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63" r:id="rId4"/>
    <p:sldId id="272" r:id="rId5"/>
    <p:sldId id="267" r:id="rId6"/>
    <p:sldId id="279" r:id="rId7"/>
    <p:sldId id="273" r:id="rId8"/>
    <p:sldId id="280" r:id="rId9"/>
    <p:sldId id="265" r:id="rId10"/>
    <p:sldId id="275" r:id="rId11"/>
    <p:sldId id="276" r:id="rId12"/>
    <p:sldId id="261" r:id="rId13"/>
    <p:sldId id="266" r:id="rId14"/>
    <p:sldId id="277" r:id="rId1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EADB50-1535-494B-BC66-D5D4FA6EB5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3E693-CD34-46FF-88F9-4049D34E354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ADB50-1535-494B-BC66-D5D4FA6EB56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D6942E-95C2-4F06-AB50-1480D33AE4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56A64-BA2D-45C1-A1A7-9E1D5924E5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F4307-E270-4BBE-90BF-8CCC60D11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03CA6-1660-447C-BC5A-A9506284C8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1BC8-3489-4696-8608-A2FF491A67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DADDF-4B06-467E-8B9E-DCBF1D117D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DAC-8F74-4EBD-9B6C-51FD084332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99D9-76E6-4B37-8D48-D442C3A0B4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300C0-B8FC-41F5-AA6A-DE2C4A04B3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4AAB3-706A-4388-8E4F-8B0941E1D1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967C3-21FA-458F-8ECA-B8573585EF5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31F5BED-6951-489B-A658-54B5FFC6A21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http://www.tumblebooks.com/library/asp/home_tumblebook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hyperlink" Target="http://www.maxwell.syr.edu/plegal/ltgshanker1/libraryws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389813" cy="3733800"/>
          </a:xfrm>
        </p:spPr>
        <p:txBody>
          <a:bodyPr/>
          <a:lstStyle/>
          <a:p>
            <a:pPr marL="514350" indent="-514350" algn="ctr"/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>fewer students participate in library classes at Saint Francis of Assisi</a:t>
            </a:r>
            <a:b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</a:br>
            <a:endParaRPr lang="en-US" dirty="0"/>
          </a:p>
        </p:txBody>
      </p:sp>
      <p:pic>
        <p:nvPicPr>
          <p:cNvPr id="1030" name="Picture 6" descr="C:\Documents and Settings\Ann\Local Settings\Temporary Internet Files\Content.IE5\7FJCLWIA\MC9002920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343400"/>
            <a:ext cx="1672438" cy="182057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19400" y="5105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Ann </a:t>
            </a:r>
            <a:r>
              <a:rPr lang="en-US" sz="1200" dirty="0" err="1" smtClean="0"/>
              <a:t>Gozdziewski</a:t>
            </a:r>
            <a:endParaRPr lang="en-US" sz="1200" dirty="0" smtClean="0"/>
          </a:p>
          <a:p>
            <a:pPr algn="r"/>
            <a:r>
              <a:rPr lang="en-US" sz="1200" dirty="0" smtClean="0"/>
              <a:t>St. Francis of Assisi</a:t>
            </a:r>
          </a:p>
          <a:p>
            <a:pPr algn="r"/>
            <a:r>
              <a:rPr lang="en-US" sz="1200" dirty="0" smtClean="0"/>
              <a:t>mediacenter@sfaschool.org</a:t>
            </a:r>
            <a:endParaRPr lang="en-US" sz="1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085013" cy="1066800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working: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5807075" cy="4495800"/>
          </a:xfrm>
        </p:spPr>
        <p:txBody>
          <a:bodyPr/>
          <a:lstStyle/>
          <a:p>
            <a:r>
              <a:rPr lang="en-US" dirty="0" smtClean="0"/>
              <a:t>Through the school library program students learn to select books and be responsible for the care of  the books they borrow.</a:t>
            </a:r>
          </a:p>
          <a:p>
            <a:endParaRPr lang="en-US" dirty="0" smtClean="0"/>
          </a:p>
          <a:p>
            <a:r>
              <a:rPr lang="en-US" dirty="0" smtClean="0"/>
              <a:t>Through the student’s selection of books, the children are encouraged to read by themselves.</a:t>
            </a:r>
            <a:endParaRPr lang="en-US" dirty="0"/>
          </a:p>
        </p:txBody>
      </p:sp>
      <p:pic>
        <p:nvPicPr>
          <p:cNvPr id="8195" name="Picture 3" descr="C:\Documents and Settings\Ann\Local Settings\Temporary Internet Files\Content.IE5\9TWVBKB2\MM9002836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8745" y="4733925"/>
            <a:ext cx="1516380" cy="1568669"/>
          </a:xfrm>
          <a:prstGeom prst="rect">
            <a:avLst/>
          </a:prstGeom>
          <a:noFill/>
        </p:spPr>
      </p:pic>
      <p:pic>
        <p:nvPicPr>
          <p:cNvPr id="8196" name="Picture 4" descr="C:\Documents and Settings\Ann\Local Settings\Temporary Internet Files\Content.IE5\HKZFH1F9\MM90004665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399" y="685800"/>
            <a:ext cx="1981201" cy="2071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working: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52578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Librarian and students visit websites to search for reading level books, hear stories, and research information.</a:t>
            </a:r>
            <a:endParaRPr lang="en-US" dirty="0"/>
          </a:p>
        </p:txBody>
      </p:sp>
      <p:pic>
        <p:nvPicPr>
          <p:cNvPr id="4103" name="Picture 7" descr="C:\Documents and Settings\Ann\Local Settings\Temporary Internet Files\Content.IE5\HKZFH1F9\MC9000827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419600"/>
            <a:ext cx="1771193" cy="1792224"/>
          </a:xfrm>
          <a:prstGeom prst="rect">
            <a:avLst/>
          </a:prstGeom>
          <a:noFill/>
        </p:spPr>
      </p:pic>
      <p:pic>
        <p:nvPicPr>
          <p:cNvPr id="4104" name="Picture 8" descr="C:\Documents and Settings\Ann\Local Settings\Temporary Internet Files\Content.IE5\3RQL6ILR\MC9000885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800600"/>
            <a:ext cx="1310438" cy="1560881"/>
          </a:xfrm>
          <a:prstGeom prst="rect">
            <a:avLst/>
          </a:prstGeom>
          <a:noFill/>
        </p:spPr>
      </p:pic>
      <p:pic>
        <p:nvPicPr>
          <p:cNvPr id="4107" name="Picture 11" descr="C:\Documents and Settings\Ann\Local Settings\Temporary Internet Files\Content.IE5\HKZFH1F9\MM90004665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838200"/>
            <a:ext cx="2057400" cy="2073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096000" cy="2895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visiting libraries and having access to many books, and early reading programs, children’s literacy skills improve.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Ann\Local Settings\Temporary Internet Files\Content.IE5\MXP0F6BQ\MC900232988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657600"/>
            <a:ext cx="1843889" cy="1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85800" y="5181600"/>
            <a:ext cx="1905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CLICK HERE</a:t>
            </a:r>
            <a:endParaRPr lang="en-US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 rot="19656505">
            <a:off x="2234335" y="4884526"/>
            <a:ext cx="1126578" cy="841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43" name="Picture 3" descr="C:\Documents and Settings\Ann\Local Settings\Temporary Internet Files\Content.IE5\HKZFH1F9\MM90004665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762000"/>
            <a:ext cx="1905000" cy="1920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not working: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5257800" cy="3429000"/>
          </a:xfrm>
        </p:spPr>
        <p:txBody>
          <a:bodyPr/>
          <a:lstStyle/>
          <a:p>
            <a:r>
              <a:rPr lang="en-US" dirty="0" smtClean="0"/>
              <a:t>Sixth through Eighth grade students do not have library time in their school schedule.</a:t>
            </a:r>
          </a:p>
          <a:p>
            <a:r>
              <a:rPr lang="en-US" dirty="0" smtClean="0"/>
              <a:t>Library does not coincide with the computer class schedule allowing for integrated research and computer time.</a:t>
            </a:r>
          </a:p>
        </p:txBody>
      </p:sp>
      <p:pic>
        <p:nvPicPr>
          <p:cNvPr id="5123" name="Picture 3" descr="C:\Documents and Settings\Ann\Local Settings\Temporary Internet Files\Content.IE5\KINDCWSE\MC900423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09600"/>
            <a:ext cx="1827886" cy="1827886"/>
          </a:xfrm>
          <a:prstGeom prst="rect">
            <a:avLst/>
          </a:prstGeom>
          <a:noFill/>
        </p:spPr>
      </p:pic>
      <p:pic>
        <p:nvPicPr>
          <p:cNvPr id="5126" name="Picture 6" descr="C:\Documents and Settings\Ann\Local Settings\Temporary Internet Files\Content.IE5\7FJCLWIA\MC900156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1814" y="4876800"/>
            <a:ext cx="1547293" cy="152979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09600"/>
            <a:ext cx="4953000" cy="731838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not  working: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Students do not have enough time to independently select books.</a:t>
            </a:r>
            <a:endParaRPr lang="en-US" dirty="0"/>
          </a:p>
        </p:txBody>
      </p:sp>
      <p:pic>
        <p:nvPicPr>
          <p:cNvPr id="11266" name="Picture 2" descr="C:\Documents and Settings\Ann\Local Settings\Temporary Internet Files\Content.IE5\KINDCWSE\MC900423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85800"/>
            <a:ext cx="1827886" cy="1827886"/>
          </a:xfrm>
          <a:prstGeom prst="rect">
            <a:avLst/>
          </a:prstGeom>
          <a:noFill/>
        </p:spPr>
      </p:pic>
      <p:pic>
        <p:nvPicPr>
          <p:cNvPr id="11267" name="Picture 3" descr="C:\Documents and Settings\Ann\Local Settings\Temporary Internet Files\Content.IE5\HKZFH1F9\MC9002416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10000"/>
            <a:ext cx="1741018" cy="1663294"/>
          </a:xfrm>
          <a:prstGeom prst="rect">
            <a:avLst/>
          </a:prstGeom>
          <a:noFill/>
        </p:spPr>
      </p:pic>
      <p:pic>
        <p:nvPicPr>
          <p:cNvPr id="11268" name="Picture 4" descr="C:\Documents and Settings\Ann\Local Settings\Temporary Internet Files\Content.IE5\MXP0F6BQ\MC9003340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962400"/>
            <a:ext cx="1823314" cy="14438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Policy Analyst: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05000"/>
            <a:ext cx="69070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Step 1:  Define the Problem!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7010400" cy="808038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SFA Current Schedule: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Kindergarten through Fifth grade students have scheduled Library periods each week.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Sixth through Eighth grade students do not have scheduled Library periods each week.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Policy Analyst: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05000"/>
            <a:ext cx="69070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Step 2:  Gather the Evidence!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6858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C:\Documents and Settings\Ann\Local Settings\Temporary Internet Files\Content.IE5\TJ1LGXSJ\MC9002920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09600"/>
            <a:ext cx="1672438" cy="182057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90600" y="609600"/>
            <a:ext cx="5486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Century Gothic" pitchFamily="34" charset="0"/>
              </a:rPr>
              <a:t>Fifth grade students, we are looking at the schedule for next year’s Library classes and would like your input by following the link and answering the questions on the </a:t>
            </a:r>
            <a:r>
              <a:rPr lang="en-US" sz="2800" dirty="0" smtClean="0">
                <a:solidFill>
                  <a:srgbClr val="C00000"/>
                </a:solidFill>
                <a:latin typeface="Century Gothic" pitchFamily="34" charset="0"/>
                <a:hlinkClick r:id="rId4"/>
              </a:rPr>
              <a:t>Worksheet</a:t>
            </a:r>
            <a:r>
              <a:rPr lang="en-US" sz="2800" dirty="0" smtClean="0">
                <a:latin typeface="Century Gothic" pitchFamily="34" charset="0"/>
              </a:rPr>
              <a:t>.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1638" y="819101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3" name="Picture 9" descr="C:\Documents and Settings\Ann\Local Settings\Temporary Internet Files\Content.IE5\IEAUFLUT\MC9002902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419600"/>
            <a:ext cx="1434974" cy="142743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Policy Analyst: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05000"/>
            <a:ext cx="69070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Step 3:  Identify the Causes!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1066800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Causes of Fewer Student Participation: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Budget restrictions.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Extended periods in major subjects.</a:t>
            </a:r>
            <a:endParaRPr lang="en-US" dirty="0"/>
          </a:p>
        </p:txBody>
      </p:sp>
      <p:pic>
        <p:nvPicPr>
          <p:cNvPr id="6146" name="Picture 2" descr="C:\Documents and Settings\Ann\Local Settings\Temporary Internet Files\Content.IE5\KINDCWSE\MC900056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1818742" cy="1450238"/>
          </a:xfrm>
          <a:prstGeom prst="rect">
            <a:avLst/>
          </a:prstGeom>
          <a:noFill/>
        </p:spPr>
      </p:pic>
      <p:pic>
        <p:nvPicPr>
          <p:cNvPr id="6150" name="Picture 6" descr="C:\Documents and Settings\Ann\Local Settings\Temporary Internet Files\Content.IE5\TJ1LGXSJ\MC9003267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95800"/>
            <a:ext cx="1387145" cy="1824228"/>
          </a:xfrm>
          <a:prstGeom prst="rect">
            <a:avLst/>
          </a:prstGeom>
          <a:noFill/>
        </p:spPr>
      </p:pic>
      <p:pic>
        <p:nvPicPr>
          <p:cNvPr id="6151" name="Picture 7" descr="C:\Documents and Settings\Ann\Local Settings\Temporary Internet Files\Content.IE5\ZGT7ONFO\MM90017264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572000"/>
            <a:ext cx="1721993" cy="17335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Public Policy Analyst: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05000"/>
            <a:ext cx="69070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Step 4:  Evaluate the Existing Policy!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working: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5257800" cy="4525963"/>
          </a:xfrm>
        </p:spPr>
        <p:txBody>
          <a:bodyPr/>
          <a:lstStyle/>
          <a:p>
            <a:r>
              <a:rPr lang="en-US" dirty="0" smtClean="0"/>
              <a:t>Kindergarten through Fifth grade students get to borrow books for two weeks on a consistent basis.</a:t>
            </a:r>
          </a:p>
          <a:p>
            <a:r>
              <a:rPr lang="en-US" dirty="0" smtClean="0"/>
              <a:t>Kindergarten through Fifth grade students get to select books, learn the library program, have story time, and get comfortable with using the library.</a:t>
            </a:r>
            <a:endParaRPr lang="en-US" dirty="0"/>
          </a:p>
        </p:txBody>
      </p:sp>
      <p:pic>
        <p:nvPicPr>
          <p:cNvPr id="7171" name="Picture 3" descr="C:\Documents and Settings\Ann\Local Settings\Temporary Internet Files\Content.IE5\HKZFH1F9\MC900045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5334000"/>
            <a:ext cx="1165744" cy="1095451"/>
          </a:xfrm>
          <a:prstGeom prst="rect">
            <a:avLst/>
          </a:prstGeom>
          <a:noFill/>
        </p:spPr>
      </p:pic>
      <p:pic>
        <p:nvPicPr>
          <p:cNvPr id="7173" name="Picture 5" descr="C:\Documents and Settings\Ann\Local Settings\Temporary Internet Files\Content.IE5\HKZFH1F9\MM90004665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2133600" cy="2150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785</TotalTime>
  <Words>321</Words>
  <Application>Microsoft Office PowerPoint</Application>
  <PresentationFormat>On-screen Show (4:3)</PresentationFormat>
  <Paragraphs>43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Stack of books design template</vt:lpstr>
      <vt:lpstr>   fewer students participate in library classes at Saint Francis of Assisi </vt:lpstr>
      <vt:lpstr>Public Policy Analyst:</vt:lpstr>
      <vt:lpstr>SFA Current Schedule: </vt:lpstr>
      <vt:lpstr>Public Policy Analyst:</vt:lpstr>
      <vt:lpstr>PowerPoint Presentation</vt:lpstr>
      <vt:lpstr>Public Policy Analyst:</vt:lpstr>
      <vt:lpstr>Causes of Fewer Student Participation:</vt:lpstr>
      <vt:lpstr>Public Policy Analyst:</vt:lpstr>
      <vt:lpstr>What is working:</vt:lpstr>
      <vt:lpstr>What is working: </vt:lpstr>
      <vt:lpstr>What is working:</vt:lpstr>
      <vt:lpstr>By visiting libraries and having access to many books, and early reading programs, children’s literacy skills improve.</vt:lpstr>
      <vt:lpstr>What is not working:</vt:lpstr>
      <vt:lpstr>What is not  working: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lastModifiedBy>Joe Montecalvo</cp:lastModifiedBy>
  <cp:revision>78</cp:revision>
  <dcterms:created xsi:type="dcterms:W3CDTF">2013-02-27T14:31:30Z</dcterms:created>
  <dcterms:modified xsi:type="dcterms:W3CDTF">2013-03-26T19:47:56Z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