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3B48F9-763E-48CC-BF09-307F3E62971D}"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B48F9-763E-48CC-BF09-307F3E62971D}"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B48F9-763E-48CC-BF09-307F3E62971D}"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B48F9-763E-48CC-BF09-307F3E62971D}"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3B48F9-763E-48CC-BF09-307F3E62971D}"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3B48F9-763E-48CC-BF09-307F3E62971D}"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3B48F9-763E-48CC-BF09-307F3E62971D}" type="datetimeFigureOut">
              <a:rPr lang="en-US" smtClean="0"/>
              <a:t>2/22/2013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3B48F9-763E-48CC-BF09-307F3E62971D}" type="datetimeFigureOut">
              <a:rPr lang="en-US" smtClean="0"/>
              <a:t>2/22/2013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B48F9-763E-48CC-BF09-307F3E62971D}" type="datetimeFigureOut">
              <a:rPr lang="en-US" smtClean="0"/>
              <a:t>2/22/2013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B48F9-763E-48CC-BF09-307F3E62971D}"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B48F9-763E-48CC-BF09-307F3E62971D}"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34E80-AD60-4F8A-8F7A-633FF9FCC01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B48F9-763E-48CC-BF09-307F3E62971D}" type="datetimeFigureOut">
              <a:rPr lang="en-US" smtClean="0"/>
              <a:t>2/22/2013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34E80-AD60-4F8A-8F7A-633FF9FCC01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pbskids.org/itsmylife/body/puberty/index.html" TargetMode="External"/><Relationship Id="rId2" Type="http://schemas.openxmlformats.org/officeDocument/2006/relationships/hyperlink" Target="http://kidshealth.org/kid/grow/body_stuff/pubert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ealthychildren.org/English/ages-stages/gradeschool/puberty/pages/Concerns-Girls-Have-About-Puberty.aspx" TargetMode="External"/><Relationship Id="rId2" Type="http://schemas.openxmlformats.org/officeDocument/2006/relationships/hyperlink" Target="http://www.healthychildren.org/English/ages-stages/gradeschool/puberty/pages/Concerns-Boys-Have-About-Puberty.aspx" TargetMode="External"/><Relationship Id="rId1" Type="http://schemas.openxmlformats.org/officeDocument/2006/relationships/slideLayout" Target="../slideLayouts/slideLayout2.xml"/><Relationship Id="rId4" Type="http://schemas.openxmlformats.org/officeDocument/2006/relationships/hyperlink" Target="http://www.healthychildren.org/English/ages-stages/gradeschool/puberty/pages/Stages-of-Puberty.asp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pbskids.org/itsmylife/body/puberty/article6.html" TargetMode="External"/><Relationship Id="rId2" Type="http://schemas.openxmlformats.org/officeDocument/2006/relationships/hyperlink" Target="http://www.healthychildren.org/English/ages-stages/gradeschool/puberty/pages/Whats-Happening-to-my-Body.aspx" TargetMode="External"/><Relationship Id="rId1" Type="http://schemas.openxmlformats.org/officeDocument/2006/relationships/slideLayout" Target="../slideLayouts/slideLayout2.xml"/><Relationship Id="rId5" Type="http://schemas.openxmlformats.org/officeDocument/2006/relationships/hyperlink" Target="http://pbskids.org/itsmylife/body/puberty/article10.html" TargetMode="External"/><Relationship Id="rId4" Type="http://schemas.openxmlformats.org/officeDocument/2006/relationships/hyperlink" Target="http://pbskids.org/itsmylife/body/puberty/article7.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schooltoday.com/girls-and-puberty/coping-with-puberty.html" TargetMode="External"/><Relationship Id="rId2" Type="http://schemas.openxmlformats.org/officeDocument/2006/relationships/hyperlink" Target="http://www.eschooltoday.com/boys-and-puberty/coping-with-puberty.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53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686800" cy="2209800"/>
          </a:xfrm>
        </p:spPr>
        <p:txBody>
          <a:bodyPr>
            <a:normAutofit fontScale="90000"/>
          </a:bodyPr>
          <a:lstStyle/>
          <a:p>
            <a:r>
              <a:rPr lang="en-US" sz="3600" i="1" dirty="0" smtClean="0">
                <a:solidFill>
                  <a:schemeClr val="tx2">
                    <a:lumMod val="75000"/>
                  </a:schemeClr>
                </a:solidFill>
                <a:latin typeface="Castellar" pitchFamily="18" charset="0"/>
              </a:rPr>
              <a:t>What developmental stage of life do you think these children are going through?</a:t>
            </a:r>
            <a:r>
              <a:rPr lang="en-US" dirty="0" smtClean="0"/>
              <a:t/>
            </a:r>
            <a:br>
              <a:rPr lang="en-US" dirty="0" smtClean="0"/>
            </a:br>
            <a:endParaRPr lang="en-US" dirty="0"/>
          </a:p>
        </p:txBody>
      </p:sp>
      <p:pic>
        <p:nvPicPr>
          <p:cNvPr id="5" name="Picture 4" descr="boy shaving.jpg"/>
          <p:cNvPicPr>
            <a:picLocks noChangeAspect="1"/>
          </p:cNvPicPr>
          <p:nvPr/>
        </p:nvPicPr>
        <p:blipFill>
          <a:blip r:embed="rId2" cstate="print"/>
          <a:stretch>
            <a:fillRect/>
          </a:stretch>
        </p:blipFill>
        <p:spPr>
          <a:xfrm>
            <a:off x="4876800" y="2819400"/>
            <a:ext cx="3786113" cy="2752344"/>
          </a:xfrm>
          <a:prstGeom prst="rect">
            <a:avLst/>
          </a:prstGeom>
        </p:spPr>
      </p:pic>
      <p:pic>
        <p:nvPicPr>
          <p:cNvPr id="7" name="Picture 6" descr="ACNE AND PUBERTY.jpg"/>
          <p:cNvPicPr>
            <a:picLocks noChangeAspect="1"/>
          </p:cNvPicPr>
          <p:nvPr/>
        </p:nvPicPr>
        <p:blipFill>
          <a:blip r:embed="rId3" cstate="print"/>
          <a:stretch>
            <a:fillRect/>
          </a:stretch>
        </p:blipFill>
        <p:spPr>
          <a:xfrm>
            <a:off x="533400" y="2819400"/>
            <a:ext cx="4013991" cy="2743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alpha val="6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solidFill>
                  <a:schemeClr val="accent6"/>
                </a:solidFill>
                <a:latin typeface="Castellar" pitchFamily="18" charset="0"/>
              </a:rPr>
              <a:t>Defining the Problem</a:t>
            </a:r>
            <a:endParaRPr lang="en-US" i="1" dirty="0">
              <a:solidFill>
                <a:schemeClr val="accent6"/>
              </a:solidFill>
              <a:latin typeface="Castellar" pitchFamily="18" charset="0"/>
            </a:endParaRPr>
          </a:p>
        </p:txBody>
      </p:sp>
      <p:sp>
        <p:nvSpPr>
          <p:cNvPr id="3" name="Content Placeholder 2"/>
          <p:cNvSpPr>
            <a:spLocks noGrp="1"/>
          </p:cNvSpPr>
          <p:nvPr>
            <p:ph idx="1"/>
          </p:nvPr>
        </p:nvSpPr>
        <p:spPr>
          <a:xfrm>
            <a:off x="381000" y="1600200"/>
            <a:ext cx="8382000" cy="4525963"/>
          </a:xfrm>
        </p:spPr>
        <p:txBody>
          <a:bodyPr>
            <a:normAutofit fontScale="92500" lnSpcReduction="20000"/>
          </a:bodyPr>
          <a:lstStyle/>
          <a:p>
            <a:r>
              <a:rPr lang="en-US" b="1" dirty="0" smtClean="0">
                <a:solidFill>
                  <a:srgbClr val="FFFF00"/>
                </a:solidFill>
                <a:latin typeface="Bradley Hand ITC" pitchFamily="66" charset="0"/>
              </a:rPr>
              <a:t>Who does puberty effect?</a:t>
            </a:r>
          </a:p>
          <a:p>
            <a:r>
              <a:rPr lang="en-US" b="1" dirty="0" smtClean="0">
                <a:solidFill>
                  <a:srgbClr val="FFFF00"/>
                </a:solidFill>
                <a:latin typeface="Bradley Hand ITC" pitchFamily="66" charset="0"/>
              </a:rPr>
              <a:t>How can puberty effect you?</a:t>
            </a:r>
          </a:p>
          <a:p>
            <a:r>
              <a:rPr lang="en-US" b="1" dirty="0" smtClean="0">
                <a:solidFill>
                  <a:srgbClr val="FFFF00"/>
                </a:solidFill>
                <a:latin typeface="Bradley Hand ITC" pitchFamily="66" charset="0"/>
              </a:rPr>
              <a:t>What are some changes you might experience?</a:t>
            </a:r>
          </a:p>
          <a:p>
            <a:endParaRPr lang="en-US" b="1" dirty="0">
              <a:solidFill>
                <a:srgbClr val="FFFF00"/>
              </a:solidFill>
              <a:latin typeface="Bradley Hand ITC" pitchFamily="66" charset="0"/>
            </a:endParaRPr>
          </a:p>
          <a:p>
            <a:pPr>
              <a:buNone/>
            </a:pPr>
            <a:r>
              <a:rPr lang="en-US" b="1" dirty="0" smtClean="0">
                <a:solidFill>
                  <a:srgbClr val="FFFF00"/>
                </a:solidFill>
                <a:latin typeface="Bradley Hand ITC" pitchFamily="66" charset="0"/>
              </a:rPr>
              <a:t>Puberty:</a:t>
            </a:r>
          </a:p>
          <a:p>
            <a:pPr>
              <a:buNone/>
            </a:pPr>
            <a:r>
              <a:rPr lang="en-US" dirty="0" smtClean="0">
                <a:hlinkClick r:id="rId2"/>
              </a:rPr>
              <a:t>http://kidshealth.org/kid/grow/body_stuff/puberty.html</a:t>
            </a:r>
            <a:r>
              <a:rPr lang="en-US" dirty="0" smtClean="0"/>
              <a:t> </a:t>
            </a:r>
          </a:p>
          <a:p>
            <a:pPr>
              <a:buNone/>
            </a:pPr>
            <a:endParaRPr lang="en-US" dirty="0" smtClean="0"/>
          </a:p>
          <a:p>
            <a:pPr>
              <a:buNone/>
            </a:pPr>
            <a:r>
              <a:rPr lang="en-US" dirty="0" smtClean="0">
                <a:hlinkClick r:id="rId3"/>
              </a:rPr>
              <a:t>http://pbskids.org/itsmylife/body/puberty/index.html</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7030A0"/>
                </a:solidFill>
                <a:latin typeface="Castellar" pitchFamily="18" charset="0"/>
              </a:rPr>
              <a:t>Where is the evidence</a:t>
            </a:r>
            <a:endParaRPr lang="en-US" i="1" dirty="0">
              <a:solidFill>
                <a:srgbClr val="7030A0"/>
              </a:solidFill>
              <a:latin typeface="Castellar" pitchFamily="18" charset="0"/>
            </a:endParaRPr>
          </a:p>
        </p:txBody>
      </p:sp>
      <p:sp>
        <p:nvSpPr>
          <p:cNvPr id="3" name="Content Placeholder 2"/>
          <p:cNvSpPr>
            <a:spLocks noGrp="1"/>
          </p:cNvSpPr>
          <p:nvPr>
            <p:ph idx="1"/>
          </p:nvPr>
        </p:nvSpPr>
        <p:spPr/>
        <p:txBody>
          <a:bodyPr>
            <a:normAutofit fontScale="77500" lnSpcReduction="20000"/>
          </a:bodyPr>
          <a:lstStyle/>
          <a:p>
            <a:r>
              <a:rPr lang="en-US" sz="4100" dirty="0" smtClean="0">
                <a:solidFill>
                  <a:srgbClr val="FF0000"/>
                </a:solidFill>
                <a:latin typeface="Bradley Hand ITC" pitchFamily="66" charset="0"/>
              </a:rPr>
              <a:t>Is puberty different for boys and girls?</a:t>
            </a:r>
          </a:p>
          <a:p>
            <a:pPr>
              <a:buNone/>
            </a:pPr>
            <a:endParaRPr lang="en-US" dirty="0" smtClean="0"/>
          </a:p>
          <a:p>
            <a:pPr>
              <a:buNone/>
            </a:pPr>
            <a:r>
              <a:rPr lang="en-US" dirty="0" smtClean="0">
                <a:hlinkClick r:id="rId2"/>
              </a:rPr>
              <a:t>http://www.healthychildren.org/English/ages-stages/gradeschool/puberty/pages/Concerns-Boys-Have-About-Puberty.aspx</a:t>
            </a:r>
            <a:endParaRPr lang="en-US" dirty="0" smtClean="0"/>
          </a:p>
          <a:p>
            <a:pPr>
              <a:buNone/>
            </a:pPr>
            <a:endParaRPr lang="en-US" dirty="0" smtClean="0"/>
          </a:p>
          <a:p>
            <a:pPr>
              <a:buNone/>
            </a:pPr>
            <a:r>
              <a:rPr lang="en-US" dirty="0" smtClean="0">
                <a:hlinkClick r:id="rId3"/>
              </a:rPr>
              <a:t>http://www.healthychildren.org/English/ages-stages/gradeschool/puberty/pages/Concerns-Girls-Have-About-Puberty.aspx</a:t>
            </a:r>
            <a:endParaRPr lang="en-US" dirty="0" smtClean="0"/>
          </a:p>
          <a:p>
            <a:pPr>
              <a:buNone/>
            </a:pPr>
            <a:endParaRPr lang="en-US" dirty="0" smtClean="0"/>
          </a:p>
          <a:p>
            <a:pPr>
              <a:buNone/>
            </a:pPr>
            <a:r>
              <a:rPr lang="en-US" dirty="0" smtClean="0">
                <a:hlinkClick r:id="rId4"/>
              </a:rPr>
              <a:t>http://www.healthychildren.org/English/ages-stages/gradeschool/puberty/pages/Stages-of-Puberty.aspx</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tx1">
                    <a:lumMod val="50000"/>
                    <a:lumOff val="50000"/>
                  </a:schemeClr>
                </a:solidFill>
                <a:latin typeface="Castellar" pitchFamily="18" charset="0"/>
              </a:rPr>
              <a:t>What are the causes</a:t>
            </a:r>
            <a:endParaRPr lang="en-US" i="1" dirty="0">
              <a:solidFill>
                <a:schemeClr val="tx1">
                  <a:lumMod val="50000"/>
                  <a:lumOff val="50000"/>
                </a:schemeClr>
              </a:solidFill>
              <a:latin typeface="Castellar" pitchFamily="18" charset="0"/>
            </a:endParaRPr>
          </a:p>
        </p:txBody>
      </p:sp>
      <p:sp>
        <p:nvSpPr>
          <p:cNvPr id="3" name="Content Placeholder 2"/>
          <p:cNvSpPr>
            <a:spLocks noGrp="1"/>
          </p:cNvSpPr>
          <p:nvPr>
            <p:ph idx="1"/>
          </p:nvPr>
        </p:nvSpPr>
        <p:spPr/>
        <p:txBody>
          <a:bodyPr>
            <a:normAutofit fontScale="70000" lnSpcReduction="20000"/>
          </a:bodyPr>
          <a:lstStyle/>
          <a:p>
            <a:r>
              <a:rPr lang="en-US" sz="4600" b="1" dirty="0" smtClean="0">
                <a:solidFill>
                  <a:schemeClr val="accent2">
                    <a:lumMod val="60000"/>
                    <a:lumOff val="40000"/>
                  </a:schemeClr>
                </a:solidFill>
                <a:latin typeface="Bradley Hand ITC" pitchFamily="66" charset="0"/>
              </a:rPr>
              <a:t>What is happening to your body?</a:t>
            </a:r>
          </a:p>
          <a:p>
            <a:pPr>
              <a:buNone/>
            </a:pPr>
            <a:endParaRPr lang="en-US" dirty="0" smtClean="0"/>
          </a:p>
          <a:p>
            <a:pPr>
              <a:buNone/>
            </a:pPr>
            <a:r>
              <a:rPr lang="en-US" dirty="0" smtClean="0">
                <a:hlinkClick r:id="rId2"/>
              </a:rPr>
              <a:t>http://www.healthychildren.org/English/ages-stages/gradeschool/puberty/pages/Whats-Happening-to-my-Body.aspx</a:t>
            </a:r>
            <a:r>
              <a:rPr lang="en-US" dirty="0" smtClean="0"/>
              <a:t> </a:t>
            </a:r>
          </a:p>
          <a:p>
            <a:pPr>
              <a:buNone/>
            </a:pPr>
            <a:endParaRPr lang="en-US" dirty="0" smtClean="0"/>
          </a:p>
          <a:p>
            <a:pPr>
              <a:buNone/>
            </a:pPr>
            <a:r>
              <a:rPr lang="en-US" dirty="0" smtClean="0">
                <a:hlinkClick r:id="rId3"/>
              </a:rPr>
              <a:t>http://pbskids.org/itsmylife/body/puberty/article6.html</a:t>
            </a:r>
            <a:endParaRPr lang="en-US" dirty="0" smtClean="0"/>
          </a:p>
          <a:p>
            <a:pPr>
              <a:buNone/>
            </a:pPr>
            <a:endParaRPr lang="en-US" dirty="0" smtClean="0"/>
          </a:p>
          <a:p>
            <a:pPr>
              <a:buNone/>
            </a:pPr>
            <a:r>
              <a:rPr lang="en-US" sz="5100" b="1" dirty="0" smtClean="0">
                <a:solidFill>
                  <a:schemeClr val="accent2">
                    <a:lumMod val="60000"/>
                    <a:lumOff val="40000"/>
                  </a:schemeClr>
                </a:solidFill>
                <a:latin typeface="Bradley Hand ITC" pitchFamily="66" charset="0"/>
              </a:rPr>
              <a:t>Boys: </a:t>
            </a:r>
            <a:r>
              <a:rPr lang="en-US" dirty="0" smtClean="0">
                <a:hlinkClick r:id="rId4"/>
              </a:rPr>
              <a:t>http://pbskids.org/itsmylife/body/puberty/article7.html</a:t>
            </a:r>
            <a:r>
              <a:rPr lang="en-US" dirty="0" smtClean="0"/>
              <a:t> </a:t>
            </a:r>
          </a:p>
          <a:p>
            <a:pPr>
              <a:buNone/>
            </a:pPr>
            <a:endParaRPr lang="en-US" dirty="0" smtClean="0"/>
          </a:p>
          <a:p>
            <a:pPr>
              <a:buNone/>
            </a:pPr>
            <a:r>
              <a:rPr lang="en-US" sz="5100" b="1" dirty="0" smtClean="0">
                <a:solidFill>
                  <a:schemeClr val="accent2">
                    <a:lumMod val="60000"/>
                    <a:lumOff val="40000"/>
                  </a:schemeClr>
                </a:solidFill>
                <a:latin typeface="Bradley Hand ITC" pitchFamily="66" charset="0"/>
              </a:rPr>
              <a:t>Girls: </a:t>
            </a:r>
            <a:r>
              <a:rPr lang="en-US" dirty="0" smtClean="0">
                <a:hlinkClick r:id="rId5"/>
              </a:rPr>
              <a:t>http://pbskids.org/itsmylife/body/puberty/article10.html</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alpha val="6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i="1" dirty="0" smtClean="0">
                <a:solidFill>
                  <a:srgbClr val="FF3300"/>
                </a:solidFill>
                <a:latin typeface="Castellar" pitchFamily="18" charset="0"/>
              </a:rPr>
              <a:t>How do we cope during puberty?</a:t>
            </a:r>
            <a:endParaRPr lang="en-US" sz="3200" i="1" dirty="0">
              <a:solidFill>
                <a:srgbClr val="FF3300"/>
              </a:solidFill>
              <a:latin typeface="Castellar" pitchFamily="18" charset="0"/>
            </a:endParaRPr>
          </a:p>
        </p:txBody>
      </p:sp>
      <p:sp>
        <p:nvSpPr>
          <p:cNvPr id="3" name="Content Placeholder 2"/>
          <p:cNvSpPr>
            <a:spLocks noGrp="1"/>
          </p:cNvSpPr>
          <p:nvPr>
            <p:ph idx="1"/>
          </p:nvPr>
        </p:nvSpPr>
        <p:spPr/>
        <p:txBody>
          <a:bodyPr>
            <a:normAutofit fontScale="85000" lnSpcReduction="20000"/>
          </a:bodyPr>
          <a:lstStyle/>
          <a:p>
            <a:r>
              <a:rPr lang="en-US" sz="3900" b="1" dirty="0" smtClean="0">
                <a:solidFill>
                  <a:srgbClr val="92D050"/>
                </a:solidFill>
                <a:latin typeface="Bradley Hand ITC" pitchFamily="66" charset="0"/>
              </a:rPr>
              <a:t>What things can we do to accommodate our changing bodies?</a:t>
            </a:r>
          </a:p>
          <a:p>
            <a:pPr>
              <a:buNone/>
            </a:pPr>
            <a:endParaRPr lang="en-US" sz="3900" b="1" dirty="0" smtClean="0">
              <a:solidFill>
                <a:srgbClr val="92D050"/>
              </a:solidFill>
              <a:latin typeface="Bradley Hand ITC" pitchFamily="66" charset="0"/>
            </a:endParaRPr>
          </a:p>
          <a:p>
            <a:pPr>
              <a:buNone/>
            </a:pPr>
            <a:r>
              <a:rPr lang="en-US" sz="3900" b="1" dirty="0" smtClean="0">
                <a:solidFill>
                  <a:srgbClr val="92D050"/>
                </a:solidFill>
                <a:latin typeface="Bradley Hand ITC" pitchFamily="66" charset="0"/>
              </a:rPr>
              <a:t>Boys:</a:t>
            </a:r>
          </a:p>
          <a:p>
            <a:pPr>
              <a:buNone/>
            </a:pPr>
            <a:r>
              <a:rPr lang="en-US" dirty="0" smtClean="0">
                <a:hlinkClick r:id="rId2"/>
              </a:rPr>
              <a:t>http://www.eschooltoday.com/boys-and-puberty/coping-with-puberty.html</a:t>
            </a:r>
            <a:endParaRPr lang="en-US" dirty="0" smtClean="0"/>
          </a:p>
          <a:p>
            <a:pPr>
              <a:buNone/>
            </a:pPr>
            <a:endParaRPr lang="en-US" dirty="0" smtClean="0"/>
          </a:p>
          <a:p>
            <a:pPr>
              <a:buNone/>
            </a:pPr>
            <a:r>
              <a:rPr lang="en-US" sz="3800" b="1" dirty="0" smtClean="0">
                <a:solidFill>
                  <a:srgbClr val="92D050"/>
                </a:solidFill>
                <a:latin typeface="Bradley Hand ITC" pitchFamily="66" charset="0"/>
              </a:rPr>
              <a:t>Girls:</a:t>
            </a:r>
          </a:p>
          <a:p>
            <a:pPr>
              <a:buNone/>
            </a:pPr>
            <a:r>
              <a:rPr lang="en-US" dirty="0" smtClean="0">
                <a:hlinkClick r:id="rId3"/>
              </a:rPr>
              <a:t>http://eschooltoday.com/girls-and-puberty/coping-with-puberty.html</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alpha val="64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935162"/>
          </a:xfrm>
        </p:spPr>
        <p:txBody>
          <a:bodyPr>
            <a:normAutofit/>
          </a:bodyPr>
          <a:lstStyle/>
          <a:p>
            <a:r>
              <a:rPr lang="en-US" sz="3700" i="1" dirty="0" smtClean="0">
                <a:solidFill>
                  <a:srgbClr val="7030A0"/>
                </a:solidFill>
                <a:latin typeface="Castellar" pitchFamily="18" charset="0"/>
              </a:rPr>
              <a:t>What is the best way for you to deal with this problem?</a:t>
            </a:r>
            <a:endParaRPr lang="en-US" sz="3700" i="1" dirty="0">
              <a:solidFill>
                <a:srgbClr val="7030A0"/>
              </a:solidFill>
              <a:latin typeface="Castellar" pitchFamily="18" charset="0"/>
            </a:endParaRPr>
          </a:p>
        </p:txBody>
      </p:sp>
      <p:sp>
        <p:nvSpPr>
          <p:cNvPr id="3" name="Content Placeholder 2"/>
          <p:cNvSpPr>
            <a:spLocks noGrp="1"/>
          </p:cNvSpPr>
          <p:nvPr>
            <p:ph idx="1"/>
          </p:nvPr>
        </p:nvSpPr>
        <p:spPr>
          <a:xfrm>
            <a:off x="457200" y="2362200"/>
            <a:ext cx="8229600" cy="2971799"/>
          </a:xfrm>
        </p:spPr>
        <p:txBody>
          <a:bodyPr>
            <a:normAutofit fontScale="92500" lnSpcReduction="20000"/>
          </a:bodyPr>
          <a:lstStyle/>
          <a:p>
            <a:r>
              <a:rPr lang="en-US" b="1" dirty="0" smtClean="0">
                <a:solidFill>
                  <a:srgbClr val="00B0F0"/>
                </a:solidFill>
                <a:latin typeface="Bradley Hand ITC" pitchFamily="66" charset="0"/>
              </a:rPr>
              <a:t>Work with a partner and discuss specific topics that concern you most about puberty, and then come up with ways that you can deal with these problems? Explain how each strategy will help you and why it is important for your health and hygiene during puberty and throughout life?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185</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What developmental stage of life do you think these children are going through? </vt:lpstr>
      <vt:lpstr>Defining the Problem</vt:lpstr>
      <vt:lpstr>Where is the evidence</vt:lpstr>
      <vt:lpstr>What are the causes</vt:lpstr>
      <vt:lpstr>How do we cope during puberty?</vt:lpstr>
      <vt:lpstr>What is the best way for you to deal with this problem?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think this girl is feeling?  What do you think is going on in this picture?</dc:title>
  <dc:creator>Angela</dc:creator>
  <cp:lastModifiedBy>Joe Montecalvo</cp:lastModifiedBy>
  <cp:revision>12</cp:revision>
  <dcterms:created xsi:type="dcterms:W3CDTF">2013-02-21T22:32:23Z</dcterms:created>
  <dcterms:modified xsi:type="dcterms:W3CDTF">2013-02-22T16:43:17Z</dcterms:modified>
</cp:coreProperties>
</file>