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1ABBAA-8CD0-2C40-BD18-D0B4EFF8BD17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DC2CADA-A396-7147-9860-3C0A7DB2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megari@schools.nyc.gov" TargetMode="External"/><Relationship Id="rId2" Type="http://schemas.openxmlformats.org/officeDocument/2006/relationships/hyperlink" Target="mailto:jcallaghan2@schools.nyc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imeforkids.com/news/uprising-egypt/6424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itehouse.gov/our-government/the-constitution" TargetMode="External"/><Relationship Id="rId2" Type="http://schemas.openxmlformats.org/officeDocument/2006/relationships/hyperlink" Target="http://kids.laws.com/15th-amend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anainc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8474" y="228600"/>
            <a:ext cx="7556313" cy="1524000"/>
          </a:xfrm>
        </p:spPr>
        <p:txBody>
          <a:bodyPr/>
          <a:lstStyle/>
          <a:p>
            <a:r>
              <a:rPr lang="en-US" sz="1600" dirty="0" smtClean="0"/>
              <a:t>LTG Lesson </a:t>
            </a:r>
            <a:br>
              <a:rPr lang="en-US" sz="1600" dirty="0" smtClean="0"/>
            </a:br>
            <a:r>
              <a:rPr lang="en-US" sz="1200" dirty="0" smtClean="0"/>
              <a:t>Ms. J. Callaghan/ Mrs. M. </a:t>
            </a:r>
            <a:r>
              <a:rPr lang="en-US" sz="1200" dirty="0" err="1" smtClean="0"/>
              <a:t>Megaris</a:t>
            </a:r>
            <a:r>
              <a:rPr lang="en-US" sz="1200" dirty="0" smtClean="0"/>
              <a:t>, Co-Teachers ELA/ESL</a:t>
            </a:r>
            <a:br>
              <a:rPr lang="en-US" sz="1200" dirty="0" smtClean="0"/>
            </a:br>
            <a:r>
              <a:rPr lang="en-US" sz="1200" dirty="0" smtClean="0">
                <a:hlinkClick r:id="rId2"/>
              </a:rPr>
              <a:t>jcallaghan2@schools.nyc.gov</a:t>
            </a:r>
            <a:r>
              <a:rPr lang="en-US" sz="1200" dirty="0" smtClean="0"/>
              <a:t>; </a:t>
            </a:r>
            <a:r>
              <a:rPr lang="en-US" sz="1200" dirty="0" smtClean="0">
                <a:hlinkClick r:id="rId3"/>
              </a:rPr>
              <a:t>mmegari@schools.nyc.gov</a:t>
            </a: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smtClean="0"/>
              <a:t>IS126Q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7150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SWBAT: </a:t>
            </a:r>
          </a:p>
          <a:p>
            <a:r>
              <a:rPr lang="en-US" sz="2000" dirty="0" smtClean="0"/>
              <a:t>Identify and define a  conflict (problem)</a:t>
            </a:r>
          </a:p>
          <a:p>
            <a:r>
              <a:rPr lang="en-US" dirty="0" smtClean="0"/>
              <a:t>Make a text to world connection based on a non-fictional reading selection</a:t>
            </a:r>
            <a:endParaRPr lang="en-US" sz="2000" dirty="0" smtClean="0"/>
          </a:p>
          <a:p>
            <a:r>
              <a:rPr lang="en-US" sz="2000" dirty="0" smtClean="0"/>
              <a:t>Gather evidence to support </a:t>
            </a:r>
            <a:r>
              <a:rPr lang="en-US" dirty="0" smtClean="0"/>
              <a:t>their </a:t>
            </a:r>
            <a:r>
              <a:rPr lang="en-US" sz="2000" dirty="0" smtClean="0"/>
              <a:t>claim about a specific problem</a:t>
            </a: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Do Now: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US" sz="2000" b="1" dirty="0" smtClean="0">
                <a:solidFill>
                  <a:schemeClr val="accent6"/>
                </a:solidFill>
              </a:rPr>
              <a:t>Turn and talk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What are different types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of conflicts that our society faces, today? List them in your SOURCEBOOK!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Make a </a:t>
            </a:r>
            <a:r>
              <a:rPr lang="en-US" i="1" dirty="0" smtClean="0">
                <a:solidFill>
                  <a:srgbClr val="0070C0"/>
                </a:solidFill>
              </a:rPr>
              <a:t>TEXT TO WORLD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connection using evidence from a story we have read.</a:t>
            </a:r>
            <a:endParaRPr lang="en-US" sz="20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52400"/>
            <a:ext cx="7556313" cy="13716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Step 1: Define </a:t>
            </a:r>
            <a:r>
              <a:rPr lang="en-US" sz="3200" dirty="0">
                <a:solidFill>
                  <a:schemeClr val="tx1"/>
                </a:solidFill>
              </a:rPr>
              <a:t>the </a:t>
            </a:r>
            <a:r>
              <a:rPr lang="en-US" sz="3200" dirty="0" smtClean="0">
                <a:solidFill>
                  <a:schemeClr val="tx1"/>
                </a:solidFill>
              </a:rPr>
              <a:t>Problem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43" y="990600"/>
            <a:ext cx="8054787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Mini Lesson:</a:t>
            </a:r>
          </a:p>
          <a:p>
            <a:r>
              <a:rPr lang="en-US" sz="2800" b="1" u="sng" dirty="0" smtClean="0"/>
              <a:t>Explore:</a:t>
            </a:r>
            <a:r>
              <a:rPr lang="en-US" sz="2800" b="1" dirty="0" smtClean="0"/>
              <a:t> </a:t>
            </a:r>
            <a:r>
              <a:rPr lang="en-US" sz="2800" dirty="0" smtClean="0"/>
              <a:t>How do children in countries that are at war </a:t>
            </a:r>
            <a:r>
              <a:rPr lang="en-US" sz="2800" dirty="0" smtClean="0">
                <a:solidFill>
                  <a:schemeClr val="accent5"/>
                </a:solidFill>
              </a:rPr>
              <a:t>cope</a:t>
            </a:r>
            <a:r>
              <a:rPr lang="en-US" sz="2800" dirty="0" smtClean="0"/>
              <a:t> with their new life styles and living conditions?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Turn and talk with your group!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List 2 ways kids deal with or help with these issues!</a:t>
            </a:r>
          </a:p>
          <a:p>
            <a:pPr marL="742950" lvl="1" indent="-514350">
              <a:buFont typeface="+mj-lt"/>
              <a:buAutoNum type="arabicPeriod"/>
            </a:pPr>
            <a:r>
              <a:rPr lang="en-US" sz="2600" dirty="0" smtClean="0"/>
              <a:t> </a:t>
            </a:r>
          </a:p>
          <a:p>
            <a:pPr marL="742950" lvl="1" indent="-514350">
              <a:buFont typeface="+mj-lt"/>
              <a:buAutoNum type="arabicPeriod"/>
            </a:pPr>
            <a:r>
              <a:rPr lang="en-US" sz="2600" dirty="0" smtClean="0"/>
              <a:t> </a:t>
            </a:r>
          </a:p>
          <a:p>
            <a:pPr marL="742950" lvl="1" indent="-514350">
              <a:buFont typeface="+mj-lt"/>
              <a:buAutoNum type="arabicPeriod"/>
            </a:pPr>
            <a:endParaRPr lang="en-US" sz="2600" dirty="0" smtClean="0"/>
          </a:p>
          <a:p>
            <a:endParaRPr lang="en-US" dirty="0" smtClean="0"/>
          </a:p>
        </p:txBody>
      </p:sp>
      <p:pic>
        <p:nvPicPr>
          <p:cNvPr id="1026" name="Picture 2" descr="C:\Users\admin\AppData\Local\Microsoft\Windows\Temporary Internet Files\Content.IE5\7UTDXUID\MC90043817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5869" y="4804237"/>
            <a:ext cx="1654175" cy="1812925"/>
          </a:xfrm>
          <a:prstGeom prst="rect">
            <a:avLst/>
          </a:prstGeom>
          <a:noFill/>
        </p:spPr>
      </p:pic>
      <p:sp>
        <p:nvSpPr>
          <p:cNvPr id="5" name="Right Arrow Callout 4"/>
          <p:cNvSpPr/>
          <p:nvPr/>
        </p:nvSpPr>
        <p:spPr>
          <a:xfrm>
            <a:off x="5976857" y="5122541"/>
            <a:ext cx="1219012" cy="1508125"/>
          </a:xfrm>
          <a:prstGeom prst="righ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HINT!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1371600"/>
            <a:ext cx="7162800" cy="311834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79844"/>
            <a:ext cx="8932762" cy="6324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Make a </a:t>
            </a:r>
            <a:r>
              <a:rPr lang="en-US" i="1" dirty="0" smtClean="0">
                <a:solidFill>
                  <a:srgbClr val="0070C0"/>
                </a:solidFill>
              </a:rPr>
              <a:t>text to world </a:t>
            </a:r>
            <a:r>
              <a:rPr lang="en-US" dirty="0" smtClean="0"/>
              <a:t>connection using this research article: </a:t>
            </a:r>
          </a:p>
          <a:p>
            <a:endParaRPr lang="en-US" dirty="0"/>
          </a:p>
          <a:p>
            <a:pPr>
              <a:buNone/>
            </a:pPr>
            <a:r>
              <a:rPr lang="en-US" sz="2600" b="1" dirty="0" smtClean="0"/>
              <a:t>An Uprising in Egypt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Tension</a:t>
            </a:r>
            <a:r>
              <a:rPr lang="en-US" b="1" dirty="0" smtClean="0"/>
              <a:t> builds as the Middle Eastern country moves toward a new constitution </a:t>
            </a:r>
          </a:p>
          <a:p>
            <a:pPr>
              <a:buNone/>
            </a:pPr>
            <a:r>
              <a:rPr lang="en-US" sz="1800" dirty="0" smtClean="0"/>
              <a:t>December 05, 2012</a:t>
            </a:r>
          </a:p>
          <a:p>
            <a:pPr>
              <a:buNone/>
            </a:pPr>
            <a:r>
              <a:rPr lang="en-US" sz="1800" dirty="0" smtClean="0"/>
              <a:t>By Stephanie Kraus</a:t>
            </a:r>
          </a:p>
          <a:p>
            <a:pPr>
              <a:buNone/>
            </a:pPr>
            <a:r>
              <a:rPr lang="en-US" sz="1100" dirty="0" smtClean="0">
                <a:hlinkClick r:id="rId2"/>
              </a:rPr>
              <a:t>http://www.timeforkids.com/news/uprising-egypt/64246</a:t>
            </a:r>
            <a:r>
              <a:rPr lang="en-US" sz="1100" dirty="0" smtClean="0"/>
              <a:t> </a:t>
            </a:r>
          </a:p>
          <a:p>
            <a:pPr>
              <a:buNone/>
            </a:pPr>
            <a:endParaRPr lang="en-US" sz="1100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352" y="3962400"/>
            <a:ext cx="3352800" cy="17863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0466" y="24703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Step 2: Gather the Evidence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Step 3: Identify the causes</a:t>
            </a:r>
            <a:br>
              <a:rPr lang="en-US" u="sng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/>
          <a:lstStyle/>
          <a:p>
            <a:r>
              <a:rPr lang="en-US" sz="2400" u="sng" dirty="0" smtClean="0"/>
              <a:t>Using the article, answer </a:t>
            </a:r>
            <a:r>
              <a:rPr lang="en-US" sz="2400" u="sng" dirty="0"/>
              <a:t>the following questions about the article with your group:</a:t>
            </a:r>
          </a:p>
          <a:p>
            <a:pPr lvl="1"/>
            <a:r>
              <a:rPr lang="en-US" sz="2400" dirty="0"/>
              <a:t>What was the cause for people protesting in Egypt? </a:t>
            </a:r>
          </a:p>
          <a:p>
            <a:pPr lvl="1"/>
            <a:r>
              <a:rPr lang="en-US" sz="2400" dirty="0"/>
              <a:t>Was the cause for the protesting resolved? If so, how? Explain .</a:t>
            </a:r>
          </a:p>
          <a:p>
            <a:pPr lvl="1"/>
            <a:r>
              <a:rPr lang="en-US" sz="2400" dirty="0"/>
              <a:t>Do you think this issue could have been resolved in a better way? How would you resolve it?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2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556313" cy="1116106"/>
          </a:xfrm>
        </p:spPr>
        <p:txBody>
          <a:bodyPr/>
          <a:lstStyle/>
          <a:p>
            <a:r>
              <a:rPr lang="en-US" sz="3200" u="sng" dirty="0" smtClean="0">
                <a:solidFill>
                  <a:schemeClr val="tx1"/>
                </a:solidFill>
              </a:rPr>
              <a:t>Step 4: Evaluate an Existing Policy</a:t>
            </a:r>
            <a:endParaRPr lang="en-US" sz="3200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5252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/>
              <a:t>The U.S. Constitution, The 15</a:t>
            </a:r>
            <a:r>
              <a:rPr lang="en-US" sz="2400" u="sng" baseline="30000" dirty="0" smtClean="0"/>
              <a:t>th</a:t>
            </a:r>
            <a:r>
              <a:rPr lang="en-US" sz="2400" u="sng" dirty="0" smtClean="0"/>
              <a:t> Amendment: The Right To Vote!</a:t>
            </a:r>
          </a:p>
          <a:p>
            <a:pPr marL="0" indent="0">
              <a:buNone/>
            </a:pP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kids.laws.com/15th-amendment</a:t>
            </a:r>
            <a:r>
              <a:rPr lang="en-US" sz="1400" dirty="0" smtClean="0"/>
              <a:t> </a:t>
            </a:r>
          </a:p>
          <a:p>
            <a:pPr marL="0" indent="0">
              <a:buNone/>
            </a:pP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www.whitehouse.gov/our-government/the-constitution</a:t>
            </a:r>
            <a:r>
              <a:rPr lang="en-US" sz="1400" dirty="0" smtClean="0"/>
              <a:t> </a:t>
            </a:r>
          </a:p>
          <a:p>
            <a:pPr marL="0" indent="0">
              <a:buNone/>
            </a:pP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is the significance of this amendment to you?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According to the article we read, how are the actions of the president of Egypt violating the United States Constitution?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If Egypt adapted the United States Constitution, how would it help the people resolve this conflict (problem)?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514600"/>
            <a:ext cx="2159187" cy="143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 smtClean="0">
                <a:solidFill>
                  <a:schemeClr val="tx1"/>
                </a:solidFill>
              </a:rPr>
              <a:t>Step 5: Develop A Solution</a:t>
            </a:r>
            <a:endParaRPr lang="en-US" sz="3200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058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Turn and Talk: 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Brainstorm possible solutions on how children in Egypt could encourage their president to </a:t>
            </a:r>
            <a:r>
              <a:rPr lang="en-US" sz="2800" i="1" dirty="0">
                <a:solidFill>
                  <a:srgbClr val="7030A0"/>
                </a:solidFill>
              </a:rPr>
              <a:t>“respect the rights of all </a:t>
            </a:r>
            <a:r>
              <a:rPr lang="en-US" sz="2800" i="1" dirty="0" smtClean="0">
                <a:solidFill>
                  <a:srgbClr val="7030A0"/>
                </a:solidFill>
              </a:rPr>
              <a:t>citizens”.</a:t>
            </a:r>
          </a:p>
          <a:p>
            <a:endParaRPr lang="en-US" sz="2800" i="1" dirty="0">
              <a:solidFill>
                <a:srgbClr val="7030A0"/>
              </a:solidFill>
            </a:endParaRPr>
          </a:p>
          <a:p>
            <a:r>
              <a:rPr lang="en-US" sz="2800" i="1" dirty="0" smtClean="0">
                <a:solidFill>
                  <a:srgbClr val="7030A0"/>
                </a:solidFill>
              </a:rPr>
              <a:t>Organize your list in order of most </a:t>
            </a:r>
            <a:r>
              <a:rPr lang="en-US" sz="2800" i="1" dirty="0" smtClean="0">
                <a:solidFill>
                  <a:schemeClr val="accent5"/>
                </a:solidFill>
              </a:rPr>
              <a:t>feasibility and effectiveness!</a:t>
            </a:r>
          </a:p>
          <a:p>
            <a:pPr marL="742950" lvl="1" indent="-514350">
              <a:buFont typeface="+mj-lt"/>
              <a:buAutoNum type="arabicPeriod"/>
            </a:pPr>
            <a:r>
              <a:rPr lang="en-US" sz="2600" i="1" dirty="0">
                <a:solidFill>
                  <a:srgbClr val="7030A0"/>
                </a:solidFill>
              </a:rPr>
              <a:t> </a:t>
            </a:r>
            <a:endParaRPr lang="en-US" sz="2600" i="1" dirty="0" smtClean="0">
              <a:solidFill>
                <a:srgbClr val="7030A0"/>
              </a:solidFill>
            </a:endParaRPr>
          </a:p>
          <a:p>
            <a:pPr marL="742950" lvl="1" indent="-514350">
              <a:buFont typeface="+mj-lt"/>
              <a:buAutoNum type="arabicPeriod"/>
            </a:pPr>
            <a:r>
              <a:rPr lang="en-US" sz="2600" i="1" dirty="0">
                <a:solidFill>
                  <a:srgbClr val="7030A0"/>
                </a:solidFill>
              </a:rPr>
              <a:t> </a:t>
            </a:r>
            <a:endParaRPr lang="en-US" sz="2600" i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91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Step 6: Select the Best Solution!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673787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Class Debate!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Discuss which solution would make the most difference and be the most effective in our lives?</a:t>
            </a:r>
          </a:p>
          <a:p>
            <a:r>
              <a:rPr lang="en-US" dirty="0" smtClean="0"/>
              <a:t>Which solution would be the most feasible? </a:t>
            </a:r>
          </a:p>
          <a:p>
            <a:r>
              <a:rPr lang="en-US" dirty="0" smtClean="0"/>
              <a:t>Evaluate if this solution is both effective AND </a:t>
            </a:r>
            <a:r>
              <a:rPr lang="en-US" dirty="0" smtClean="0">
                <a:solidFill>
                  <a:schemeClr val="accent5"/>
                </a:solidFill>
              </a:rPr>
              <a:t>feasible</a:t>
            </a:r>
            <a:r>
              <a:rPr lang="en-US" dirty="0" smtClean="0"/>
              <a:t>? </a:t>
            </a:r>
          </a:p>
          <a:p>
            <a:r>
              <a:rPr lang="en-US" dirty="0" smtClean="0"/>
              <a:t>Based on your discussions, which is the BEST solution, overall? Explain why! </a:t>
            </a:r>
          </a:p>
        </p:txBody>
      </p:sp>
    </p:spTree>
    <p:extLst>
      <p:ext uri="{BB962C8B-B14F-4D97-AF65-F5344CB8AC3E}">
        <p14:creationId xmlns:p14="http://schemas.microsoft.com/office/powerpoint/2010/main" val="163889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Research…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types of  organizations are available  in our own community to support immigrant families coming from a country in </a:t>
            </a:r>
            <a:r>
              <a:rPr lang="en-US" dirty="0">
                <a:solidFill>
                  <a:schemeClr val="accent5"/>
                </a:solidFill>
              </a:rPr>
              <a:t>turmoil</a:t>
            </a:r>
            <a:r>
              <a:rPr lang="en-US" dirty="0" smtClean="0"/>
              <a:t>? </a:t>
            </a:r>
          </a:p>
          <a:p>
            <a:r>
              <a:rPr lang="en-US" dirty="0" smtClean="0"/>
              <a:t>What services can they provide for these families?</a:t>
            </a:r>
          </a:p>
          <a:p>
            <a:endParaRPr lang="en-US" dirty="0"/>
          </a:p>
          <a:p>
            <a:endParaRPr lang="en-US" dirty="0" smtClean="0"/>
          </a:p>
          <a:p>
            <a:pPr marL="228600" lvl="1" indent="0">
              <a:buNone/>
            </a:pPr>
            <a:r>
              <a:rPr lang="en-US" i="1" dirty="0" smtClean="0"/>
              <a:t>For example: The </a:t>
            </a:r>
            <a:r>
              <a:rPr lang="en-US" i="1" dirty="0" err="1" smtClean="0"/>
              <a:t>Ciana</a:t>
            </a:r>
            <a:r>
              <a:rPr lang="en-US" i="1" dirty="0" smtClean="0"/>
              <a:t> </a:t>
            </a:r>
            <a:r>
              <a:rPr lang="en-US" i="1" dirty="0"/>
              <a:t>Center for the Integration and Advancement of New Americans, </a:t>
            </a:r>
            <a:r>
              <a:rPr lang="en-US" i="1" dirty="0">
                <a:hlinkClick r:id="rId2"/>
              </a:rPr>
              <a:t>www.cianainc.org</a:t>
            </a:r>
            <a:r>
              <a:rPr lang="en-US" i="1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1037</TotalTime>
  <Words>473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LTG Lesson  Ms. J. Callaghan/ Mrs. M. Megaris, Co-Teachers ELA/ESL jcallaghan2@schools.nyc.gov; mmegari@schools.nyc.gov  IS126Q</vt:lpstr>
      <vt:lpstr>Step 1: Define the Problem </vt:lpstr>
      <vt:lpstr>PowerPoint Presentation</vt:lpstr>
      <vt:lpstr>Step 3: Identify the causes </vt:lpstr>
      <vt:lpstr>Step 4: Evaluate an Existing Policy</vt:lpstr>
      <vt:lpstr>Step 5: Develop A Solution</vt:lpstr>
      <vt:lpstr>Step 6: Select the Best Solution!</vt:lpstr>
      <vt:lpstr>Further Research…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LTG Lesson</dc:title>
  <dc:creator>guest1</dc:creator>
  <cp:lastModifiedBy>Joe Montecalvo</cp:lastModifiedBy>
  <cp:revision>69</cp:revision>
  <dcterms:created xsi:type="dcterms:W3CDTF">2013-01-12T16:35:43Z</dcterms:created>
  <dcterms:modified xsi:type="dcterms:W3CDTF">2013-04-11T17:33:09Z</dcterms:modified>
</cp:coreProperties>
</file>