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13A"/>
    <a:srgbClr val="2B8A26"/>
    <a:srgbClr val="C750A2"/>
    <a:srgbClr val="D128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4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E7DAC-508D-DF46-A548-F66D469F2B94}"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37924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E7DAC-508D-DF46-A548-F66D469F2B94}"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138118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E7DAC-508D-DF46-A548-F66D469F2B94}"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292435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E7DAC-508D-DF46-A548-F66D469F2B94}"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33878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E7DAC-508D-DF46-A548-F66D469F2B94}"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384119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E7DAC-508D-DF46-A548-F66D469F2B94}"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628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E7DAC-508D-DF46-A548-F66D469F2B94}" type="datetimeFigureOut">
              <a:rPr lang="en-US" smtClean="0"/>
              <a:pPr/>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156866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E7DAC-508D-DF46-A548-F66D469F2B94}" type="datetimeFigureOut">
              <a:rPr lang="en-US" smtClean="0"/>
              <a:pPr/>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70891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E7DAC-508D-DF46-A548-F66D469F2B94}" type="datetimeFigureOut">
              <a:rPr lang="en-US" smtClean="0"/>
              <a:pPr/>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196434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E7DAC-508D-DF46-A548-F66D469F2B94}"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48459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E7DAC-508D-DF46-A548-F66D469F2B94}"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385819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E7DAC-508D-DF46-A548-F66D469F2B94}" type="datetimeFigureOut">
              <a:rPr lang="en-US" smtClean="0"/>
              <a:pPr/>
              <a:t>9/7/2014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20612-1F65-AB4E-A2EB-87D1A6ACEBC4}" type="slidenum">
              <a:rPr lang="en-US" smtClean="0"/>
              <a:pPr/>
              <a:t>‹#›</a:t>
            </a:fld>
            <a:endParaRPr lang="en-US"/>
          </a:p>
        </p:txBody>
      </p:sp>
    </p:spTree>
    <p:extLst>
      <p:ext uri="{BB962C8B-B14F-4D97-AF65-F5344CB8AC3E}">
        <p14:creationId xmlns:p14="http://schemas.microsoft.com/office/powerpoint/2010/main" xmlns="" val="40583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ayoclinic.org/diseases-conditions/obesity/basics/definition/con-2001483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dc.gov/healthyyouth/obesity/fact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ny-fat-kid-diet-seafoo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0" y="609600"/>
            <a:ext cx="6858000" cy="4646246"/>
          </a:xfrm>
          <a:prstGeom prst="rect">
            <a:avLst/>
          </a:prstGeom>
        </p:spPr>
      </p:pic>
      <p:sp>
        <p:nvSpPr>
          <p:cNvPr id="3" name="TextBox 2"/>
          <p:cNvSpPr txBox="1"/>
          <p:nvPr/>
        </p:nvSpPr>
        <p:spPr>
          <a:xfrm>
            <a:off x="5627077" y="5539154"/>
            <a:ext cx="3290019" cy="923330"/>
          </a:xfrm>
          <a:prstGeom prst="rect">
            <a:avLst/>
          </a:prstGeom>
          <a:noFill/>
        </p:spPr>
        <p:txBody>
          <a:bodyPr wrap="none" rtlCol="0">
            <a:spAutoFit/>
          </a:bodyPr>
          <a:lstStyle/>
          <a:p>
            <a:r>
              <a:rPr lang="en-US" dirty="0" smtClean="0">
                <a:latin typeface="Apple Casual"/>
                <a:cs typeface="Apple Casual"/>
              </a:rPr>
              <a:t>Childhood Obesity in the US</a:t>
            </a:r>
          </a:p>
          <a:p>
            <a:r>
              <a:rPr lang="en-US" dirty="0" err="1" smtClean="0">
                <a:latin typeface="Apple Casual"/>
                <a:cs typeface="Apple Casual"/>
              </a:rPr>
              <a:t>Vasiliki</a:t>
            </a:r>
            <a:r>
              <a:rPr lang="en-US" dirty="0" smtClean="0">
                <a:latin typeface="Apple Casual"/>
                <a:cs typeface="Apple Casual"/>
              </a:rPr>
              <a:t> </a:t>
            </a:r>
            <a:r>
              <a:rPr lang="en-US" dirty="0" err="1" smtClean="0">
                <a:latin typeface="Apple Casual"/>
                <a:cs typeface="Apple Casual"/>
              </a:rPr>
              <a:t>Psiharis</a:t>
            </a:r>
            <a:endParaRPr lang="en-US" dirty="0" smtClean="0">
              <a:latin typeface="Apple Casual"/>
              <a:cs typeface="Apple Casual"/>
            </a:endParaRPr>
          </a:p>
          <a:p>
            <a:r>
              <a:rPr lang="en-US" dirty="0" smtClean="0">
                <a:latin typeface="Apple Casual"/>
                <a:cs typeface="Apple Casual"/>
              </a:rPr>
              <a:t>St. </a:t>
            </a:r>
            <a:r>
              <a:rPr lang="en-US" dirty="0" err="1" smtClean="0">
                <a:latin typeface="Apple Casual"/>
                <a:cs typeface="Apple Casual"/>
              </a:rPr>
              <a:t>Spyridon</a:t>
            </a:r>
            <a:r>
              <a:rPr lang="en-US" dirty="0" smtClean="0">
                <a:latin typeface="Apple Casual"/>
                <a:cs typeface="Apple Casual"/>
              </a:rPr>
              <a:t> Parochial School</a:t>
            </a:r>
          </a:p>
        </p:txBody>
      </p:sp>
    </p:spTree>
    <p:extLst>
      <p:ext uri="{BB962C8B-B14F-4D97-AF65-F5344CB8AC3E}">
        <p14:creationId xmlns:p14="http://schemas.microsoft.com/office/powerpoint/2010/main" xmlns="" val="21355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b="1" dirty="0" smtClean="0">
                <a:ln/>
                <a:solidFill>
                  <a:srgbClr val="FF0000"/>
                </a:solidFill>
              </a:rPr>
              <a:t>Step 4: Evaluate an Existing Policy</a:t>
            </a:r>
            <a:endParaRPr lang="en-US" b="1" dirty="0">
              <a:ln/>
              <a:solidFill>
                <a:srgbClr val="FF0000"/>
              </a:solidFill>
            </a:endParaRPr>
          </a:p>
        </p:txBody>
      </p:sp>
      <p:sp>
        <p:nvSpPr>
          <p:cNvPr id="3" name="Content Placeholder 2"/>
          <p:cNvSpPr>
            <a:spLocks noGrp="1"/>
          </p:cNvSpPr>
          <p:nvPr>
            <p:ph idx="1"/>
          </p:nvPr>
        </p:nvSpPr>
        <p:spPr>
          <a:xfrm>
            <a:off x="457200" y="1600200"/>
            <a:ext cx="4872946" cy="4910275"/>
          </a:xfrm>
        </p:spPr>
        <p:txBody>
          <a:bodyPr>
            <a:normAutofit fontScale="77500" lnSpcReduction="20000"/>
          </a:bodyPr>
          <a:lstStyle/>
          <a:p>
            <a:pPr marL="0" indent="0">
              <a:buNone/>
            </a:pPr>
            <a:r>
              <a:rPr lang="en-US" b="1" i="1" dirty="0" smtClean="0">
                <a:solidFill>
                  <a:schemeClr val="tx2">
                    <a:lumMod val="75000"/>
                  </a:schemeClr>
                </a:solidFill>
              </a:rPr>
              <a:t>How can we revise our school policy in order to prevent child obesity? Turn and talk to your partner and discuss some ideas.</a:t>
            </a:r>
          </a:p>
          <a:p>
            <a:pPr marL="0" indent="0">
              <a:lnSpc>
                <a:spcPct val="120000"/>
              </a:lnSpc>
              <a:buNone/>
            </a:pPr>
            <a:r>
              <a:rPr lang="en-US" dirty="0"/>
              <a:t>	</a:t>
            </a:r>
            <a:r>
              <a:rPr lang="en-US" dirty="0" smtClean="0">
                <a:solidFill>
                  <a:srgbClr val="FF0000"/>
                </a:solidFill>
              </a:rPr>
              <a:t>-</a:t>
            </a:r>
            <a:r>
              <a:rPr lang="en-US" dirty="0" smtClean="0">
                <a:solidFill>
                  <a:srgbClr val="FF0000"/>
                </a:solidFill>
              </a:rPr>
              <a:t>Implement a healthy </a:t>
            </a:r>
            <a:r>
              <a:rPr lang="en-US" dirty="0" smtClean="0">
                <a:solidFill>
                  <a:srgbClr val="FF0000"/>
                </a:solidFill>
              </a:rPr>
              <a:t>snack 	policy </a:t>
            </a:r>
            <a:r>
              <a:rPr lang="en-US" dirty="0" smtClean="0">
                <a:solidFill>
                  <a:srgbClr val="FF0000"/>
                </a:solidFill>
              </a:rPr>
              <a:t>only!</a:t>
            </a:r>
          </a:p>
          <a:p>
            <a:pPr marL="0" indent="0">
              <a:lnSpc>
                <a:spcPct val="120000"/>
              </a:lnSpc>
              <a:buNone/>
            </a:pPr>
            <a:r>
              <a:rPr lang="en-US" dirty="0">
                <a:solidFill>
                  <a:srgbClr val="FF0000"/>
                </a:solidFill>
              </a:rPr>
              <a:t>	</a:t>
            </a:r>
            <a:r>
              <a:rPr lang="en-US" dirty="0" smtClean="0">
                <a:solidFill>
                  <a:srgbClr val="FF0000"/>
                </a:solidFill>
              </a:rPr>
              <a:t>-</a:t>
            </a:r>
            <a:r>
              <a:rPr lang="en-US" dirty="0" smtClean="0">
                <a:solidFill>
                  <a:srgbClr val="FF0000"/>
                </a:solidFill>
              </a:rPr>
              <a:t>Lessons on how to create </a:t>
            </a:r>
            <a:r>
              <a:rPr lang="en-US" dirty="0" smtClean="0">
                <a:solidFill>
                  <a:srgbClr val="FF0000"/>
                </a:solidFill>
              </a:rPr>
              <a:t>a 	</a:t>
            </a:r>
            <a:r>
              <a:rPr lang="en-US" dirty="0" smtClean="0">
                <a:solidFill>
                  <a:srgbClr val="FF0000"/>
                </a:solidFill>
              </a:rPr>
              <a:t>healthy </a:t>
            </a:r>
            <a:r>
              <a:rPr lang="en-US" dirty="0" smtClean="0">
                <a:solidFill>
                  <a:srgbClr val="FF0000"/>
                </a:solidFill>
              </a:rPr>
              <a:t>snack</a:t>
            </a:r>
          </a:p>
          <a:p>
            <a:pPr marL="0" indent="0">
              <a:lnSpc>
                <a:spcPct val="120000"/>
              </a:lnSpc>
              <a:buNone/>
            </a:pPr>
            <a:r>
              <a:rPr lang="en-US" dirty="0">
                <a:solidFill>
                  <a:srgbClr val="FF0000"/>
                </a:solidFill>
              </a:rPr>
              <a:t>	</a:t>
            </a:r>
            <a:r>
              <a:rPr lang="en-US" dirty="0" smtClean="0">
                <a:solidFill>
                  <a:srgbClr val="FF0000"/>
                </a:solidFill>
              </a:rPr>
              <a:t>-</a:t>
            </a:r>
            <a:r>
              <a:rPr lang="en-US" dirty="0" smtClean="0">
                <a:solidFill>
                  <a:srgbClr val="FF0000"/>
                </a:solidFill>
              </a:rPr>
              <a:t>Implement the </a:t>
            </a:r>
            <a:r>
              <a:rPr lang="en-US" dirty="0" smtClean="0">
                <a:solidFill>
                  <a:srgbClr val="FF0000"/>
                </a:solidFill>
              </a:rPr>
              <a:t>Michelle 	Obama</a:t>
            </a:r>
            <a:r>
              <a:rPr lang="en-US" dirty="0" smtClean="0">
                <a:solidFill>
                  <a:srgbClr val="FF0000"/>
                </a:solidFill>
              </a:rPr>
              <a:t>, “Let’s </a:t>
            </a:r>
            <a:r>
              <a:rPr lang="en-US" dirty="0" smtClean="0">
                <a:solidFill>
                  <a:srgbClr val="FF0000"/>
                </a:solidFill>
              </a:rPr>
              <a:t>Move!” Campaign</a:t>
            </a:r>
            <a:endParaRPr lang="en-US" dirty="0" smtClean="0">
              <a:solidFill>
                <a:srgbClr val="FF0000"/>
              </a:solidFill>
            </a:endParaRPr>
          </a:p>
          <a:p>
            <a:pPr marL="0" indent="0">
              <a:lnSpc>
                <a:spcPct val="120000"/>
              </a:lnSpc>
              <a:buNone/>
            </a:pPr>
            <a:r>
              <a:rPr lang="en-US" dirty="0">
                <a:solidFill>
                  <a:srgbClr val="FF0000"/>
                </a:solidFill>
              </a:rPr>
              <a:t>	</a:t>
            </a:r>
            <a:r>
              <a:rPr lang="en-US" dirty="0" smtClean="0">
                <a:solidFill>
                  <a:srgbClr val="FF0000"/>
                </a:solidFill>
              </a:rPr>
              <a:t>-</a:t>
            </a:r>
            <a:r>
              <a:rPr lang="en-US" dirty="0" smtClean="0">
                <a:solidFill>
                  <a:srgbClr val="FF0000"/>
                </a:solidFill>
              </a:rPr>
              <a:t>Learn more about </a:t>
            </a:r>
            <a:r>
              <a:rPr lang="en-US" dirty="0" err="1" smtClean="0">
                <a:solidFill>
                  <a:srgbClr val="FF0000"/>
                </a:solidFill>
              </a:rPr>
              <a:t>MyPlate</a:t>
            </a:r>
            <a:endParaRPr lang="en-US" dirty="0" smtClean="0">
              <a:solidFill>
                <a:srgbClr val="FF0000"/>
              </a:solidFill>
            </a:endParaRPr>
          </a:p>
          <a:p>
            <a:pPr marL="0" indent="0">
              <a:lnSpc>
                <a:spcPct val="120000"/>
              </a:lnSpc>
              <a:buNone/>
            </a:pPr>
            <a:r>
              <a:rPr lang="en-US" dirty="0">
                <a:solidFill>
                  <a:srgbClr val="FF0000"/>
                </a:solidFill>
              </a:rPr>
              <a:t>	</a:t>
            </a:r>
            <a:r>
              <a:rPr lang="en-US" dirty="0" smtClean="0">
                <a:solidFill>
                  <a:srgbClr val="FF0000"/>
                </a:solidFill>
              </a:rPr>
              <a:t>-(</a:t>
            </a:r>
            <a:r>
              <a:rPr lang="en-US" dirty="0" smtClean="0">
                <a:solidFill>
                  <a:srgbClr val="FF0000"/>
                </a:solidFill>
              </a:rPr>
              <a:t>Insert more </a:t>
            </a:r>
            <a:r>
              <a:rPr lang="en-US" dirty="0" smtClean="0">
                <a:solidFill>
                  <a:srgbClr val="FF0000"/>
                </a:solidFill>
              </a:rPr>
              <a:t>of children’s </a:t>
            </a:r>
            <a:r>
              <a:rPr lang="en-US" dirty="0" smtClean="0">
                <a:solidFill>
                  <a:srgbClr val="FF0000"/>
                </a:solidFill>
              </a:rPr>
              <a:t>ideas)</a:t>
            </a:r>
            <a:endParaRPr lang="en-US" dirty="0">
              <a:solidFill>
                <a:srgbClr val="FF0000"/>
              </a:solidFill>
            </a:endParaRPr>
          </a:p>
        </p:txBody>
      </p:sp>
      <p:pic>
        <p:nvPicPr>
          <p:cNvPr id="4" name="Picture 3" descr="USDA_MyPlate_gree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95574" y="2777737"/>
            <a:ext cx="3091226" cy="2810205"/>
          </a:xfrm>
          <a:prstGeom prst="rect">
            <a:avLst/>
          </a:prstGeom>
        </p:spPr>
      </p:pic>
    </p:spTree>
    <p:extLst>
      <p:ext uri="{BB962C8B-B14F-4D97-AF65-F5344CB8AC3E}">
        <p14:creationId xmlns:p14="http://schemas.microsoft.com/office/powerpoint/2010/main" xmlns="" val="17632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
                                        <p:tgtEl>
                                          <p:spTgt spid="3">
                                            <p:txEl>
                                              <p:pRg st="0" end="0"/>
                                            </p:txEl>
                                          </p:spTgt>
                                        </p:tgtEl>
                                      </p:cBhvr>
                                    </p:animEffect>
                                    <p:anim calcmode="lin" valueType="num">
                                      <p:cBhvr>
                                        <p:cTn id="1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
                                        <p:tgtEl>
                                          <p:spTgt spid="3">
                                            <p:txEl>
                                              <p:pRg st="1" end="1"/>
                                            </p:txEl>
                                          </p:spTgt>
                                        </p:tgtEl>
                                      </p:cBhvr>
                                    </p:animEffect>
                                    <p:anim calcmode="lin" valueType="num">
                                      <p:cBhvr>
                                        <p:cTn id="2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
                                        <p:tgtEl>
                                          <p:spTgt spid="3">
                                            <p:txEl>
                                              <p:pRg st="2" end="2"/>
                                            </p:txEl>
                                          </p:spTgt>
                                        </p:tgtEl>
                                      </p:cBhvr>
                                    </p:animEffect>
                                    <p:anim calcmode="lin" valueType="num">
                                      <p:cBhvr>
                                        <p:cTn id="34"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
                                        <p:tgtEl>
                                          <p:spTgt spid="3">
                                            <p:txEl>
                                              <p:pRg st="3" end="3"/>
                                            </p:txEl>
                                          </p:spTgt>
                                        </p:tgtEl>
                                      </p:cBhvr>
                                    </p:animEffect>
                                    <p:anim calcmode="lin" valueType="num">
                                      <p:cBhvr>
                                        <p:cTn id="43"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100"/>
                                        <p:tgtEl>
                                          <p:spTgt spid="3">
                                            <p:txEl>
                                              <p:pRg st="4" end="4"/>
                                            </p:txEl>
                                          </p:spTgt>
                                        </p:tgtEl>
                                      </p:cBhvr>
                                    </p:animEffect>
                                    <p:anim calcmode="lin" valueType="num">
                                      <p:cBhvr>
                                        <p:cTn id="5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3"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
                                        <p:tgtEl>
                                          <p:spTgt spid="3">
                                            <p:txEl>
                                              <p:pRg st="5" end="5"/>
                                            </p:txEl>
                                          </p:spTgt>
                                        </p:tgtEl>
                                      </p:cBhvr>
                                    </p:animEffect>
                                    <p:anim calcmode="lin" valueType="num">
                                      <p:cBhvr>
                                        <p:cTn id="61"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3"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1000" fill="hold"/>
                                        <p:tgtEl>
                                          <p:spTgt spid="4"/>
                                        </p:tgtEl>
                                        <p:attrNameLst>
                                          <p:attrName>ppt_w</p:attrName>
                                        </p:attrNameLst>
                                      </p:cBhvr>
                                      <p:tavLst>
                                        <p:tav tm="0">
                                          <p:val>
                                            <p:fltVal val="0"/>
                                          </p:val>
                                        </p:tav>
                                        <p:tav tm="100000">
                                          <p:val>
                                            <p:strVal val="#ppt_w"/>
                                          </p:val>
                                        </p:tav>
                                      </p:tavLst>
                                    </p:anim>
                                    <p:anim calcmode="lin" valueType="num">
                                      <p:cBhvr>
                                        <p:cTn id="70" dur="1000" fill="hold"/>
                                        <p:tgtEl>
                                          <p:spTgt spid="4"/>
                                        </p:tgtEl>
                                        <p:attrNameLst>
                                          <p:attrName>ppt_h</p:attrName>
                                        </p:attrNameLst>
                                      </p:cBhvr>
                                      <p:tavLst>
                                        <p:tav tm="0">
                                          <p:val>
                                            <p:fltVal val="0"/>
                                          </p:val>
                                        </p:tav>
                                        <p:tav tm="100000">
                                          <p:val>
                                            <p:strVal val="#ppt_h"/>
                                          </p:val>
                                        </p:tav>
                                      </p:tavLst>
                                    </p:anim>
                                    <p:anim calcmode="lin" valueType="num">
                                      <p:cBhvr>
                                        <p:cTn id="71" dur="1000" fill="hold"/>
                                        <p:tgtEl>
                                          <p:spTgt spid="4"/>
                                        </p:tgtEl>
                                        <p:attrNameLst>
                                          <p:attrName>style.rotation</p:attrName>
                                        </p:attrNameLst>
                                      </p:cBhvr>
                                      <p:tavLst>
                                        <p:tav tm="0">
                                          <p:val>
                                            <p:fltVal val="90"/>
                                          </p:val>
                                        </p:tav>
                                        <p:tav tm="100000">
                                          <p:val>
                                            <p:fltVal val="0"/>
                                          </p:val>
                                        </p:tav>
                                      </p:tavLst>
                                    </p:anim>
                                    <p:animEffect transition="in" filter="fade">
                                      <p:cBhvr>
                                        <p:cTn id="7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00" dirty="0" smtClean="0">
                <a:ln w="29210">
                  <a:solidFill>
                    <a:schemeClr val="accent3">
                      <a:tint val="10000"/>
                    </a:schemeClr>
                  </a:solidFill>
                </a:ln>
                <a:solidFill>
                  <a:schemeClr val="tx2">
                    <a:lumMod val="75000"/>
                    <a:alpha val="50000"/>
                  </a:schemeClr>
                </a:solidFill>
                <a:effectLst>
                  <a:innerShdw blurRad="50800" dist="50800" dir="8100000">
                    <a:srgbClr val="7D7D7D">
                      <a:alpha val="73000"/>
                    </a:srgbClr>
                  </a:innerShdw>
                </a:effectLst>
              </a:rPr>
              <a:t>Step 5: Develop Solutions</a:t>
            </a:r>
            <a:endParaRPr lang="en-US" b="1" spc="200" dirty="0">
              <a:ln w="29210">
                <a:solidFill>
                  <a:schemeClr val="accent3">
                    <a:tint val="10000"/>
                  </a:schemeClr>
                </a:solidFill>
              </a:ln>
              <a:solidFill>
                <a:schemeClr val="tx2">
                  <a:lumMod val="75000"/>
                  <a:alpha val="50000"/>
                </a:schemeClr>
              </a:solidFill>
              <a:effectLst>
                <a:innerShdw blurRad="50800" dist="50800" dir="8100000">
                  <a:srgbClr val="7D7D7D">
                    <a:alpha val="73000"/>
                  </a:srgbClr>
                </a:innerShdw>
              </a:effectLst>
            </a:endParaRPr>
          </a:p>
        </p:txBody>
      </p:sp>
      <p:sp>
        <p:nvSpPr>
          <p:cNvPr id="3" name="Content Placeholder 2"/>
          <p:cNvSpPr>
            <a:spLocks noGrp="1"/>
          </p:cNvSpPr>
          <p:nvPr>
            <p:ph idx="1"/>
          </p:nvPr>
        </p:nvSpPr>
        <p:spPr/>
        <p:txBody>
          <a:bodyPr/>
          <a:lstStyle/>
          <a:p>
            <a:pPr marL="0" indent="0">
              <a:buNone/>
            </a:pPr>
            <a:r>
              <a:rPr lang="en-US" b="1" dirty="0" smtClean="0">
                <a:solidFill>
                  <a:srgbClr val="D12888"/>
                </a:solidFill>
              </a:rPr>
              <a:t>Now, as a class, what are some solutions that can solve child obesity in the US? Let’s think about it…..</a:t>
            </a:r>
            <a:endParaRPr lang="en-US" b="1" dirty="0">
              <a:solidFill>
                <a:srgbClr val="D12888"/>
              </a:solidFill>
            </a:endParaRPr>
          </a:p>
        </p:txBody>
      </p:sp>
      <p:pic>
        <p:nvPicPr>
          <p:cNvPr id="4" name="Picture 3" descr="meeeting.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26202" y="3160228"/>
            <a:ext cx="5014021" cy="3354238"/>
          </a:xfrm>
          <a:prstGeom prst="rect">
            <a:avLst/>
          </a:prstGeom>
        </p:spPr>
      </p:pic>
    </p:spTree>
    <p:extLst>
      <p:ext uri="{BB962C8B-B14F-4D97-AF65-F5344CB8AC3E}">
        <p14:creationId xmlns:p14="http://schemas.microsoft.com/office/powerpoint/2010/main" xmlns="" val="10017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know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80061" y="1123836"/>
            <a:ext cx="4990136" cy="4986609"/>
          </a:xfrm>
          <a:prstGeom prst="rect">
            <a:avLst/>
          </a:prstGeom>
        </p:spPr>
      </p:pic>
    </p:spTree>
    <p:extLst>
      <p:ext uri="{BB962C8B-B14F-4D97-AF65-F5344CB8AC3E}">
        <p14:creationId xmlns:p14="http://schemas.microsoft.com/office/powerpoint/2010/main" xmlns="" val="29106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24500" cmpd="dbl">
                  <a:solidFill>
                    <a:schemeClr val="accent2">
                      <a:shade val="85000"/>
                      <a:satMod val="155000"/>
                    </a:schemeClr>
                  </a:solidFill>
                  <a:prstDash val="solid"/>
                  <a:miter lim="800000"/>
                </a:ln>
                <a:solidFill>
                  <a:srgbClr val="D12888"/>
                </a:solidFill>
                <a:effectLst>
                  <a:outerShdw blurRad="38100" dist="38100" dir="7020000" algn="tl">
                    <a:srgbClr val="000000">
                      <a:alpha val="35000"/>
                    </a:srgbClr>
                  </a:outerShdw>
                </a:effectLst>
              </a:rPr>
              <a:t>Step 6: Select the Best Solution</a:t>
            </a:r>
            <a:endParaRPr lang="en-US" b="1" dirty="0">
              <a:ln w="24500" cmpd="dbl">
                <a:solidFill>
                  <a:schemeClr val="accent2">
                    <a:shade val="85000"/>
                    <a:satMod val="155000"/>
                  </a:schemeClr>
                </a:solidFill>
                <a:prstDash val="solid"/>
                <a:miter lim="800000"/>
              </a:ln>
              <a:solidFill>
                <a:srgbClr val="D12888"/>
              </a:soli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 _______________________</a:t>
            </a:r>
          </a:p>
          <a:p>
            <a:pPr marL="0" indent="0">
              <a:buNone/>
            </a:pPr>
            <a:endParaRPr lang="en-US" dirty="0"/>
          </a:p>
          <a:p>
            <a:pPr marL="0" indent="0">
              <a:buNone/>
            </a:pPr>
            <a:r>
              <a:rPr lang="en-US" dirty="0" smtClean="0"/>
              <a:t>B: _______________________</a:t>
            </a:r>
          </a:p>
          <a:p>
            <a:pPr marL="0" indent="0">
              <a:buNone/>
            </a:pPr>
            <a:endParaRPr lang="en-US" dirty="0"/>
          </a:p>
          <a:p>
            <a:pPr marL="0" indent="0">
              <a:buNone/>
            </a:pPr>
            <a:r>
              <a:rPr lang="en-US" dirty="0" smtClean="0"/>
              <a:t>C: _______________________</a:t>
            </a:r>
            <a:endParaRPr lang="en-US" dirty="0"/>
          </a:p>
        </p:txBody>
      </p:sp>
    </p:spTree>
    <p:extLst>
      <p:ext uri="{BB962C8B-B14F-4D97-AF65-F5344CB8AC3E}">
        <p14:creationId xmlns:p14="http://schemas.microsoft.com/office/powerpoint/2010/main" xmlns="" val="82617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8"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par>
                    <p:cTn id="17" fill="hold">
                      <p:stCondLst>
                        <p:cond delay="indefinite"/>
                      </p:stCondLst>
                      <p:childTnLst>
                        <p:par>
                          <p:cTn id="18" fill="hold">
                            <p:stCondLst>
                              <p:cond delay="0"/>
                            </p:stCondLst>
                            <p:childTnLst>
                              <p:par>
                                <p:cTn id="19" presetID="28"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5000" fill="hold"/>
                                        <p:tgtEl>
                                          <p:spTgt spid="3">
                                            <p:txEl>
                                              <p:pRg st="3" end="3"/>
                                            </p:txEl>
                                          </p:spTgt>
                                        </p:tgtEl>
                                        <p:attrNameLst>
                                          <p:attrName>ppt_y</p:attrName>
                                        </p:attrNameLst>
                                      </p:cBhvr>
                                      <p:tavLst>
                                        <p:tav tm="0">
                                          <p:val>
                                            <p:strVal val="#ppt_y+1"/>
                                          </p:val>
                                        </p:tav>
                                        <p:tav tm="100000">
                                          <p:val>
                                            <p:strVal val="#ppt_y-1"/>
                                          </p:val>
                                        </p:tav>
                                      </p:tavLst>
                                    </p:anim>
                                  </p:childTnLst>
                                </p:cTn>
                              </p:par>
                            </p:childTnLst>
                          </p:cTn>
                        </p:par>
                      </p:childTnLst>
                    </p:cTn>
                  </p:par>
                  <p:par>
                    <p:cTn id="23" fill="hold">
                      <p:stCondLst>
                        <p:cond delay="indefinite"/>
                      </p:stCondLst>
                      <p:childTnLst>
                        <p:par>
                          <p:cTn id="24" fill="hold">
                            <p:stCondLst>
                              <p:cond delay="0"/>
                            </p:stCondLst>
                            <p:childTnLst>
                              <p:par>
                                <p:cTn id="25" presetID="28"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5" end="5"/>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Homework</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rgbClr val="C750A2"/>
                </a:solidFill>
                <a:latin typeface="Apple Casual"/>
                <a:cs typeface="Apple Casual"/>
              </a:rPr>
              <a:t>Now that we have spoken about Child Obesity in the US please choose 1 out of these 2 options as your homework assignment:</a:t>
            </a:r>
          </a:p>
          <a:p>
            <a:pPr marL="0" indent="0">
              <a:buNone/>
            </a:pPr>
            <a:endParaRPr lang="en-US" dirty="0">
              <a:solidFill>
                <a:srgbClr val="2B8A26"/>
              </a:solidFill>
              <a:latin typeface="Apple Casual"/>
              <a:cs typeface="Apple Casual"/>
            </a:endParaRPr>
          </a:p>
          <a:p>
            <a:pPr marL="0" indent="0">
              <a:buNone/>
            </a:pPr>
            <a:r>
              <a:rPr lang="en-US" dirty="0" smtClean="0">
                <a:solidFill>
                  <a:srgbClr val="2B8A26"/>
                </a:solidFill>
                <a:latin typeface="Apple Casual"/>
                <a:cs typeface="Apple Casual"/>
              </a:rPr>
              <a:t>-Create a poster on how to live a healthier lifestyle</a:t>
            </a:r>
          </a:p>
          <a:p>
            <a:pPr marL="0" indent="0">
              <a:buNone/>
            </a:pPr>
            <a:endParaRPr lang="en-US" dirty="0">
              <a:latin typeface="Apple Casual"/>
              <a:cs typeface="Apple Casual"/>
            </a:endParaRPr>
          </a:p>
          <a:p>
            <a:pPr marL="0" indent="0">
              <a:buNone/>
            </a:pPr>
            <a:r>
              <a:rPr lang="en-US" dirty="0" smtClean="0">
                <a:latin typeface="Apple Casual"/>
                <a:cs typeface="Apple Casual"/>
              </a:rPr>
              <a:t>								OR</a:t>
            </a:r>
          </a:p>
          <a:p>
            <a:pPr marL="0" indent="0">
              <a:buNone/>
            </a:pPr>
            <a:endParaRPr lang="en-US" dirty="0">
              <a:solidFill>
                <a:srgbClr val="B2113A"/>
              </a:solidFill>
              <a:latin typeface="Apple Casual"/>
              <a:cs typeface="Apple Casual"/>
            </a:endParaRPr>
          </a:p>
          <a:p>
            <a:pPr marL="0" indent="0">
              <a:buNone/>
            </a:pPr>
            <a:r>
              <a:rPr lang="en-US" dirty="0" smtClean="0">
                <a:solidFill>
                  <a:srgbClr val="B2113A"/>
                </a:solidFill>
                <a:latin typeface="Apple Casual"/>
                <a:cs typeface="Apple Casual"/>
              </a:rPr>
              <a:t>-Write a letter to Michelle Obama about your feelings on the Lets Move! Campaign. </a:t>
            </a:r>
            <a:endParaRPr lang="en-US" dirty="0">
              <a:solidFill>
                <a:srgbClr val="B2113A"/>
              </a:solidFill>
              <a:latin typeface="Apple Casual"/>
              <a:cs typeface="Apple Casual"/>
            </a:endParaRPr>
          </a:p>
        </p:txBody>
      </p:sp>
    </p:spTree>
    <p:extLst>
      <p:ext uri="{BB962C8B-B14F-4D97-AF65-F5344CB8AC3E}">
        <p14:creationId xmlns:p14="http://schemas.microsoft.com/office/powerpoint/2010/main" xmlns="" val="35799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80">
                                          <p:stCondLst>
                                            <p:cond delay="0"/>
                                          </p:stCondLst>
                                        </p:cTn>
                                        <p:tgtEl>
                                          <p:spTgt spid="3">
                                            <p:txEl>
                                              <p:pRg st="2" end="2"/>
                                            </p:txEl>
                                          </p:spTgt>
                                        </p:tgtEl>
                                      </p:cBhvr>
                                    </p:animEffect>
                                    <p:anim calcmode="lin" valueType="num">
                                      <p:cBhvr>
                                        <p:cTn id="3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2" end="2"/>
                                            </p:txEl>
                                          </p:spTgt>
                                        </p:tgtEl>
                                      </p:cBhvr>
                                      <p:to x="100000" y="60000"/>
                                    </p:animScale>
                                    <p:animScale>
                                      <p:cBhvr>
                                        <p:cTn id="41" dur="166" decel="50000">
                                          <p:stCondLst>
                                            <p:cond delay="676"/>
                                          </p:stCondLst>
                                        </p:cTn>
                                        <p:tgtEl>
                                          <p:spTgt spid="3">
                                            <p:txEl>
                                              <p:pRg st="2" end="2"/>
                                            </p:txEl>
                                          </p:spTgt>
                                        </p:tgtEl>
                                      </p:cBhvr>
                                      <p:to x="100000" y="100000"/>
                                    </p:animScale>
                                    <p:animScale>
                                      <p:cBhvr>
                                        <p:cTn id="42" dur="26">
                                          <p:stCondLst>
                                            <p:cond delay="1312"/>
                                          </p:stCondLst>
                                        </p:cTn>
                                        <p:tgtEl>
                                          <p:spTgt spid="3">
                                            <p:txEl>
                                              <p:pRg st="2" end="2"/>
                                            </p:txEl>
                                          </p:spTgt>
                                        </p:tgtEl>
                                      </p:cBhvr>
                                      <p:to x="100000" y="80000"/>
                                    </p:animScale>
                                    <p:animScale>
                                      <p:cBhvr>
                                        <p:cTn id="43" dur="166" decel="50000">
                                          <p:stCondLst>
                                            <p:cond delay="1338"/>
                                          </p:stCondLst>
                                        </p:cTn>
                                        <p:tgtEl>
                                          <p:spTgt spid="3">
                                            <p:txEl>
                                              <p:pRg st="2" end="2"/>
                                            </p:txEl>
                                          </p:spTgt>
                                        </p:tgtEl>
                                      </p:cBhvr>
                                      <p:to x="100000" y="100000"/>
                                    </p:animScale>
                                    <p:animScale>
                                      <p:cBhvr>
                                        <p:cTn id="44" dur="26">
                                          <p:stCondLst>
                                            <p:cond delay="1642"/>
                                          </p:stCondLst>
                                        </p:cTn>
                                        <p:tgtEl>
                                          <p:spTgt spid="3">
                                            <p:txEl>
                                              <p:pRg st="2" end="2"/>
                                            </p:txEl>
                                          </p:spTgt>
                                        </p:tgtEl>
                                      </p:cBhvr>
                                      <p:to x="100000" y="90000"/>
                                    </p:animScale>
                                    <p:animScale>
                                      <p:cBhvr>
                                        <p:cTn id="45" dur="166" decel="50000">
                                          <p:stCondLst>
                                            <p:cond delay="1668"/>
                                          </p:stCondLst>
                                        </p:cTn>
                                        <p:tgtEl>
                                          <p:spTgt spid="3">
                                            <p:txEl>
                                              <p:pRg st="2" end="2"/>
                                            </p:txEl>
                                          </p:spTgt>
                                        </p:tgtEl>
                                      </p:cBhvr>
                                      <p:to x="100000" y="100000"/>
                                    </p:animScale>
                                    <p:animScale>
                                      <p:cBhvr>
                                        <p:cTn id="46" dur="26">
                                          <p:stCondLst>
                                            <p:cond delay="1808"/>
                                          </p:stCondLst>
                                        </p:cTn>
                                        <p:tgtEl>
                                          <p:spTgt spid="3">
                                            <p:txEl>
                                              <p:pRg st="2" end="2"/>
                                            </p:txEl>
                                          </p:spTgt>
                                        </p:tgtEl>
                                      </p:cBhvr>
                                      <p:to x="100000" y="95000"/>
                                    </p:animScale>
                                    <p:animScale>
                                      <p:cBhvr>
                                        <p:cTn id="47" dur="166" decel="50000">
                                          <p:stCondLst>
                                            <p:cond delay="1834"/>
                                          </p:stCondLst>
                                        </p:cTn>
                                        <p:tgtEl>
                                          <p:spTgt spid="3">
                                            <p:txEl>
                                              <p:pRg st="2" end="2"/>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wipe(down)">
                                      <p:cBhvr>
                                        <p:cTn id="52" dur="580">
                                          <p:stCondLst>
                                            <p:cond delay="0"/>
                                          </p:stCondLst>
                                        </p:cTn>
                                        <p:tgtEl>
                                          <p:spTgt spid="3">
                                            <p:txEl>
                                              <p:pRg st="4" end="4"/>
                                            </p:txEl>
                                          </p:spTgt>
                                        </p:tgtEl>
                                      </p:cBhvr>
                                    </p:animEffect>
                                    <p:anim calcmode="lin" valueType="num">
                                      <p:cBhvr>
                                        <p:cTn id="5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xEl>
                                              <p:pRg st="4" end="4"/>
                                            </p:txEl>
                                          </p:spTgt>
                                        </p:tgtEl>
                                      </p:cBhvr>
                                      <p:to x="100000" y="60000"/>
                                    </p:animScale>
                                    <p:animScale>
                                      <p:cBhvr>
                                        <p:cTn id="59" dur="166" decel="50000">
                                          <p:stCondLst>
                                            <p:cond delay="676"/>
                                          </p:stCondLst>
                                        </p:cTn>
                                        <p:tgtEl>
                                          <p:spTgt spid="3">
                                            <p:txEl>
                                              <p:pRg st="4" end="4"/>
                                            </p:txEl>
                                          </p:spTgt>
                                        </p:tgtEl>
                                      </p:cBhvr>
                                      <p:to x="100000" y="100000"/>
                                    </p:animScale>
                                    <p:animScale>
                                      <p:cBhvr>
                                        <p:cTn id="60" dur="26">
                                          <p:stCondLst>
                                            <p:cond delay="1312"/>
                                          </p:stCondLst>
                                        </p:cTn>
                                        <p:tgtEl>
                                          <p:spTgt spid="3">
                                            <p:txEl>
                                              <p:pRg st="4" end="4"/>
                                            </p:txEl>
                                          </p:spTgt>
                                        </p:tgtEl>
                                      </p:cBhvr>
                                      <p:to x="100000" y="80000"/>
                                    </p:animScale>
                                    <p:animScale>
                                      <p:cBhvr>
                                        <p:cTn id="61" dur="166" decel="50000">
                                          <p:stCondLst>
                                            <p:cond delay="1338"/>
                                          </p:stCondLst>
                                        </p:cTn>
                                        <p:tgtEl>
                                          <p:spTgt spid="3">
                                            <p:txEl>
                                              <p:pRg st="4" end="4"/>
                                            </p:txEl>
                                          </p:spTgt>
                                        </p:tgtEl>
                                      </p:cBhvr>
                                      <p:to x="100000" y="100000"/>
                                    </p:animScale>
                                    <p:animScale>
                                      <p:cBhvr>
                                        <p:cTn id="62" dur="26">
                                          <p:stCondLst>
                                            <p:cond delay="1642"/>
                                          </p:stCondLst>
                                        </p:cTn>
                                        <p:tgtEl>
                                          <p:spTgt spid="3">
                                            <p:txEl>
                                              <p:pRg st="4" end="4"/>
                                            </p:txEl>
                                          </p:spTgt>
                                        </p:tgtEl>
                                      </p:cBhvr>
                                      <p:to x="100000" y="90000"/>
                                    </p:animScale>
                                    <p:animScale>
                                      <p:cBhvr>
                                        <p:cTn id="63" dur="166" decel="50000">
                                          <p:stCondLst>
                                            <p:cond delay="1668"/>
                                          </p:stCondLst>
                                        </p:cTn>
                                        <p:tgtEl>
                                          <p:spTgt spid="3">
                                            <p:txEl>
                                              <p:pRg st="4" end="4"/>
                                            </p:txEl>
                                          </p:spTgt>
                                        </p:tgtEl>
                                      </p:cBhvr>
                                      <p:to x="100000" y="100000"/>
                                    </p:animScale>
                                    <p:animScale>
                                      <p:cBhvr>
                                        <p:cTn id="64" dur="26">
                                          <p:stCondLst>
                                            <p:cond delay="1808"/>
                                          </p:stCondLst>
                                        </p:cTn>
                                        <p:tgtEl>
                                          <p:spTgt spid="3">
                                            <p:txEl>
                                              <p:pRg st="4" end="4"/>
                                            </p:txEl>
                                          </p:spTgt>
                                        </p:tgtEl>
                                      </p:cBhvr>
                                      <p:to x="100000" y="95000"/>
                                    </p:animScale>
                                    <p:animScale>
                                      <p:cBhvr>
                                        <p:cTn id="65" dur="166" decel="50000">
                                          <p:stCondLst>
                                            <p:cond delay="1834"/>
                                          </p:stCondLst>
                                        </p:cTn>
                                        <p:tgtEl>
                                          <p:spTgt spid="3">
                                            <p:txEl>
                                              <p:pRg st="4" end="4"/>
                                            </p:txEl>
                                          </p:spTgt>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wipe(down)">
                                      <p:cBhvr>
                                        <p:cTn id="70" dur="580">
                                          <p:stCondLst>
                                            <p:cond delay="0"/>
                                          </p:stCondLst>
                                        </p:cTn>
                                        <p:tgtEl>
                                          <p:spTgt spid="3">
                                            <p:txEl>
                                              <p:pRg st="6" end="6"/>
                                            </p:txEl>
                                          </p:spTgt>
                                        </p:tgtEl>
                                      </p:cBhvr>
                                    </p:animEffect>
                                    <p:anim calcmode="lin" valueType="num">
                                      <p:cBhvr>
                                        <p:cTn id="7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3">
                                            <p:txEl>
                                              <p:pRg st="6" end="6"/>
                                            </p:txEl>
                                          </p:spTgt>
                                        </p:tgtEl>
                                      </p:cBhvr>
                                      <p:to x="100000" y="60000"/>
                                    </p:animScale>
                                    <p:animScale>
                                      <p:cBhvr>
                                        <p:cTn id="77" dur="166" decel="50000">
                                          <p:stCondLst>
                                            <p:cond delay="676"/>
                                          </p:stCondLst>
                                        </p:cTn>
                                        <p:tgtEl>
                                          <p:spTgt spid="3">
                                            <p:txEl>
                                              <p:pRg st="6" end="6"/>
                                            </p:txEl>
                                          </p:spTgt>
                                        </p:tgtEl>
                                      </p:cBhvr>
                                      <p:to x="100000" y="100000"/>
                                    </p:animScale>
                                    <p:animScale>
                                      <p:cBhvr>
                                        <p:cTn id="78" dur="26">
                                          <p:stCondLst>
                                            <p:cond delay="1312"/>
                                          </p:stCondLst>
                                        </p:cTn>
                                        <p:tgtEl>
                                          <p:spTgt spid="3">
                                            <p:txEl>
                                              <p:pRg st="6" end="6"/>
                                            </p:txEl>
                                          </p:spTgt>
                                        </p:tgtEl>
                                      </p:cBhvr>
                                      <p:to x="100000" y="80000"/>
                                    </p:animScale>
                                    <p:animScale>
                                      <p:cBhvr>
                                        <p:cTn id="79" dur="166" decel="50000">
                                          <p:stCondLst>
                                            <p:cond delay="1338"/>
                                          </p:stCondLst>
                                        </p:cTn>
                                        <p:tgtEl>
                                          <p:spTgt spid="3">
                                            <p:txEl>
                                              <p:pRg st="6" end="6"/>
                                            </p:txEl>
                                          </p:spTgt>
                                        </p:tgtEl>
                                      </p:cBhvr>
                                      <p:to x="100000" y="100000"/>
                                    </p:animScale>
                                    <p:animScale>
                                      <p:cBhvr>
                                        <p:cTn id="80" dur="26">
                                          <p:stCondLst>
                                            <p:cond delay="1642"/>
                                          </p:stCondLst>
                                        </p:cTn>
                                        <p:tgtEl>
                                          <p:spTgt spid="3">
                                            <p:txEl>
                                              <p:pRg st="6" end="6"/>
                                            </p:txEl>
                                          </p:spTgt>
                                        </p:tgtEl>
                                      </p:cBhvr>
                                      <p:to x="100000" y="90000"/>
                                    </p:animScale>
                                    <p:animScale>
                                      <p:cBhvr>
                                        <p:cTn id="81" dur="166" decel="50000">
                                          <p:stCondLst>
                                            <p:cond delay="1668"/>
                                          </p:stCondLst>
                                        </p:cTn>
                                        <p:tgtEl>
                                          <p:spTgt spid="3">
                                            <p:txEl>
                                              <p:pRg st="6" end="6"/>
                                            </p:txEl>
                                          </p:spTgt>
                                        </p:tgtEl>
                                      </p:cBhvr>
                                      <p:to x="100000" y="100000"/>
                                    </p:animScale>
                                    <p:animScale>
                                      <p:cBhvr>
                                        <p:cTn id="82" dur="26">
                                          <p:stCondLst>
                                            <p:cond delay="1808"/>
                                          </p:stCondLst>
                                        </p:cTn>
                                        <p:tgtEl>
                                          <p:spTgt spid="3">
                                            <p:txEl>
                                              <p:pRg st="6" end="6"/>
                                            </p:txEl>
                                          </p:spTgt>
                                        </p:tgtEl>
                                      </p:cBhvr>
                                      <p:to x="100000" y="95000"/>
                                    </p:animScale>
                                    <p:animScale>
                                      <p:cBhvr>
                                        <p:cTn id="8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733238">
            <a:off x="508009" y="2361823"/>
            <a:ext cx="4467890" cy="1754327"/>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C0504D"/>
                </a:solidFill>
                <a:effectLst>
                  <a:outerShdw blurRad="25500" dist="23000" dir="7020000" algn="tl">
                    <a:srgbClr val="000000">
                      <a:alpha val="50000"/>
                    </a:srgbClr>
                  </a:outerShdw>
                </a:effectLst>
              </a:rPr>
              <a:t>CHILD</a:t>
            </a:r>
            <a:r>
              <a:rPr lang="en-US" sz="5400" b="1" dirty="0" smtClean="0">
                <a:ln w="12700">
                  <a:solidFill>
                    <a:schemeClr val="tx2">
                      <a:satMod val="155000"/>
                    </a:schemeClr>
                  </a:solidFill>
                  <a:prstDash val="solid"/>
                </a:ln>
                <a:solidFill>
                  <a:srgbClr val="C0504D"/>
                </a:solidFill>
                <a:effectLst>
                  <a:outerShdw blurRad="41275" dist="20320" dir="1800000" algn="tl" rotWithShape="0">
                    <a:srgbClr val="000000">
                      <a:alpha val="40000"/>
                    </a:srgbClr>
                  </a:outerShdw>
                </a:effectLst>
              </a:rPr>
              <a:t> </a:t>
            </a:r>
            <a:r>
              <a:rPr lang="en-US" sz="5400" b="1" dirty="0" smtClean="0">
                <a:ln w="18000">
                  <a:solidFill>
                    <a:schemeClr val="accent2">
                      <a:satMod val="140000"/>
                    </a:schemeClr>
                  </a:solidFill>
                  <a:prstDash val="solid"/>
                  <a:miter lim="800000"/>
                </a:ln>
                <a:solidFill>
                  <a:srgbClr val="C0504D"/>
                </a:solidFill>
                <a:effectLst>
                  <a:outerShdw blurRad="25500" dist="23000" dir="7020000" algn="tl">
                    <a:srgbClr val="000000">
                      <a:alpha val="50000"/>
                    </a:srgbClr>
                  </a:outerShdw>
                </a:effectLst>
              </a:rPr>
              <a:t>OBESITY</a:t>
            </a:r>
          </a:p>
          <a:p>
            <a:pPr algn="ctr"/>
            <a:r>
              <a:rPr lang="en-US" sz="5400" b="1" dirty="0" smtClean="0">
                <a:ln w="18000">
                  <a:solidFill>
                    <a:schemeClr val="accent2">
                      <a:satMod val="140000"/>
                    </a:schemeClr>
                  </a:solidFill>
                  <a:prstDash val="solid"/>
                  <a:miter lim="800000"/>
                </a:ln>
                <a:solidFill>
                  <a:srgbClr val="C0504D"/>
                </a:solidFill>
                <a:effectLst>
                  <a:outerShdw blurRad="25500" dist="23000" dir="7020000" algn="tl">
                    <a:srgbClr val="000000">
                      <a:alpha val="50000"/>
                    </a:srgbClr>
                  </a:outerShdw>
                </a:effectLst>
              </a:rPr>
              <a:t> IN THE US</a:t>
            </a:r>
            <a:endParaRPr lang="en-US" sz="5400" b="1" cap="none" spc="0" dirty="0">
              <a:ln w="12700">
                <a:solidFill>
                  <a:schemeClr val="tx2">
                    <a:satMod val="155000"/>
                  </a:schemeClr>
                </a:solidFill>
                <a:prstDash val="solid"/>
              </a:ln>
              <a:solidFill>
                <a:srgbClr val="C0504D"/>
              </a:solidFill>
              <a:effectLst>
                <a:outerShdw blurRad="41275" dist="20320" dir="1800000" algn="tl" rotWithShape="0">
                  <a:srgbClr val="000000">
                    <a:alpha val="40000"/>
                  </a:srgbClr>
                </a:outerShdw>
              </a:effectLst>
            </a:endParaRPr>
          </a:p>
        </p:txBody>
      </p:sp>
      <p:pic>
        <p:nvPicPr>
          <p:cNvPr id="5" name="Picture 4" descr="obesity'.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10953" y="4132639"/>
            <a:ext cx="3378200" cy="2413000"/>
          </a:xfrm>
          <a:prstGeom prst="rect">
            <a:avLst/>
          </a:prstGeom>
        </p:spPr>
      </p:pic>
      <p:pic>
        <p:nvPicPr>
          <p:cNvPr id="6" name="Picture 5" descr="OBESITY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10953" y="1417638"/>
            <a:ext cx="3213100" cy="2527300"/>
          </a:xfrm>
          <a:prstGeom prst="rect">
            <a:avLst/>
          </a:prstGeom>
        </p:spPr>
      </p:pic>
      <p:sp>
        <p:nvSpPr>
          <p:cNvPr id="7" name="Rectangle 6"/>
          <p:cNvSpPr/>
          <p:nvPr/>
        </p:nvSpPr>
        <p:spPr>
          <a:xfrm>
            <a:off x="558526" y="257137"/>
            <a:ext cx="793062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558ED5"/>
                </a:solidFill>
                <a:effectLst>
                  <a:outerShdw blurRad="41275" dist="20320" dir="1800000" algn="tl" rotWithShape="0">
                    <a:srgbClr val="000000">
                      <a:alpha val="40000"/>
                    </a:srgbClr>
                  </a:outerShdw>
                </a:effectLst>
              </a:rPr>
              <a:t>Ste</a:t>
            </a:r>
            <a:r>
              <a:rPr lang="en-US" sz="5400" b="1" cap="none" spc="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p 1: Define the Problem</a:t>
            </a:r>
            <a:endParaRPr lang="en-US" sz="54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0993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the definition of obesity?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a:rPr>
              <a:t>Turn and talk to your partner and discuss what you  might think the definition of obesity is.</a:t>
            </a:r>
          </a:p>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a:endParaRPr>
          </a:p>
          <a:p>
            <a:pPr marL="0" indent="0" algn="ctr">
              <a:buNone/>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a:rPr>
              <a:t>(Students then share answers with teacher)</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a:endParaRPr>
          </a:p>
        </p:txBody>
      </p:sp>
    </p:spTree>
    <p:extLst>
      <p:ext uri="{BB962C8B-B14F-4D97-AF65-F5344CB8AC3E}">
        <p14:creationId xmlns:p14="http://schemas.microsoft.com/office/powerpoint/2010/main" xmlns="" val="37478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8"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5000" fill="hold"/>
                                        <p:tgtEl>
                                          <p:spTgt spid="2"/>
                                        </p:tgtEl>
                                        <p:attrNameLst>
                                          <p:attrName>ppt_x</p:attrName>
                                        </p:attrNameLst>
                                      </p:cBhvr>
                                      <p:tavLst>
                                        <p:tav tm="0">
                                          <p:val>
                                            <p:strVal val="#ppt_x"/>
                                          </p:val>
                                        </p:tav>
                                        <p:tav tm="100000">
                                          <p:val>
                                            <p:strVal val="#ppt_x"/>
                                          </p:val>
                                        </p:tav>
                                      </p:tavLst>
                                    </p:anim>
                                    <p:anim calcmode="lin" valueType="num">
                                      <p:cBhvr>
                                        <p:cTn id="20"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4892946" cy="4708525"/>
          </a:xfrm>
        </p:spPr>
        <p:txBody>
          <a:bodyPr>
            <a:normAutofit fontScale="92500" lnSpcReduction="20000"/>
          </a:bodyPr>
          <a:lstStyle/>
          <a:p>
            <a:pPr marL="0" indent="0">
              <a:buNone/>
            </a:pPr>
            <a:r>
              <a:rPr lang="en-US" dirty="0" smtClean="0"/>
              <a:t>“Obesity </a:t>
            </a:r>
            <a:r>
              <a:rPr lang="en-US" dirty="0"/>
              <a:t>is a complex disorder involving an excessive amount of body fat. Obesity isn't just a cosmetic concern. It increases your risk of diseases and health problems such as heart disease, diabetes and high blood pressure</a:t>
            </a:r>
            <a:r>
              <a:rPr lang="en-US" dirty="0" smtClean="0"/>
              <a:t>.” (</a:t>
            </a:r>
            <a:r>
              <a:rPr lang="en-US" dirty="0" smtClean="0">
                <a:hlinkClick r:id="rId2"/>
              </a:rPr>
              <a:t>http://</a:t>
            </a:r>
            <a:r>
              <a:rPr lang="en-US" dirty="0" smtClean="0">
                <a:hlinkClick r:id="rId2"/>
              </a:rPr>
              <a:t>www.mayoclinic.org/diseases-conditions/obesity/basics/definition/con-20014834</a:t>
            </a:r>
            <a:r>
              <a:rPr lang="en-US" dirty="0" smtClean="0"/>
              <a:t>)</a:t>
            </a:r>
            <a:endParaRPr lang="en-US" dirty="0" smtClean="0"/>
          </a:p>
        </p:txBody>
      </p:sp>
      <p:pic>
        <p:nvPicPr>
          <p:cNvPr id="4" name="Picture 3" descr="obesity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397617">
            <a:off x="5488066" y="2305516"/>
            <a:ext cx="3048000" cy="2667000"/>
          </a:xfrm>
          <a:prstGeom prst="rect">
            <a:avLst/>
          </a:prstGeom>
        </p:spPr>
      </p:pic>
      <p:sp>
        <p:nvSpPr>
          <p:cNvPr id="5" name="Rectangle 4"/>
          <p:cNvSpPr/>
          <p:nvPr/>
        </p:nvSpPr>
        <p:spPr>
          <a:xfrm>
            <a:off x="2944200" y="197133"/>
            <a:ext cx="259558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OBESITY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81357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Step 2: Gather the Evidence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descr="obesity-rate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0019" y="1417638"/>
            <a:ext cx="7444047" cy="4692807"/>
          </a:xfrm>
          <a:prstGeom prst="rect">
            <a:avLst/>
          </a:prstGeom>
        </p:spPr>
      </p:pic>
      <p:sp>
        <p:nvSpPr>
          <p:cNvPr id="5" name="TextBox 4"/>
          <p:cNvSpPr txBox="1"/>
          <p:nvPr/>
        </p:nvSpPr>
        <p:spPr>
          <a:xfrm>
            <a:off x="457200" y="6110445"/>
            <a:ext cx="8391390" cy="369332"/>
          </a:xfrm>
          <a:prstGeom prst="rect">
            <a:avLst/>
          </a:prstGeom>
          <a:noFill/>
        </p:spPr>
        <p:txBody>
          <a:bodyPr wrap="none" rtlCol="0">
            <a:spAutoFit/>
          </a:bodyPr>
          <a:lstStyle/>
          <a:p>
            <a:r>
              <a:rPr lang="en-US" dirty="0" smtClean="0"/>
              <a:t>http://</a:t>
            </a:r>
            <a:r>
              <a:rPr lang="en-US" dirty="0" err="1" smtClean="0"/>
              <a:t>www.justaddgoodstuff.com</a:t>
            </a:r>
            <a:r>
              <a:rPr lang="en-US" dirty="0" smtClean="0"/>
              <a:t>/will-us-go-bankrupt-due-to-obesity/#.U_9MnrR8syE</a:t>
            </a:r>
            <a:endParaRPr lang="en-US" dirty="0"/>
          </a:p>
        </p:txBody>
      </p:sp>
    </p:spTree>
    <p:extLst>
      <p:ext uri="{BB962C8B-B14F-4D97-AF65-F5344CB8AC3E}">
        <p14:creationId xmlns:p14="http://schemas.microsoft.com/office/powerpoint/2010/main" xmlns="" val="11778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STATISTICS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580282"/>
            <a:ext cx="8229600" cy="5060286"/>
          </a:xfrm>
        </p:spPr>
        <p:txBody>
          <a:bodyPr>
            <a:normAutofit fontScale="85000" lnSpcReduction="20000"/>
          </a:bodyPr>
          <a:lstStyle/>
          <a:p>
            <a:r>
              <a:rPr lang="en-US" dirty="0" smtClean="0">
                <a:solidFill>
                  <a:schemeClr val="accent3">
                    <a:lumMod val="50000"/>
                  </a:schemeClr>
                </a:solidFill>
                <a:latin typeface="Chalkboard"/>
                <a:cs typeface="Chalkboard"/>
              </a:rPr>
              <a:t>“Childhood </a:t>
            </a:r>
            <a:r>
              <a:rPr lang="en-US" dirty="0">
                <a:solidFill>
                  <a:schemeClr val="accent3">
                    <a:lumMod val="50000"/>
                  </a:schemeClr>
                </a:solidFill>
                <a:latin typeface="Chalkboard"/>
                <a:cs typeface="Chalkboard"/>
              </a:rPr>
              <a:t>obesity has more than doubled in children and quadrupled in adolescents in the past 30 years</a:t>
            </a:r>
            <a:r>
              <a:rPr lang="en-US" dirty="0" smtClean="0">
                <a:solidFill>
                  <a:schemeClr val="accent3">
                    <a:lumMod val="50000"/>
                  </a:schemeClr>
                </a:solidFill>
                <a:latin typeface="Chalkboard"/>
                <a:cs typeface="Chalkboard"/>
              </a:rPr>
              <a:t>.</a:t>
            </a:r>
            <a:endParaRPr lang="en-US" dirty="0">
              <a:solidFill>
                <a:schemeClr val="accent3">
                  <a:lumMod val="50000"/>
                </a:schemeClr>
              </a:solidFill>
              <a:latin typeface="Chalkboard"/>
              <a:cs typeface="Chalkboard"/>
            </a:endParaRPr>
          </a:p>
          <a:p>
            <a:r>
              <a:rPr lang="en-US" dirty="0">
                <a:solidFill>
                  <a:schemeClr val="accent3">
                    <a:lumMod val="50000"/>
                  </a:schemeClr>
                </a:solidFill>
                <a:latin typeface="Chalkboard"/>
                <a:cs typeface="Chalkboard"/>
              </a:rPr>
              <a:t>The percentage of children aged 6–11 years in the United States who were obese increased from 7% in 1980 to nearly 18% in 2012. Similarly, the percentage of adolescents aged 12–19 years who were obese increased from 5% to nearly 21% over the same period</a:t>
            </a:r>
            <a:r>
              <a:rPr lang="en-US" dirty="0" smtClean="0">
                <a:solidFill>
                  <a:schemeClr val="accent3">
                    <a:lumMod val="50000"/>
                  </a:schemeClr>
                </a:solidFill>
                <a:latin typeface="Chalkboard"/>
                <a:cs typeface="Chalkboard"/>
              </a:rPr>
              <a:t>.</a:t>
            </a:r>
            <a:endParaRPr lang="en-US" dirty="0">
              <a:solidFill>
                <a:schemeClr val="accent3">
                  <a:lumMod val="50000"/>
                </a:schemeClr>
              </a:solidFill>
              <a:latin typeface="Chalkboard"/>
              <a:cs typeface="Chalkboard"/>
            </a:endParaRPr>
          </a:p>
          <a:p>
            <a:r>
              <a:rPr lang="en-US" dirty="0">
                <a:solidFill>
                  <a:schemeClr val="accent3">
                    <a:lumMod val="50000"/>
                  </a:schemeClr>
                </a:solidFill>
                <a:latin typeface="Chalkboard"/>
                <a:cs typeface="Chalkboard"/>
              </a:rPr>
              <a:t>In 2012, more than one third of children and adolescents were overweight or obese</a:t>
            </a:r>
            <a:r>
              <a:rPr lang="en-US" dirty="0" smtClean="0">
                <a:solidFill>
                  <a:schemeClr val="accent3">
                    <a:lumMod val="50000"/>
                  </a:schemeClr>
                </a:solidFill>
                <a:latin typeface="Chalkboard"/>
                <a:cs typeface="Chalkboard"/>
              </a:rPr>
              <a:t>.”</a:t>
            </a:r>
          </a:p>
          <a:p>
            <a:pPr marL="0" indent="0">
              <a:buNone/>
            </a:pPr>
            <a:endParaRPr lang="en-US" dirty="0" smtClean="0">
              <a:solidFill>
                <a:schemeClr val="accent3">
                  <a:lumMod val="50000"/>
                </a:schemeClr>
              </a:solidFill>
              <a:latin typeface="Chalkboard"/>
              <a:cs typeface="Chalkboard"/>
            </a:endParaRPr>
          </a:p>
          <a:p>
            <a:pPr marL="0" indent="0">
              <a:buNone/>
            </a:pPr>
            <a:r>
              <a:rPr lang="en-US" dirty="0" smtClean="0">
                <a:solidFill>
                  <a:schemeClr val="accent3">
                    <a:lumMod val="50000"/>
                  </a:schemeClr>
                </a:solidFill>
                <a:latin typeface="Chalkboard"/>
                <a:cs typeface="Chalkboard"/>
              </a:rPr>
              <a:t>(</a:t>
            </a:r>
            <a:r>
              <a:rPr lang="en-US" dirty="0" smtClean="0">
                <a:solidFill>
                  <a:schemeClr val="accent3">
                    <a:lumMod val="50000"/>
                  </a:schemeClr>
                </a:solidFill>
                <a:latin typeface="Chalkboard"/>
                <a:cs typeface="Chalkboard"/>
                <a:hlinkClick r:id="rId2"/>
              </a:rPr>
              <a:t>http://</a:t>
            </a:r>
            <a:r>
              <a:rPr lang="en-US" dirty="0" smtClean="0">
                <a:solidFill>
                  <a:schemeClr val="accent3">
                    <a:lumMod val="50000"/>
                  </a:schemeClr>
                </a:solidFill>
                <a:latin typeface="Chalkboard"/>
                <a:cs typeface="Chalkboard"/>
                <a:hlinkClick r:id="rId2"/>
              </a:rPr>
              <a:t>www.cdc.gov/healthyyouth/obesity/facts.htm</a:t>
            </a:r>
            <a:r>
              <a:rPr lang="en-US" dirty="0" smtClean="0">
                <a:solidFill>
                  <a:schemeClr val="accent3">
                    <a:lumMod val="50000"/>
                  </a:schemeClr>
                </a:solidFill>
                <a:latin typeface="Chalkboard"/>
                <a:cs typeface="Chalkboard"/>
              </a:rPr>
              <a:t>)</a:t>
            </a:r>
          </a:p>
        </p:txBody>
      </p:sp>
    </p:spTree>
    <p:extLst>
      <p:ext uri="{BB962C8B-B14F-4D97-AF65-F5344CB8AC3E}">
        <p14:creationId xmlns:p14="http://schemas.microsoft.com/office/powerpoint/2010/main" xmlns="" val="34254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5" dur="5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accent5">
                    <a:lumMod val="75000"/>
                  </a:schemeClr>
                </a:solidFill>
                <a:effectLst>
                  <a:outerShdw blurRad="80000" dist="40000" dir="5040000" algn="tl">
                    <a:srgbClr val="000000">
                      <a:alpha val="30000"/>
                    </a:srgbClr>
                  </a:outerShdw>
                </a:effectLst>
              </a:rPr>
              <a:t>Step 3: Identify the Causes</a:t>
            </a:r>
            <a:endParaRPr lang="en-US" b="1" dirty="0">
              <a:ln w="11430"/>
              <a:solidFill>
                <a:schemeClr val="accent5">
                  <a:lumMod val="75000"/>
                </a:schemeClr>
              </a:soli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solidFill>
                  <a:schemeClr val="accent4"/>
                </a:solidFill>
              </a:rPr>
              <a:t>Turn and talk to your partner about why you think that obesity rates in children are quickly rising? Think about the types of snacks or lunches that you see some of your classmates eating throughout the day. Think about what types of activities you are doing during recess or on the weekends.</a:t>
            </a:r>
          </a:p>
          <a:p>
            <a:pPr marL="0" indent="0">
              <a:buNone/>
            </a:pPr>
            <a:endParaRPr lang="en-US" i="1" dirty="0"/>
          </a:p>
          <a:p>
            <a:pPr marL="0" indent="0">
              <a:buNone/>
            </a:pPr>
            <a:r>
              <a:rPr lang="en-US" b="1" i="1" dirty="0" smtClean="0"/>
              <a:t> Make a list with your partner on a sticky note.</a:t>
            </a:r>
          </a:p>
          <a:p>
            <a:pPr marL="0" indent="0">
              <a:buNone/>
            </a:pPr>
            <a:endParaRPr lang="en-US" i="1" dirty="0"/>
          </a:p>
          <a:p>
            <a:pPr marL="0" indent="0">
              <a:buNone/>
            </a:pPr>
            <a:r>
              <a:rPr lang="en-US" i="1" dirty="0" smtClean="0">
                <a:solidFill>
                  <a:schemeClr val="accent6">
                    <a:lumMod val="75000"/>
                  </a:schemeClr>
                </a:solidFill>
              </a:rPr>
              <a:t>(Students will then come place their sticky notes on our chart paper)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276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Are You </a:t>
            </a:r>
            <a:r>
              <a:rPr lang="en-US"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E</a:t>
            </a:r>
            <a:r>
              <a:rPr lang="en-US"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ating……</a:t>
            </a:r>
            <a:endParaRPr lang="en-US"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sp>
        <p:nvSpPr>
          <p:cNvPr id="4" name="TextBox 3"/>
          <p:cNvSpPr txBox="1"/>
          <p:nvPr/>
        </p:nvSpPr>
        <p:spPr>
          <a:xfrm>
            <a:off x="910025" y="1690123"/>
            <a:ext cx="6891630" cy="369332"/>
          </a:xfrm>
          <a:prstGeom prst="rect">
            <a:avLst/>
          </a:prstGeom>
          <a:noFill/>
        </p:spPr>
        <p:txBody>
          <a:bodyPr wrap="none" rtlCol="0">
            <a:sp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THIS                                                         OR                                                THIS?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descr="healthy.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0025" y="2970216"/>
            <a:ext cx="2807544" cy="2550186"/>
          </a:xfrm>
          <a:prstGeom prst="rect">
            <a:avLst/>
          </a:prstGeom>
        </p:spPr>
      </p:pic>
      <p:pic>
        <p:nvPicPr>
          <p:cNvPr id="6" name="Picture 5" descr="nonhealthy.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80156" y="3224371"/>
            <a:ext cx="3083834" cy="2056893"/>
          </a:xfrm>
          <a:prstGeom prst="rect">
            <a:avLst/>
          </a:prstGeom>
        </p:spPr>
      </p:pic>
    </p:spTree>
    <p:extLst>
      <p:ext uri="{BB962C8B-B14F-4D97-AF65-F5344CB8AC3E}">
        <p14:creationId xmlns:p14="http://schemas.microsoft.com/office/powerpoint/2010/main" xmlns="" val="22614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How Active Are You?</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3" descr="activ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9874" y="1890137"/>
            <a:ext cx="3958126" cy="2979713"/>
          </a:xfrm>
          <a:prstGeom prst="rect">
            <a:avLst/>
          </a:prstGeom>
        </p:spPr>
      </p:pic>
      <p:sp>
        <p:nvSpPr>
          <p:cNvPr id="5" name="TextBox 4"/>
          <p:cNvSpPr txBox="1"/>
          <p:nvPr/>
        </p:nvSpPr>
        <p:spPr>
          <a:xfrm>
            <a:off x="1660045" y="5261078"/>
            <a:ext cx="2195771" cy="369332"/>
          </a:xfrm>
          <a:prstGeom prst="rect">
            <a:avLst/>
          </a:prstGeom>
          <a:noFill/>
        </p:spPr>
        <p:txBody>
          <a:bodyPr wrap="none" rtlCol="0">
            <a:spAutoFit/>
          </a:bodyPr>
          <a:lstStyle/>
          <a:p>
            <a:r>
              <a:rPr lang="en-US" b="1" dirty="0" smtClean="0"/>
              <a:t>Do you play outside?</a:t>
            </a:r>
            <a:endParaRPr lang="en-US" b="1" dirty="0"/>
          </a:p>
        </p:txBody>
      </p:sp>
      <p:pic>
        <p:nvPicPr>
          <p:cNvPr id="6" name="Picture 5" descr="gam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37098" y="2812191"/>
            <a:ext cx="2212420" cy="2168172"/>
          </a:xfrm>
          <a:prstGeom prst="rect">
            <a:avLst/>
          </a:prstGeom>
        </p:spPr>
      </p:pic>
      <p:sp>
        <p:nvSpPr>
          <p:cNvPr id="8" name="TextBox 7"/>
          <p:cNvSpPr txBox="1"/>
          <p:nvPr/>
        </p:nvSpPr>
        <p:spPr>
          <a:xfrm>
            <a:off x="4830132" y="6360464"/>
            <a:ext cx="466794" cy="369332"/>
          </a:xfrm>
          <a:prstGeom prst="rect">
            <a:avLst/>
          </a:prstGeom>
          <a:noFill/>
        </p:spPr>
        <p:txBody>
          <a:bodyPr wrap="none" rtlCol="0">
            <a:spAutoFit/>
          </a:bodyPr>
          <a:lstStyle/>
          <a:p>
            <a:r>
              <a:rPr lang="en-US" b="1" dirty="0" smtClean="0"/>
              <a:t>OR</a:t>
            </a:r>
            <a:endParaRPr lang="en-US" b="1" dirty="0"/>
          </a:p>
        </p:txBody>
      </p:sp>
      <p:sp>
        <p:nvSpPr>
          <p:cNvPr id="9" name="TextBox 8"/>
          <p:cNvSpPr txBox="1"/>
          <p:nvPr/>
        </p:nvSpPr>
        <p:spPr>
          <a:xfrm>
            <a:off x="5620153" y="5370391"/>
            <a:ext cx="3359513" cy="369332"/>
          </a:xfrm>
          <a:prstGeom prst="rect">
            <a:avLst/>
          </a:prstGeom>
          <a:noFill/>
        </p:spPr>
        <p:txBody>
          <a:bodyPr wrap="none" rtlCol="0">
            <a:spAutoFit/>
          </a:bodyPr>
          <a:lstStyle/>
          <a:p>
            <a:r>
              <a:rPr lang="en-US" b="1" dirty="0" smtClean="0"/>
              <a:t>Do you play video games all day?</a:t>
            </a:r>
            <a:endParaRPr lang="en-US" b="1" dirty="0"/>
          </a:p>
        </p:txBody>
      </p:sp>
    </p:spTree>
    <p:extLst>
      <p:ext uri="{BB962C8B-B14F-4D97-AF65-F5344CB8AC3E}">
        <p14:creationId xmlns:p14="http://schemas.microsoft.com/office/powerpoint/2010/main" xmlns="" val="4407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TotalTime>
  <Words>435</Words>
  <Application>Microsoft Office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What is the definition of obesity?</vt:lpstr>
      <vt:lpstr>Slide 4</vt:lpstr>
      <vt:lpstr>Step 2: Gather the Evidence</vt:lpstr>
      <vt:lpstr>STATISTICS</vt:lpstr>
      <vt:lpstr>Step 3: Identify the Causes</vt:lpstr>
      <vt:lpstr>Are You Eating……</vt:lpstr>
      <vt:lpstr>How Active Are You?</vt:lpstr>
      <vt:lpstr>Step 4: Evaluate an Existing Policy</vt:lpstr>
      <vt:lpstr>Step 5: Develop Solutions</vt:lpstr>
      <vt:lpstr>Slide 12</vt:lpstr>
      <vt:lpstr>Step 6: Select the Best Solution</vt:lpstr>
      <vt:lpstr>Homework</vt:lpstr>
    </vt:vector>
  </TitlesOfParts>
  <Company>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 28</dc:creator>
  <cp:lastModifiedBy>ann nigro</cp:lastModifiedBy>
  <cp:revision>13</cp:revision>
  <dcterms:created xsi:type="dcterms:W3CDTF">2014-08-28T15:20:15Z</dcterms:created>
  <dcterms:modified xsi:type="dcterms:W3CDTF">2014-09-07T19:55:23Z</dcterms:modified>
</cp:coreProperties>
</file>