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7"/>
  </p:notesMasterIdLst>
  <p:sldIdLst>
    <p:sldId id="256" r:id="rId2"/>
    <p:sldId id="258" r:id="rId3"/>
    <p:sldId id="259" r:id="rId4"/>
    <p:sldId id="260" r:id="rId5"/>
    <p:sldId id="267" r:id="rId6"/>
    <p:sldId id="268" r:id="rId7"/>
    <p:sldId id="262" r:id="rId8"/>
    <p:sldId id="261" r:id="rId9"/>
    <p:sldId id="263" r:id="rId10"/>
    <p:sldId id="264" r:id="rId11"/>
    <p:sldId id="266" r:id="rId12"/>
    <p:sldId id="269" r:id="rId13"/>
    <p:sldId id="270" r:id="rId14"/>
    <p:sldId id="265" r:id="rId15"/>
    <p:sldId id="25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448DC-0B98-2849-A7AD-8656551DDC3C}" type="datetimeFigureOut">
              <a:rPr lang="en-US" smtClean="0"/>
              <a:pPr/>
              <a:t>9/7/2014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9A3DB-1C40-F44D-9FC3-3B0D52ED5CA9}" type="slidenum">
              <a:rPr lang="en-US" smtClean="0"/>
              <a:pPr/>
              <a:t>‹#›</a:t>
            </a:fld>
            <a:endParaRPr lang="en-US"/>
          </a:p>
        </p:txBody>
      </p:sp>
    </p:spTree>
    <p:extLst>
      <p:ext uri="{BB962C8B-B14F-4D97-AF65-F5344CB8AC3E}">
        <p14:creationId xmlns:p14="http://schemas.microsoft.com/office/powerpoint/2010/main" xmlns="" val="19973385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come up with their own definition of racism?</a:t>
            </a:r>
            <a:endParaRPr lang="en-US" dirty="0"/>
          </a:p>
        </p:txBody>
      </p:sp>
      <p:sp>
        <p:nvSpPr>
          <p:cNvPr id="4" name="Slide Number Placeholder 3"/>
          <p:cNvSpPr>
            <a:spLocks noGrp="1"/>
          </p:cNvSpPr>
          <p:nvPr>
            <p:ph type="sldNum" sz="quarter" idx="10"/>
          </p:nvPr>
        </p:nvSpPr>
        <p:spPr/>
        <p:txBody>
          <a:bodyPr/>
          <a:lstStyle/>
          <a:p>
            <a:fld id="{9999A3DB-1C40-F44D-9FC3-3B0D52ED5CA9}" type="slidenum">
              <a:rPr lang="en-US" smtClean="0"/>
              <a:pPr/>
              <a:t>2</a:t>
            </a:fld>
            <a:endParaRPr lang="en-US"/>
          </a:p>
        </p:txBody>
      </p:sp>
    </p:spTree>
    <p:extLst>
      <p:ext uri="{BB962C8B-B14F-4D97-AF65-F5344CB8AC3E}">
        <p14:creationId xmlns:p14="http://schemas.microsoft.com/office/powerpoint/2010/main" xmlns="" val="238409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(Have students brainstorm together in groups of 4 or 5 to answer the question).</a:t>
            </a:r>
          </a:p>
          <a:p>
            <a:endParaRPr lang="en-US" dirty="0"/>
          </a:p>
        </p:txBody>
      </p:sp>
      <p:sp>
        <p:nvSpPr>
          <p:cNvPr id="4" name="Slide Number Placeholder 3"/>
          <p:cNvSpPr>
            <a:spLocks noGrp="1"/>
          </p:cNvSpPr>
          <p:nvPr>
            <p:ph type="sldNum" sz="quarter" idx="10"/>
          </p:nvPr>
        </p:nvSpPr>
        <p:spPr/>
        <p:txBody>
          <a:bodyPr/>
          <a:lstStyle/>
          <a:p>
            <a:fld id="{9999A3DB-1C40-F44D-9FC3-3B0D52ED5CA9}" type="slidenum">
              <a:rPr lang="en-US" smtClean="0"/>
              <a:pPr/>
              <a:t>3</a:t>
            </a:fld>
            <a:endParaRPr lang="en-US"/>
          </a:p>
        </p:txBody>
      </p:sp>
    </p:spTree>
    <p:extLst>
      <p:ext uri="{BB962C8B-B14F-4D97-AF65-F5344CB8AC3E}">
        <p14:creationId xmlns:p14="http://schemas.microsoft.com/office/powerpoint/2010/main" xmlns="" val="175627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photos of art</a:t>
            </a:r>
            <a:r>
              <a:rPr lang="en-US" baseline="0" dirty="0" smtClean="0"/>
              <a:t> that deal with the Migration Series…..</a:t>
            </a:r>
            <a:endParaRPr lang="en-US" dirty="0"/>
          </a:p>
        </p:txBody>
      </p:sp>
      <p:sp>
        <p:nvSpPr>
          <p:cNvPr id="4" name="Slide Number Placeholder 3"/>
          <p:cNvSpPr>
            <a:spLocks noGrp="1"/>
          </p:cNvSpPr>
          <p:nvPr>
            <p:ph type="sldNum" sz="quarter" idx="10"/>
          </p:nvPr>
        </p:nvSpPr>
        <p:spPr/>
        <p:txBody>
          <a:bodyPr/>
          <a:lstStyle/>
          <a:p>
            <a:fld id="{9999A3DB-1C40-F44D-9FC3-3B0D52ED5CA9}" type="slidenum">
              <a:rPr lang="en-US" smtClean="0"/>
              <a:pPr/>
              <a:t>11</a:t>
            </a:fld>
            <a:endParaRPr lang="en-US"/>
          </a:p>
        </p:txBody>
      </p:sp>
    </p:spTree>
    <p:extLst>
      <p:ext uri="{BB962C8B-B14F-4D97-AF65-F5344CB8AC3E}">
        <p14:creationId xmlns:p14="http://schemas.microsoft.com/office/powerpoint/2010/main" xmlns="" val="264865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09F2FAA-D329-2F43-A22C-CE8EBC247F98}" type="datetimeFigureOut">
              <a:rPr lang="en-US" smtClean="0"/>
              <a:pPr/>
              <a:t>9/7/2014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F2FAA-D329-2F43-A22C-CE8EBC247F98}"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F2FAA-D329-2F43-A22C-CE8EBC247F98}"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F2FAA-D329-2F43-A22C-CE8EBC247F98}"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F2FAA-D329-2F43-A22C-CE8EBC247F98}"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09F2FAA-D329-2F43-A22C-CE8EBC247F98}"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3A8EA-D7F5-AE4D-AFE2-378B71D22848}"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9F2FAA-D329-2F43-A22C-CE8EBC247F98}" type="datetimeFigureOut">
              <a:rPr lang="en-US" smtClean="0"/>
              <a:pPr/>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F2FAA-D329-2F43-A22C-CE8EBC247F98}" type="datetimeFigureOut">
              <a:rPr lang="en-US" smtClean="0"/>
              <a:pPr/>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F2FAA-D329-2F43-A22C-CE8EBC247F98}" type="datetimeFigureOut">
              <a:rPr lang="en-US" smtClean="0"/>
              <a:pPr/>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9F2FAA-D329-2F43-A22C-CE8EBC247F98}" type="datetimeFigureOut">
              <a:rPr lang="en-US" smtClean="0"/>
              <a:pPr/>
              <a:t>9/7/2014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F2FAA-D329-2F43-A22C-CE8EBC247F98}" type="datetimeFigureOut">
              <a:rPr lang="en-US" smtClean="0"/>
              <a:pPr/>
              <a:t>9/7/2014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8C3A8EA-D7F5-AE4D-AFE2-378B71D228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09F2FAA-D329-2F43-A22C-CE8EBC247F98}" type="datetimeFigureOut">
              <a:rPr lang="en-US" smtClean="0"/>
              <a:pPr/>
              <a:t>9/7/2014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8C3A8EA-D7F5-AE4D-AFE2-378B71D228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oc.gov/rr/program/bib/ourdocs/15thamendment.html" TargetMode="External"/><Relationship Id="rId2" Type="http://schemas.openxmlformats.org/officeDocument/2006/relationships/hyperlink" Target="http://www.avisca.com/African_American_Artists_s/800.htm" TargetMode="External"/><Relationship Id="rId1" Type="http://schemas.openxmlformats.org/officeDocument/2006/relationships/slideLayout" Target="../slideLayouts/slideLayout2.xml"/><Relationship Id="rId5" Type="http://schemas.openxmlformats.org/officeDocument/2006/relationships/hyperlink" Target="http://www.phillipscollection.org/migration_series/for_educators/worksheets/chronicle_your_own.pdf" TargetMode="External"/><Relationship Id="rId4" Type="http://schemas.openxmlformats.org/officeDocument/2006/relationships/hyperlink" Target="https://www.nga.gov/kids/scoop-lawrenc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emory.loc.gov/cgi-bin/ampage?collId=llsl&amp;fileName=015/llsl015.db&amp;recNum=3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emory.loc.gov/cgi-bin/ampage?collId=llsl&amp;fileName=015/llsl015.db&amp;recNum=37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emory.loc.gov/cgi-bin/ampage?collId=llsl&amp;fileName=015/llsl015.db&amp;recNum=37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Racism in Art</a:t>
            </a:r>
            <a:endParaRPr lang="en-US" dirty="0"/>
          </a:p>
        </p:txBody>
      </p:sp>
      <p:sp>
        <p:nvSpPr>
          <p:cNvPr id="3" name="Subtitle 2"/>
          <p:cNvSpPr>
            <a:spLocks noGrp="1"/>
          </p:cNvSpPr>
          <p:nvPr>
            <p:ph type="subTitle" idx="1"/>
          </p:nvPr>
        </p:nvSpPr>
        <p:spPr/>
        <p:txBody>
          <a:bodyPr/>
          <a:lstStyle/>
          <a:p>
            <a:r>
              <a:rPr lang="en-US" dirty="0" smtClean="0"/>
              <a:t>What is Racism?</a:t>
            </a:r>
            <a:endParaRPr lang="en-US" dirty="0"/>
          </a:p>
        </p:txBody>
      </p:sp>
    </p:spTree>
    <p:extLst>
      <p:ext uri="{BB962C8B-B14F-4D97-AF65-F5344CB8AC3E}">
        <p14:creationId xmlns:p14="http://schemas.microsoft.com/office/powerpoint/2010/main" xmlns="" val="55807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do you think racism effected Jacob Lawrence as an artist?</a:t>
            </a:r>
          </a:p>
          <a:p>
            <a:endParaRPr lang="en-US" dirty="0"/>
          </a:p>
        </p:txBody>
      </p:sp>
    </p:spTree>
    <p:extLst>
      <p:ext uri="{BB962C8B-B14F-4D97-AF65-F5344CB8AC3E}">
        <p14:creationId xmlns:p14="http://schemas.microsoft.com/office/powerpoint/2010/main" xmlns="" val="168406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his art work</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spTree>
    <p:extLst>
      <p:ext uri="{BB962C8B-B14F-4D97-AF65-F5344CB8AC3E}">
        <p14:creationId xmlns:p14="http://schemas.microsoft.com/office/powerpoint/2010/main" xmlns="" val="3020598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RANT OF THE NEGRO SERIES 1940-1.jp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416" r="253"/>
          <a:stretch/>
        </p:blipFill>
        <p:spPr>
          <a:xfrm>
            <a:off x="787252" y="706148"/>
            <a:ext cx="7525187" cy="4896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6728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31619"/>
          </a:xfrm>
        </p:spPr>
        <p:txBody>
          <a:bodyPr>
            <a:normAutofit fontScale="90000"/>
          </a:bodyPr>
          <a:lstStyle/>
          <a:p>
            <a:r>
              <a:rPr lang="en-US" dirty="0"/>
              <a:t>Rhythm in Art </a:t>
            </a:r>
            <a:br>
              <a:rPr lang="en-US" dirty="0"/>
            </a:br>
            <a:endParaRPr lang="en-US" dirty="0"/>
          </a:p>
        </p:txBody>
      </p:sp>
      <p:sp>
        <p:nvSpPr>
          <p:cNvPr id="3" name="Content Placeholder 2"/>
          <p:cNvSpPr>
            <a:spLocks noGrp="1"/>
          </p:cNvSpPr>
          <p:nvPr>
            <p:ph idx="1"/>
          </p:nvPr>
        </p:nvSpPr>
        <p:spPr>
          <a:xfrm>
            <a:off x="1043492" y="1677728"/>
            <a:ext cx="6777317" cy="4154902"/>
          </a:xfrm>
        </p:spPr>
        <p:txBody>
          <a:bodyPr>
            <a:normAutofit/>
          </a:bodyPr>
          <a:lstStyle/>
          <a:p>
            <a:r>
              <a:rPr lang="en-US" dirty="0" smtClean="0"/>
              <a:t>Art </a:t>
            </a:r>
            <a:r>
              <a:rPr lang="en-US" dirty="0"/>
              <a:t>can also have rhythm! Jacob Lawrence painted with a lot of repeated patterns, to make figures appear to be moving. </a:t>
            </a:r>
          </a:p>
          <a:p>
            <a:r>
              <a:rPr lang="en-US" dirty="0"/>
              <a:t>Look closely at the panels from </a:t>
            </a:r>
            <a:r>
              <a:rPr lang="en-US" i="1" dirty="0"/>
              <a:t>The Migration Series. </a:t>
            </a:r>
            <a:r>
              <a:rPr lang="en-US" dirty="0"/>
              <a:t>What does Lawrence repeat in his panels to make a pattern or a rhythm? The same shape? Color? Person? </a:t>
            </a:r>
          </a:p>
          <a:p>
            <a:endParaRPr lang="en-US" dirty="0"/>
          </a:p>
        </p:txBody>
      </p:sp>
    </p:spTree>
    <p:extLst>
      <p:ext uri="{BB962C8B-B14F-4D97-AF65-F5344CB8AC3E}">
        <p14:creationId xmlns:p14="http://schemas.microsoft.com/office/powerpoint/2010/main" xmlns="" val="305266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Student’s will create a painting using the stylistic features of Jacob Lawrence.</a:t>
            </a:r>
            <a:endParaRPr lang="en-US" dirty="0"/>
          </a:p>
        </p:txBody>
      </p:sp>
    </p:spTree>
    <p:extLst>
      <p:ext uri="{BB962C8B-B14F-4D97-AF65-F5344CB8AC3E}">
        <p14:creationId xmlns:p14="http://schemas.microsoft.com/office/powerpoint/2010/main" xmlns="" val="40447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b="1" dirty="0" smtClean="0">
                <a:hlinkClick r:id="rId2"/>
              </a:rPr>
              <a:t>http://www.avisca.com/African_American_Artists_s/800.htm</a:t>
            </a:r>
            <a:endParaRPr lang="en-US" b="1" dirty="0" smtClean="0"/>
          </a:p>
          <a:p>
            <a:r>
              <a:rPr lang="en-US" b="1" dirty="0" smtClean="0">
                <a:solidFill>
                  <a:srgbClr val="000000"/>
                </a:solidFill>
                <a:hlinkClick r:id="rId3"/>
              </a:rPr>
              <a:t>http://www.loc.gov/rr/program/bib/ourdocs/15thamendment.html</a:t>
            </a:r>
            <a:endParaRPr lang="en-US" b="1" dirty="0" smtClean="0">
              <a:solidFill>
                <a:srgbClr val="000000"/>
              </a:solidFill>
            </a:endParaRPr>
          </a:p>
          <a:p>
            <a:r>
              <a:rPr lang="en-US" b="1" dirty="0" smtClean="0">
                <a:solidFill>
                  <a:srgbClr val="000000"/>
                </a:solidFill>
                <a:hlinkClick r:id="rId4"/>
              </a:rPr>
              <a:t>https://www.nga.gov/kids/scoop-lawrence.pdf</a:t>
            </a:r>
            <a:endParaRPr lang="en-US" b="1" dirty="0" smtClean="0">
              <a:solidFill>
                <a:srgbClr val="000000"/>
              </a:solidFill>
            </a:endParaRPr>
          </a:p>
          <a:p>
            <a:r>
              <a:rPr lang="en-US" b="1" dirty="0">
                <a:solidFill>
                  <a:srgbClr val="000000"/>
                </a:solidFill>
                <a:hlinkClick r:id="rId5"/>
              </a:rPr>
              <a:t>http://</a:t>
            </a:r>
            <a:r>
              <a:rPr lang="en-US" b="1" dirty="0" smtClean="0">
                <a:solidFill>
                  <a:srgbClr val="000000"/>
                </a:solidFill>
                <a:hlinkClick r:id="rId5"/>
              </a:rPr>
              <a:t>www.phillipscollection.org/migration_series/for_educators/worksheets/chronicle_your_own.pdf</a:t>
            </a:r>
            <a:endParaRPr lang="en-US" b="1" dirty="0" smtClean="0">
              <a:solidFill>
                <a:srgbClr val="000000"/>
              </a:solidFill>
            </a:endParaRPr>
          </a:p>
          <a:p>
            <a:pPr>
              <a:buNone/>
            </a:pPr>
            <a:endParaRPr lang="en-US" b="1" dirty="0">
              <a:solidFill>
                <a:srgbClr val="000000"/>
              </a:solidFill>
            </a:endParaRPr>
          </a:p>
        </p:txBody>
      </p:sp>
    </p:spTree>
    <p:extLst>
      <p:ext uri="{BB962C8B-B14F-4D97-AF65-F5344CB8AC3E}">
        <p14:creationId xmlns:p14="http://schemas.microsoft.com/office/powerpoint/2010/main" xmlns="" val="128276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Racism?</a:t>
            </a:r>
            <a:endParaRPr lang="en-US" dirty="0"/>
          </a:p>
        </p:txBody>
      </p:sp>
      <p:sp>
        <p:nvSpPr>
          <p:cNvPr id="3" name="Content Placeholder 2"/>
          <p:cNvSpPr>
            <a:spLocks noGrp="1"/>
          </p:cNvSpPr>
          <p:nvPr>
            <p:ph idx="1"/>
          </p:nvPr>
        </p:nvSpPr>
        <p:spPr/>
        <p:txBody>
          <a:bodyPr/>
          <a:lstStyle/>
          <a:p>
            <a:r>
              <a:rPr lang="en-US" dirty="0" smtClean="0"/>
              <a:t>Define</a:t>
            </a:r>
          </a:p>
          <a:p>
            <a:pPr marL="0" indent="0">
              <a:buNone/>
            </a:pPr>
            <a:r>
              <a:rPr lang="en-US" dirty="0" err="1" smtClean="0"/>
              <a:t>rac·ism</a:t>
            </a:r>
            <a:r>
              <a:rPr lang="en-US" dirty="0" smtClean="0"/>
              <a:t> </a:t>
            </a:r>
            <a:r>
              <a:rPr lang="en-US" b="1" i="1" dirty="0"/>
              <a:t>noun</a:t>
            </a:r>
            <a:r>
              <a:rPr lang="en-US" dirty="0"/>
              <a:t> \ˈ</a:t>
            </a:r>
            <a:r>
              <a:rPr lang="en-US" dirty="0" err="1"/>
              <a:t>rā</a:t>
            </a:r>
            <a:r>
              <a:rPr lang="en-US" dirty="0"/>
              <a:t>-ˌ</a:t>
            </a:r>
            <a:r>
              <a:rPr lang="en-US" dirty="0" err="1"/>
              <a:t>si-zəm</a:t>
            </a:r>
            <a:r>
              <a:rPr lang="en-US" dirty="0"/>
              <a:t> </a:t>
            </a:r>
            <a:r>
              <a:rPr lang="en-US" b="1" i="1" dirty="0"/>
              <a:t>also</a:t>
            </a:r>
            <a:r>
              <a:rPr lang="en-US" dirty="0"/>
              <a:t> -ˌ</a:t>
            </a:r>
            <a:r>
              <a:rPr lang="en-US" dirty="0" err="1"/>
              <a:t>shi</a:t>
            </a:r>
            <a:r>
              <a:rPr lang="en-US" dirty="0"/>
              <a:t>-\</a:t>
            </a:r>
          </a:p>
          <a:p>
            <a:pPr marL="400050" lvl="1" indent="0">
              <a:buNone/>
            </a:pPr>
            <a:r>
              <a:rPr lang="en-US" dirty="0"/>
              <a:t>: poor treatment of or violence against people because of their race</a:t>
            </a:r>
          </a:p>
          <a:p>
            <a:pPr marL="400050" lvl="1" indent="0">
              <a:buNone/>
            </a:pPr>
            <a:r>
              <a:rPr lang="en-US" dirty="0"/>
              <a:t>: the belief that some races of people are better than others</a:t>
            </a:r>
          </a:p>
        </p:txBody>
      </p:sp>
    </p:spTree>
    <p:extLst>
      <p:ext uri="{BB962C8B-B14F-4D97-AF65-F5344CB8AC3E}">
        <p14:creationId xmlns:p14="http://schemas.microsoft.com/office/powerpoint/2010/main" xmlns="" val="388060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What would be the social problem with African American Artist during the early 1900?</a:t>
            </a:r>
          </a:p>
          <a:p>
            <a:pPr marL="457200" lvl="1" indent="0">
              <a:buNone/>
            </a:pPr>
            <a:endParaRPr lang="en-US" dirty="0"/>
          </a:p>
        </p:txBody>
      </p:sp>
    </p:spTree>
    <p:extLst>
      <p:ext uri="{BB962C8B-B14F-4D97-AF65-F5344CB8AC3E}">
        <p14:creationId xmlns:p14="http://schemas.microsoft.com/office/powerpoint/2010/main" xmlns="" val="345898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normAutofit/>
          </a:bodyPr>
          <a:lstStyle/>
          <a:p>
            <a:r>
              <a:rPr lang="en-US" sz="2400" dirty="0">
                <a:hlinkClick r:id="rId2"/>
              </a:rPr>
              <a:t>The 15th Amendment to the Constitution granted African American men the right to vote by declaring that </a:t>
            </a:r>
            <a:r>
              <a:rPr lang="en-US" sz="2400" dirty="0" smtClean="0">
                <a:hlinkClick r:id="rId2"/>
              </a:rPr>
              <a:t>the</a:t>
            </a:r>
            <a:endParaRPr lang="en-US" sz="2400" dirty="0"/>
          </a:p>
        </p:txBody>
      </p:sp>
    </p:spTree>
    <p:extLst>
      <p:ext uri="{BB962C8B-B14F-4D97-AF65-F5344CB8AC3E}">
        <p14:creationId xmlns:p14="http://schemas.microsoft.com/office/powerpoint/2010/main" xmlns="" val="63958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"right of citizens of the United States to vote shall not be denied or abridged by the United States or by any state on account of race, color, or previous condition of servitude.</a:t>
            </a:r>
            <a:r>
              <a:rPr lang="en-US" dirty="0" smtClean="0">
                <a:hlinkClick r:id="rId2"/>
              </a:rPr>
              <a:t>"</a:t>
            </a:r>
            <a:endParaRPr lang="en-US" dirty="0"/>
          </a:p>
        </p:txBody>
      </p:sp>
    </p:spTree>
    <p:extLst>
      <p:ext uri="{BB962C8B-B14F-4D97-AF65-F5344CB8AC3E}">
        <p14:creationId xmlns:p14="http://schemas.microsoft.com/office/powerpoint/2010/main" xmlns="" val="282838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Although ratified on February 3, 1870, the promise of the 15th Amendment would not be fully realized for almost a century.</a:t>
            </a:r>
            <a:endParaRPr lang="en-US" dirty="0"/>
          </a:p>
          <a:p>
            <a:endParaRPr lang="en-US" dirty="0"/>
          </a:p>
        </p:txBody>
      </p:sp>
    </p:spTree>
    <p:extLst>
      <p:ext uri="{BB962C8B-B14F-4D97-AF65-F5344CB8AC3E}">
        <p14:creationId xmlns:p14="http://schemas.microsoft.com/office/powerpoint/2010/main" xmlns="" val="149778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What things would contribute to racism?</a:t>
            </a:r>
            <a:endParaRPr lang="en-US" sz="4000" b="1" dirty="0"/>
          </a:p>
        </p:txBody>
      </p:sp>
    </p:spTree>
    <p:extLst>
      <p:ext uri="{BB962C8B-B14F-4D97-AF65-F5344CB8AC3E}">
        <p14:creationId xmlns:p14="http://schemas.microsoft.com/office/powerpoint/2010/main" xmlns="" val="25153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Artist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11500" b="1" dirty="0" smtClean="0">
                <a:latin typeface="Avenir Black"/>
                <a:cs typeface="Avenir Black"/>
              </a:rPr>
              <a:t>75 years later…</a:t>
            </a:r>
            <a:endParaRPr lang="en-US" sz="11500" b="1" dirty="0">
              <a:latin typeface="Avenir Black"/>
              <a:cs typeface="Avenir Black"/>
            </a:endParaRPr>
          </a:p>
        </p:txBody>
      </p:sp>
    </p:spTree>
    <p:extLst>
      <p:ext uri="{BB962C8B-B14F-4D97-AF65-F5344CB8AC3E}">
        <p14:creationId xmlns:p14="http://schemas.microsoft.com/office/powerpoint/2010/main" xmlns="" val="396357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 Lawrence</a:t>
            </a:r>
            <a:endParaRPr lang="en-US" dirty="0"/>
          </a:p>
        </p:txBody>
      </p:sp>
      <p:sp>
        <p:nvSpPr>
          <p:cNvPr id="3" name="Content Placeholder 2"/>
          <p:cNvSpPr>
            <a:spLocks noGrp="1"/>
          </p:cNvSpPr>
          <p:nvPr>
            <p:ph idx="1"/>
          </p:nvPr>
        </p:nvSpPr>
        <p:spPr/>
        <p:txBody>
          <a:bodyPr/>
          <a:lstStyle/>
          <a:p>
            <a:pPr marL="0" indent="0">
              <a:buNone/>
            </a:pPr>
            <a:r>
              <a:rPr lang="en-US" dirty="0" smtClean="0"/>
              <a:t>Bio…..</a:t>
            </a:r>
          </a:p>
        </p:txBody>
      </p:sp>
    </p:spTree>
    <p:extLst>
      <p:ext uri="{BB962C8B-B14F-4D97-AF65-F5344CB8AC3E}">
        <p14:creationId xmlns:p14="http://schemas.microsoft.com/office/powerpoint/2010/main" xmlns="" val="801588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64</TotalTime>
  <Words>307</Words>
  <Application>Microsoft Office PowerPoint</Application>
  <PresentationFormat>On-screen Show (4:3)</PresentationFormat>
  <Paragraphs>37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Racism in Art</vt:lpstr>
      <vt:lpstr>What is Racism?</vt:lpstr>
      <vt:lpstr>Problem</vt:lpstr>
      <vt:lpstr>Evidence</vt:lpstr>
      <vt:lpstr>Slide 5</vt:lpstr>
      <vt:lpstr>Slide 6</vt:lpstr>
      <vt:lpstr>Cause</vt:lpstr>
      <vt:lpstr>African American Artist</vt:lpstr>
      <vt:lpstr>Jacob Lawrence</vt:lpstr>
      <vt:lpstr>Slide 10</vt:lpstr>
      <vt:lpstr>Discuss his art work</vt:lpstr>
      <vt:lpstr>Slide 12</vt:lpstr>
      <vt:lpstr>Rhythm in Art  </vt:lpstr>
      <vt:lpstr>Activity</vt:lpstr>
      <vt:lpstr>Resources</vt:lpstr>
    </vt:vector>
  </TitlesOfParts>
  <Company>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 28</dc:creator>
  <cp:lastModifiedBy>ann nigro</cp:lastModifiedBy>
  <cp:revision>8</cp:revision>
  <dcterms:created xsi:type="dcterms:W3CDTF">2014-08-28T16:56:51Z</dcterms:created>
  <dcterms:modified xsi:type="dcterms:W3CDTF">2014-09-07T21:20:40Z</dcterms:modified>
</cp:coreProperties>
</file>