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69" r:id="rId1"/>
  </p:sldMasterIdLst>
  <p:sldIdLst>
    <p:sldId id="256" r:id="rId2"/>
    <p:sldId id="257" r:id="rId3"/>
    <p:sldId id="259" r:id="rId4"/>
    <p:sldId id="262" r:id="rId5"/>
    <p:sldId id="263" r:id="rId6"/>
    <p:sldId id="258"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xmlns=""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B13BB-E4B1-514A-BB1E-2B2174B26396}"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B13BB-E4B1-514A-BB1E-2B2174B26396}"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B13BB-E4B1-514A-BB1E-2B2174B26396}"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extLst>
      <p:ext uri="{BB962C8B-B14F-4D97-AF65-F5344CB8AC3E}">
        <p14:creationId xmlns:p14="http://schemas.microsoft.com/office/powerpoint/2010/main" xmlns=""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9B13BB-E4B1-514A-BB1E-2B2174B26396}"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9B13BB-E4B1-514A-BB1E-2B2174B26396}" type="datetimeFigureOut">
              <a:rPr lang="en-US" smtClean="0"/>
              <a:pPr/>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9B13BB-E4B1-514A-BB1E-2B2174B26396}" type="datetimeFigureOut">
              <a:rPr lang="en-US" smtClean="0"/>
              <a:pPr/>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B13BB-E4B1-514A-BB1E-2B2174B26396}" type="datetimeFigureOut">
              <a:rPr lang="en-US" smtClean="0"/>
              <a:pPr/>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B13BB-E4B1-514A-BB1E-2B2174B26396}"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B13BB-E4B1-514A-BB1E-2B2174B26396}"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B13BB-E4B1-514A-BB1E-2B2174B26396}" type="datetimeFigureOut">
              <a:rPr lang="en-US" smtClean="0"/>
              <a:pPr/>
              <a:t>9/15/2014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281DD-4CA5-BC46-B4AE-5B26E0717AC3}" type="slidenum">
              <a:rPr lang="en-US" smtClean="0"/>
              <a:pPr/>
              <a:t>‹#›</a:t>
            </a:fld>
            <a:endParaRPr lang="en-US"/>
          </a:p>
        </p:txBody>
      </p:sp>
    </p:spTree>
    <p:extLst>
      <p:ext uri="{BB962C8B-B14F-4D97-AF65-F5344CB8AC3E}">
        <p14:creationId xmlns:p14="http://schemas.microsoft.com/office/powerpoint/2010/main" xmlns="" val="2557711237"/>
      </p:ext>
    </p:extLst>
  </p:cSld>
  <p:clrMap bg1="dk1" tx1="lt1" bg2="dk2" tx2="lt2" accent1="accent1" accent2="accent2" accent3="accent3" accent4="accent4" accent5="accent5" accent6="accent6" hlink="hlink" folHlink="folHlink"/>
  <p:sldLayoutIdLst>
    <p:sldLayoutId id="2147484370" r:id="rId1"/>
    <p:sldLayoutId id="2147484371" r:id="rId2"/>
    <p:sldLayoutId id="2147484372" r:id="rId3"/>
    <p:sldLayoutId id="2147484373" r:id="rId4"/>
    <p:sldLayoutId id="2147484374" r:id="rId5"/>
    <p:sldLayoutId id="2147484375" r:id="rId6"/>
    <p:sldLayoutId id="2147484376" r:id="rId7"/>
    <p:sldLayoutId id="2147484377" r:id="rId8"/>
    <p:sldLayoutId id="2147484378" r:id="rId9"/>
    <p:sldLayoutId id="2147484379" r:id="rId10"/>
    <p:sldLayoutId id="21474843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lippedtips.com/plegal/tips/worksheet3.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240" y="299720"/>
            <a:ext cx="6477000" cy="1914144"/>
          </a:xfrm>
        </p:spPr>
        <p:txBody>
          <a:bodyPr>
            <a:normAutofit/>
          </a:bodyPr>
          <a:lstStyle/>
          <a:p>
            <a:r>
              <a:rPr lang="en-US" sz="6000" dirty="0" smtClean="0"/>
              <a:t>Childhood Obesity</a:t>
            </a:r>
            <a:endParaRPr lang="en-US" sz="6000" dirty="0"/>
          </a:p>
        </p:txBody>
      </p:sp>
      <p:sp>
        <p:nvSpPr>
          <p:cNvPr id="3" name="Subtitle 2"/>
          <p:cNvSpPr>
            <a:spLocks noGrp="1"/>
          </p:cNvSpPr>
          <p:nvPr>
            <p:ph type="subTitle" idx="1"/>
          </p:nvPr>
        </p:nvSpPr>
        <p:spPr>
          <a:xfrm>
            <a:off x="1539240" y="5051044"/>
            <a:ext cx="6400800" cy="1464056"/>
          </a:xfrm>
        </p:spPr>
        <p:txBody>
          <a:bodyPr>
            <a:normAutofit fontScale="92500" lnSpcReduction="20000"/>
          </a:bodyPr>
          <a:lstStyle/>
          <a:p>
            <a:r>
              <a:rPr lang="en-US" dirty="0" smtClean="0"/>
              <a:t>Elizabeth Ferguson </a:t>
            </a:r>
          </a:p>
          <a:p>
            <a:r>
              <a:rPr lang="en-US" dirty="0" smtClean="0"/>
              <a:t>PS 98</a:t>
            </a:r>
          </a:p>
          <a:p>
            <a:r>
              <a:rPr lang="en-US" dirty="0" smtClean="0"/>
              <a:t>EFerguson2015@gmail.com</a:t>
            </a:r>
          </a:p>
          <a:p>
            <a:endParaRPr lang="en-US" dirty="0"/>
          </a:p>
        </p:txBody>
      </p:sp>
      <p:pic>
        <p:nvPicPr>
          <p:cNvPr id="4" name="Picture 3"/>
          <p:cNvPicPr>
            <a:picLocks noChangeAspect="1"/>
          </p:cNvPicPr>
          <p:nvPr/>
        </p:nvPicPr>
        <p:blipFill>
          <a:blip r:embed="rId2"/>
          <a:stretch>
            <a:fillRect/>
          </a:stretch>
        </p:blipFill>
        <p:spPr>
          <a:xfrm>
            <a:off x="2738120" y="1787144"/>
            <a:ext cx="3810000" cy="3263900"/>
          </a:xfrm>
          <a:prstGeom prst="rect">
            <a:avLst/>
          </a:prstGeom>
        </p:spPr>
      </p:pic>
    </p:spTree>
    <p:extLst>
      <p:ext uri="{BB962C8B-B14F-4D97-AF65-F5344CB8AC3E}">
        <p14:creationId xmlns:p14="http://schemas.microsoft.com/office/powerpoint/2010/main" xmlns="" val="3987658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080" y="599758"/>
            <a:ext cx="8229600" cy="1143000"/>
          </a:xfrm>
        </p:spPr>
        <p:txBody>
          <a:bodyPr>
            <a:normAutofit fontScale="90000"/>
          </a:bodyPr>
          <a:lstStyle/>
          <a:p>
            <a:r>
              <a:rPr lang="en-US" dirty="0" smtClean="0"/>
              <a:t>What is childhood obesity?</a:t>
            </a:r>
            <a:br>
              <a:rPr lang="en-US" dirty="0" smtClean="0"/>
            </a:br>
            <a:r>
              <a:rPr lang="en-US" dirty="0" smtClean="0"/>
              <a:t/>
            </a:r>
            <a:br>
              <a:rPr lang="en-US" dirty="0" smtClean="0"/>
            </a:br>
            <a:r>
              <a:rPr lang="en-US" dirty="0" smtClean="0">
                <a:solidFill>
                  <a:srgbClr val="FF0000"/>
                </a:solidFill>
              </a:rPr>
              <a:t>Turn and Talk</a:t>
            </a:r>
            <a:endParaRPr lang="en-US" dirty="0">
              <a:solidFill>
                <a:srgbClr val="FF0000"/>
              </a:solidFill>
            </a:endParaRPr>
          </a:p>
        </p:txBody>
      </p:sp>
      <p:sp>
        <p:nvSpPr>
          <p:cNvPr id="3" name="Content Placeholder 2"/>
          <p:cNvSpPr>
            <a:spLocks noGrp="1"/>
          </p:cNvSpPr>
          <p:nvPr>
            <p:ph idx="1"/>
          </p:nvPr>
        </p:nvSpPr>
        <p:spPr>
          <a:xfrm>
            <a:off x="386080" y="2372361"/>
            <a:ext cx="8229600" cy="4323079"/>
          </a:xfrm>
        </p:spPr>
        <p:txBody>
          <a:bodyPr>
            <a:normAutofit/>
          </a:bodyPr>
          <a:lstStyle/>
          <a:p>
            <a:r>
              <a:rPr lang="en-US" b="1" dirty="0"/>
              <a:t>Childhood obesity</a:t>
            </a:r>
            <a:r>
              <a:rPr lang="en-US" dirty="0"/>
              <a:t> is a serious medical condition that affects children and adolescents. It occurs when a </a:t>
            </a:r>
            <a:r>
              <a:rPr lang="en-US" b="1" dirty="0"/>
              <a:t>child</a:t>
            </a:r>
            <a:r>
              <a:rPr lang="en-US" dirty="0"/>
              <a:t> is well above the normal weight for his or her age and </a:t>
            </a:r>
            <a:r>
              <a:rPr lang="en-US" dirty="0" smtClean="0"/>
              <a:t>height </a:t>
            </a:r>
            <a:r>
              <a:rPr lang="en-US" sz="1800" dirty="0" smtClean="0"/>
              <a:t>(</a:t>
            </a:r>
            <a:r>
              <a:rPr lang="en-US" sz="1800" dirty="0" smtClean="0"/>
              <a:t>mayoclinic.org) </a:t>
            </a:r>
            <a:endParaRPr lang="en-US" sz="1800" dirty="0" smtClean="0"/>
          </a:p>
          <a:p>
            <a:endParaRPr lang="en-US" sz="1800" dirty="0" smtClean="0"/>
          </a:p>
          <a:p>
            <a:pPr marL="0" indent="0">
              <a:buNone/>
            </a:pPr>
            <a:endParaRPr lang="en-US" sz="1800" dirty="0" smtClean="0"/>
          </a:p>
        </p:txBody>
      </p:sp>
    </p:spTree>
    <p:extLst>
      <p:ext uri="{BB962C8B-B14F-4D97-AF65-F5344CB8AC3E}">
        <p14:creationId xmlns:p14="http://schemas.microsoft.com/office/powerpoint/2010/main" xmlns="" val="387418865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what’s the big deal with a little baby fat?</a:t>
            </a:r>
            <a:endParaRPr lang="en-US" dirty="0"/>
          </a:p>
        </p:txBody>
      </p:sp>
      <p:pic>
        <p:nvPicPr>
          <p:cNvPr id="5" name="Content Placeholder 4"/>
          <p:cNvPicPr>
            <a:picLocks noGrp="1" noChangeAspect="1"/>
          </p:cNvPicPr>
          <p:nvPr>
            <p:ph sz="half" idx="1"/>
          </p:nvPr>
        </p:nvPicPr>
        <p:blipFill>
          <a:blip r:embed="rId2"/>
          <a:srcRect l="19996" r="19996"/>
          <a:stretch>
            <a:fillRect/>
          </a:stretch>
        </p:blipFill>
        <p:spPr>
          <a:xfrm>
            <a:off x="2966720" y="1884680"/>
            <a:ext cx="3119120" cy="3495523"/>
          </a:xfrm>
        </p:spPr>
      </p:pic>
      <p:sp>
        <p:nvSpPr>
          <p:cNvPr id="3" name="TextBox 2"/>
          <p:cNvSpPr txBox="1"/>
          <p:nvPr/>
        </p:nvSpPr>
        <p:spPr>
          <a:xfrm>
            <a:off x="3225195" y="5538000"/>
            <a:ext cx="3995818" cy="584776"/>
          </a:xfrm>
          <a:prstGeom prst="rect">
            <a:avLst/>
          </a:prstGeom>
          <a:noFill/>
        </p:spPr>
        <p:txBody>
          <a:bodyPr wrap="square" rtlCol="0">
            <a:spAutoFit/>
          </a:bodyPr>
          <a:lstStyle/>
          <a:p>
            <a:r>
              <a:rPr lang="en-US" sz="3200" dirty="0" smtClean="0"/>
              <a:t>Let’s Discuss…</a:t>
            </a:r>
            <a:endParaRPr lang="en-US" sz="3200" dirty="0"/>
          </a:p>
        </p:txBody>
      </p:sp>
    </p:spTree>
    <p:extLst>
      <p:ext uri="{BB962C8B-B14F-4D97-AF65-F5344CB8AC3E}">
        <p14:creationId xmlns:p14="http://schemas.microsoft.com/office/powerpoint/2010/main" xmlns="" val="949293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Childhood obesity has both immediate and long-term effects on health and well-being</a:t>
            </a:r>
            <a:r>
              <a:rPr lang="en-US" dirty="0"/>
              <a:t>.</a:t>
            </a:r>
          </a:p>
        </p:txBody>
      </p:sp>
      <p:sp>
        <p:nvSpPr>
          <p:cNvPr id="3" name="Text Placeholder 2"/>
          <p:cNvSpPr>
            <a:spLocks noGrp="1"/>
          </p:cNvSpPr>
          <p:nvPr>
            <p:ph type="body" idx="1"/>
          </p:nvPr>
        </p:nvSpPr>
        <p:spPr>
          <a:xfrm>
            <a:off x="1124268" y="1636712"/>
            <a:ext cx="6116320" cy="639762"/>
          </a:xfrm>
          <a:solidFill>
            <a:srgbClr val="FF0000"/>
          </a:solidFill>
        </p:spPr>
        <p:txBody>
          <a:bodyPr>
            <a:noAutofit/>
          </a:bodyPr>
          <a:lstStyle/>
          <a:p>
            <a:pPr algn="ctr"/>
            <a:r>
              <a:rPr lang="en-US" sz="4400" dirty="0" smtClean="0"/>
              <a:t>Immediate Health Effects</a:t>
            </a:r>
            <a:endParaRPr lang="en-US" sz="4400" dirty="0"/>
          </a:p>
        </p:txBody>
      </p:sp>
      <p:sp>
        <p:nvSpPr>
          <p:cNvPr id="4" name="Content Placeholder 3"/>
          <p:cNvSpPr>
            <a:spLocks noGrp="1"/>
          </p:cNvSpPr>
          <p:nvPr>
            <p:ph sz="half" idx="2"/>
          </p:nvPr>
        </p:nvSpPr>
        <p:spPr>
          <a:xfrm>
            <a:off x="985520" y="2276474"/>
            <a:ext cx="6664960" cy="4032885"/>
          </a:xfrm>
        </p:spPr>
        <p:txBody>
          <a:bodyPr>
            <a:normAutofit/>
          </a:bodyPr>
          <a:lstStyle/>
          <a:p>
            <a:r>
              <a:rPr lang="en-US" sz="2000" dirty="0"/>
              <a:t>Obese youth are more likely to have risk factors for cardiovascular disease, such as high cholesterol or high blood pressure. In a population-based sample of 5- to 17-year-olds, 70% of obese youth had at least one risk factor for cardiovascular disease</a:t>
            </a:r>
            <a:r>
              <a:rPr lang="en-US" sz="2000" dirty="0" smtClean="0"/>
              <a:t>.</a:t>
            </a:r>
          </a:p>
          <a:p>
            <a:pPr marL="0" indent="0">
              <a:buNone/>
            </a:pPr>
            <a:r>
              <a:rPr lang="en-US" sz="1000" dirty="0" smtClean="0"/>
              <a:t>           </a:t>
            </a:r>
            <a:r>
              <a:rPr lang="en-US" sz="1050" dirty="0" smtClean="0"/>
              <a:t>  (Freedman </a:t>
            </a:r>
            <a:r>
              <a:rPr lang="en-US" sz="1050" dirty="0"/>
              <a:t>DS, </a:t>
            </a:r>
            <a:r>
              <a:rPr lang="en-US" sz="1050" dirty="0" err="1"/>
              <a:t>Zuguo</a:t>
            </a:r>
            <a:r>
              <a:rPr lang="en-US" sz="1050" dirty="0"/>
              <a:t> M, </a:t>
            </a:r>
            <a:r>
              <a:rPr lang="en-US" sz="1050" dirty="0" err="1"/>
              <a:t>Srinivasan</a:t>
            </a:r>
            <a:r>
              <a:rPr lang="en-US" sz="1050" dirty="0"/>
              <a:t> SR, Berenson GS, Dietz </a:t>
            </a:r>
            <a:r>
              <a:rPr lang="en-US" sz="1050" dirty="0" smtClean="0"/>
              <a:t>WH)</a:t>
            </a:r>
          </a:p>
          <a:p>
            <a:pPr marL="0" indent="0">
              <a:buNone/>
            </a:pPr>
            <a:endParaRPr lang="en-US" sz="1050" dirty="0"/>
          </a:p>
          <a:p>
            <a:pPr marL="0" indent="0">
              <a:buNone/>
            </a:pPr>
            <a:endParaRPr lang="en-US" sz="1050" dirty="0" smtClean="0"/>
          </a:p>
          <a:p>
            <a:pPr marL="0" indent="0">
              <a:buNone/>
            </a:pPr>
            <a:endParaRPr lang="en-US" sz="1050" dirty="0" smtClean="0"/>
          </a:p>
          <a:p>
            <a:r>
              <a:rPr lang="en-US" sz="2000" dirty="0" smtClean="0"/>
              <a:t>Obese </a:t>
            </a:r>
            <a:r>
              <a:rPr lang="en-US" sz="2000" dirty="0"/>
              <a:t>adolescents are more likely to have </a:t>
            </a:r>
            <a:r>
              <a:rPr lang="en-US" sz="2000" dirty="0" err="1"/>
              <a:t>prediabetes</a:t>
            </a:r>
            <a:r>
              <a:rPr lang="en-US" sz="2000" dirty="0"/>
              <a:t>, a condition in which blood glucose levels indicate a high risk for development of </a:t>
            </a:r>
            <a:r>
              <a:rPr lang="en-US" sz="2000" dirty="0" smtClean="0"/>
              <a:t>diabetes</a:t>
            </a:r>
            <a:r>
              <a:rPr lang="en-US" sz="1100" dirty="0" smtClean="0"/>
              <a:t>. (</a:t>
            </a:r>
            <a:r>
              <a:rPr lang="en-US" sz="1100" dirty="0"/>
              <a:t>Li C, Ford ES, Zhao G, </a:t>
            </a:r>
            <a:r>
              <a:rPr lang="en-US" sz="1100" dirty="0" err="1"/>
              <a:t>Mokdad</a:t>
            </a:r>
            <a:r>
              <a:rPr lang="en-US" sz="1100" dirty="0"/>
              <a:t> AH</a:t>
            </a:r>
            <a:r>
              <a:rPr lang="en-US" sz="1100" dirty="0" smtClean="0"/>
              <a:t>.)</a:t>
            </a:r>
          </a:p>
        </p:txBody>
      </p:sp>
    </p:spTree>
    <p:extLst>
      <p:ext uri="{BB962C8B-B14F-4D97-AF65-F5344CB8AC3E}">
        <p14:creationId xmlns:p14="http://schemas.microsoft.com/office/powerpoint/2010/main" xmlns="" val="276035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p:cTn id="1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p:cTn id="23"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582341"/>
            <a:ext cx="8229600" cy="3477875"/>
          </a:xfrm>
          <a:prstGeom prst="rect">
            <a:avLst/>
          </a:prstGeom>
        </p:spPr>
        <p:txBody>
          <a:bodyPr wrap="square">
            <a:spAutoFit/>
          </a:bodyPr>
          <a:lstStyle/>
          <a:p>
            <a:pPr marL="285750" indent="-285750">
              <a:buFont typeface="Arial"/>
              <a:buChar char="•"/>
            </a:pPr>
            <a:r>
              <a:rPr lang="en-US" sz="2000" dirty="0"/>
              <a:t>Children and adolescents who are obese are likely to be obese as adults and are therefore more at risk for adult health problems such as heart disease, type 2 diabetes, stroke, several types of cancer, and osteoarthritis. </a:t>
            </a:r>
            <a:r>
              <a:rPr lang="en-US" sz="1050" dirty="0" smtClean="0"/>
              <a:t>(Office of the Surgeon General)</a:t>
            </a:r>
            <a:r>
              <a:rPr lang="en-US" sz="2000" dirty="0"/>
              <a:t> </a:t>
            </a:r>
            <a:endParaRPr lang="en-US" sz="2000" dirty="0" smtClean="0"/>
          </a:p>
          <a:p>
            <a:pPr marL="285750" indent="-285750">
              <a:buFont typeface="Arial"/>
              <a:buChar char="•"/>
            </a:pPr>
            <a:endParaRPr lang="en-US" sz="2000" dirty="0"/>
          </a:p>
          <a:p>
            <a:pPr marL="285750" indent="-285750">
              <a:buFont typeface="Arial"/>
              <a:buChar char="•"/>
            </a:pPr>
            <a:endParaRPr lang="en-US" sz="2000" dirty="0" smtClean="0"/>
          </a:p>
          <a:p>
            <a:endParaRPr lang="en-US" sz="2000" dirty="0"/>
          </a:p>
          <a:p>
            <a:pPr marL="285750" indent="-285750">
              <a:buFont typeface="Arial"/>
              <a:buChar char="•"/>
            </a:pPr>
            <a:r>
              <a:rPr lang="en-US" sz="2000" dirty="0"/>
              <a:t>Overweight and obesity are associated with increased risk for many types of cancer, including cancer of the breast, colon, endometrium, esophagus, kidney, pancreas, gall bladder, thyroid, ovary, cervix, and prostate, as well as multiple myeloma and Hodgkin’s lymphoma</a:t>
            </a:r>
            <a:r>
              <a:rPr lang="en-US" sz="1050" dirty="0" smtClean="0"/>
              <a:t>. (American Cancer Socie</a:t>
            </a:r>
            <a:r>
              <a:rPr lang="en-US" sz="1200" dirty="0" smtClean="0"/>
              <a:t>ty)</a:t>
            </a:r>
            <a:endParaRPr lang="en-US" sz="1200" dirty="0"/>
          </a:p>
        </p:txBody>
      </p:sp>
      <p:sp>
        <p:nvSpPr>
          <p:cNvPr id="4" name="Text Placeholder 4"/>
          <p:cNvSpPr>
            <a:spLocks noGrp="1"/>
          </p:cNvSpPr>
          <p:nvPr>
            <p:ph type="title"/>
          </p:nvPr>
        </p:nvSpPr>
        <p:spPr>
          <a:solidFill>
            <a:srgbClr val="0000FF"/>
          </a:solidFill>
        </p:spPr>
        <p:txBody>
          <a:bodyPr/>
          <a:lstStyle/>
          <a:p>
            <a:r>
              <a:rPr lang="en-US" dirty="0" smtClean="0"/>
              <a:t>Long-term Health Effects</a:t>
            </a:r>
            <a:endParaRPr lang="en-US" dirty="0"/>
          </a:p>
        </p:txBody>
      </p:sp>
    </p:spTree>
    <p:extLst>
      <p:ext uri="{BB962C8B-B14F-4D97-AF65-F5344CB8AC3E}">
        <p14:creationId xmlns:p14="http://schemas.microsoft.com/office/powerpoint/2010/main" xmlns="" val="3198375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the evidence!</a:t>
            </a:r>
            <a:endParaRPr lang="en-US" dirty="0"/>
          </a:p>
        </p:txBody>
      </p:sp>
      <p:sp>
        <p:nvSpPr>
          <p:cNvPr id="3" name="Content Placeholder 2"/>
          <p:cNvSpPr>
            <a:spLocks noGrp="1"/>
          </p:cNvSpPr>
          <p:nvPr>
            <p:ph idx="1"/>
          </p:nvPr>
        </p:nvSpPr>
        <p:spPr>
          <a:xfrm>
            <a:off x="457200" y="1600200"/>
            <a:ext cx="4277360" cy="5074920"/>
          </a:xfrm>
        </p:spPr>
        <p:txBody>
          <a:bodyPr>
            <a:normAutofit fontScale="92500" lnSpcReduction="20000"/>
          </a:bodyPr>
          <a:lstStyle/>
          <a:p>
            <a:r>
              <a:rPr lang="en-US" sz="2000" dirty="0"/>
              <a:t>Childhood obesity has more than doubled in children and quadrupled in adolescents in the past 30 </a:t>
            </a:r>
            <a:r>
              <a:rPr lang="en-US" sz="2000" dirty="0" smtClean="0"/>
              <a:t>years</a:t>
            </a:r>
          </a:p>
          <a:p>
            <a:endParaRPr lang="en-US" sz="2000" dirty="0" smtClean="0"/>
          </a:p>
          <a:p>
            <a:r>
              <a:rPr lang="en-US" sz="2000" dirty="0"/>
              <a:t>The percentage of children aged 6–11 years in the United States who were obese increased from 7% in 1980 to nearly 18% in 2012. Similarly, the percentage of adolescents aged 12–19 years who were obese increased from 5% to nearly 21% over the same period</a:t>
            </a:r>
            <a:r>
              <a:rPr lang="en-US" sz="2000" dirty="0" smtClean="0"/>
              <a:t>.</a:t>
            </a:r>
          </a:p>
          <a:p>
            <a:endParaRPr lang="en-US" sz="2000" dirty="0" smtClean="0"/>
          </a:p>
          <a:p>
            <a:r>
              <a:rPr lang="en-US" sz="2000" dirty="0"/>
              <a:t>In 2012, more than one third of children and adolescents were overweight or </a:t>
            </a:r>
            <a:r>
              <a:rPr lang="en-US" sz="2000" dirty="0" smtClean="0"/>
              <a:t>obese.</a:t>
            </a:r>
          </a:p>
          <a:p>
            <a:pPr marL="0" indent="0">
              <a:buNone/>
            </a:pPr>
            <a:endParaRPr lang="en-US" sz="2000" dirty="0" smtClean="0"/>
          </a:p>
          <a:p>
            <a:r>
              <a:rPr lang="en-US" sz="1600" dirty="0"/>
              <a:t>http://</a:t>
            </a:r>
            <a:r>
              <a:rPr lang="en-US" sz="1600" dirty="0" err="1"/>
              <a:t>www.cdc.gov</a:t>
            </a:r>
            <a:r>
              <a:rPr lang="en-US" sz="1600" dirty="0"/>
              <a:t>/</a:t>
            </a:r>
            <a:r>
              <a:rPr lang="en-US" sz="1600" dirty="0" err="1"/>
              <a:t>healthyyouth</a:t>
            </a:r>
            <a:r>
              <a:rPr lang="en-US" sz="1600" dirty="0"/>
              <a:t>/obesity/</a:t>
            </a:r>
            <a:r>
              <a:rPr lang="en-US" sz="1600" dirty="0" err="1"/>
              <a:t>facts.htm</a:t>
            </a:r>
            <a:endParaRPr lang="en-US" sz="1600" dirty="0"/>
          </a:p>
        </p:txBody>
      </p:sp>
      <p:pic>
        <p:nvPicPr>
          <p:cNvPr id="5" name="Picture 4"/>
          <p:cNvPicPr>
            <a:picLocks noChangeAspect="1"/>
          </p:cNvPicPr>
          <p:nvPr/>
        </p:nvPicPr>
        <p:blipFill>
          <a:blip r:embed="rId2"/>
          <a:stretch>
            <a:fillRect/>
          </a:stretch>
        </p:blipFill>
        <p:spPr>
          <a:xfrm>
            <a:off x="4856480" y="1691640"/>
            <a:ext cx="4123605" cy="3865880"/>
          </a:xfrm>
          <a:prstGeom prst="rect">
            <a:avLst/>
          </a:prstGeom>
        </p:spPr>
      </p:pic>
    </p:spTree>
    <p:extLst>
      <p:ext uri="{BB962C8B-B14F-4D97-AF65-F5344CB8AC3E}">
        <p14:creationId xmlns:p14="http://schemas.microsoft.com/office/powerpoint/2010/main" xmlns="" val="323546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causes?</a:t>
            </a:r>
            <a:endParaRPr lang="en-US" dirty="0"/>
          </a:p>
        </p:txBody>
      </p:sp>
      <p:sp>
        <p:nvSpPr>
          <p:cNvPr id="3" name="Content Placeholder 2"/>
          <p:cNvSpPr>
            <a:spLocks noGrp="1"/>
          </p:cNvSpPr>
          <p:nvPr>
            <p:ph idx="1"/>
          </p:nvPr>
        </p:nvSpPr>
        <p:spPr/>
        <p:txBody>
          <a:bodyPr/>
          <a:lstStyle/>
          <a:p>
            <a:r>
              <a:rPr lang="en-US" dirty="0" smtClean="0"/>
              <a:t>In your groups, </a:t>
            </a:r>
            <a:r>
              <a:rPr lang="en-US" dirty="0" smtClean="0">
                <a:hlinkClick r:id="rId2"/>
              </a:rPr>
              <a:t>click here </a:t>
            </a:r>
            <a:r>
              <a:rPr lang="en-US" dirty="0" smtClean="0"/>
              <a:t>to complete the following PPA worksheet to identify some of the causes of childhood obesity.</a:t>
            </a:r>
          </a:p>
          <a:p>
            <a:endParaRPr lang="en-US" dirty="0"/>
          </a:p>
        </p:txBody>
      </p:sp>
    </p:spTree>
    <p:extLst>
      <p:ext uri="{BB962C8B-B14F-4D97-AF65-F5344CB8AC3E}">
        <p14:creationId xmlns:p14="http://schemas.microsoft.com/office/powerpoint/2010/main" xmlns="" val="2479811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Wrap-Up </a:t>
            </a:r>
            <a:endParaRPr lang="en-US" dirty="0"/>
          </a:p>
        </p:txBody>
      </p:sp>
      <p:pic>
        <p:nvPicPr>
          <p:cNvPr id="5" name="Content Placeholder 4"/>
          <p:cNvPicPr>
            <a:picLocks noGrp="1" noChangeAspect="1"/>
          </p:cNvPicPr>
          <p:nvPr>
            <p:ph sz="half" idx="1"/>
          </p:nvPr>
        </p:nvPicPr>
        <p:blipFill>
          <a:blip r:embed="rId2"/>
          <a:srcRect t="10029" b="10029"/>
          <a:stretch>
            <a:fillRect/>
          </a:stretch>
        </p:blipFill>
        <p:spPr>
          <a:xfrm>
            <a:off x="656992" y="274638"/>
            <a:ext cx="1182824" cy="1325562"/>
          </a:xfrm>
        </p:spPr>
      </p:pic>
      <p:sp>
        <p:nvSpPr>
          <p:cNvPr id="4" name="Content Placeholder 3"/>
          <p:cNvSpPr>
            <a:spLocks noGrp="1"/>
          </p:cNvSpPr>
          <p:nvPr>
            <p:ph sz="half" idx="2"/>
          </p:nvPr>
        </p:nvSpPr>
        <p:spPr>
          <a:xfrm>
            <a:off x="457200" y="1600200"/>
            <a:ext cx="8229600" cy="4525963"/>
          </a:xfrm>
        </p:spPr>
        <p:txBody>
          <a:bodyPr/>
          <a:lstStyle/>
          <a:p>
            <a:r>
              <a:rPr lang="en-US" dirty="0"/>
              <a:t>What are some of our findings</a:t>
            </a:r>
            <a:r>
              <a:rPr lang="en-US" dirty="0" smtClean="0"/>
              <a:t>?</a:t>
            </a:r>
          </a:p>
          <a:p>
            <a:endParaRPr lang="en-US" dirty="0" smtClean="0"/>
          </a:p>
          <a:p>
            <a:r>
              <a:rPr lang="en-US" dirty="0" smtClean="0"/>
              <a:t>How can we prevent childhood obesity?</a:t>
            </a:r>
            <a:endParaRPr lang="en-US" dirty="0"/>
          </a:p>
        </p:txBody>
      </p:sp>
    </p:spTree>
    <p:extLst>
      <p:ext uri="{BB962C8B-B14F-4D97-AF65-F5344CB8AC3E}">
        <p14:creationId xmlns:p14="http://schemas.microsoft.com/office/powerpoint/2010/main" xmlns="" val="986846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186</TotalTime>
  <Words>365</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Black</vt:lpstr>
      <vt:lpstr>Childhood Obesity</vt:lpstr>
      <vt:lpstr>What is childhood obesity?  Turn and Talk</vt:lpstr>
      <vt:lpstr>So what’s the big deal with a little baby fat?</vt:lpstr>
      <vt:lpstr>Childhood obesity has both immediate and long-term effects on health and well-being.</vt:lpstr>
      <vt:lpstr>Long-term Health Effects</vt:lpstr>
      <vt:lpstr>Here is the evidence!</vt:lpstr>
      <vt:lpstr>What are some causes?</vt:lpstr>
      <vt:lpstr>Reading Wrap-Up </vt:lpstr>
    </vt:vector>
  </TitlesOfParts>
  <Company>deparment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dc:title>
  <dc:creator>PS28</dc:creator>
  <cp:lastModifiedBy>ann nigro</cp:lastModifiedBy>
  <cp:revision>16</cp:revision>
  <dcterms:created xsi:type="dcterms:W3CDTF">2014-08-28T15:24:37Z</dcterms:created>
  <dcterms:modified xsi:type="dcterms:W3CDTF">2014-09-15T13:48:51Z</dcterms:modified>
</cp:coreProperties>
</file>