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7" r:id="rId3"/>
    <p:sldId id="260" r:id="rId4"/>
    <p:sldId id="257" r:id="rId5"/>
    <p:sldId id="261" r:id="rId6"/>
    <p:sldId id="258" r:id="rId7"/>
    <p:sldId id="268" r:id="rId8"/>
    <p:sldId id="259" r:id="rId9"/>
    <p:sldId id="262" r:id="rId10"/>
    <p:sldId id="263" r:id="rId11"/>
    <p:sldId id="264" r:id="rId12"/>
    <p:sldId id="265"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026" y="-4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232EF-CB18-485C-9EC6-FF9CE391532F}" type="datetimeFigureOut">
              <a:rPr lang="en-US" smtClean="0"/>
              <a:pPr/>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48A0A8-53A7-43FE-A9F0-0A22A3DFB179}" type="slidenum">
              <a:rPr lang="en-US" smtClean="0"/>
              <a:pPr/>
              <a:t>‹#›</a:t>
            </a:fld>
            <a:endParaRPr lang="en-US"/>
          </a:p>
        </p:txBody>
      </p:sp>
    </p:spTree>
    <p:extLst>
      <p:ext uri="{BB962C8B-B14F-4D97-AF65-F5344CB8AC3E}">
        <p14:creationId xmlns:p14="http://schemas.microsoft.com/office/powerpoint/2010/main" xmlns="" val="76282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48A0A8-53A7-43FE-A9F0-0A22A3DFB17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A84E72-9D3A-D749-9D35-D5A4CA651FD8}"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15832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84E72-9D3A-D749-9D35-D5A4CA651FD8}"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405011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84E72-9D3A-D749-9D35-D5A4CA651FD8}"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197323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84E72-9D3A-D749-9D35-D5A4CA651FD8}"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267836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84E72-9D3A-D749-9D35-D5A4CA651FD8}"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316479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84E72-9D3A-D749-9D35-D5A4CA651FD8}"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273374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A84E72-9D3A-D749-9D35-D5A4CA651FD8}" type="datetimeFigureOut">
              <a:rPr lang="en-US" smtClean="0"/>
              <a:pPr/>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29136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A84E72-9D3A-D749-9D35-D5A4CA651FD8}" type="datetimeFigureOut">
              <a:rPr lang="en-US" smtClean="0"/>
              <a:pPr/>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59047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84E72-9D3A-D749-9D35-D5A4CA651FD8}" type="datetimeFigureOut">
              <a:rPr lang="en-US" smtClean="0"/>
              <a:pPr/>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354405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84E72-9D3A-D749-9D35-D5A4CA651FD8}"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212406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84E72-9D3A-D749-9D35-D5A4CA651FD8}"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374193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84E72-9D3A-D749-9D35-D5A4CA651FD8}" type="datetimeFigureOut">
              <a:rPr lang="en-US" smtClean="0"/>
              <a:pPr/>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35FC5-7540-BB4D-9AC6-F0EA68827785}" type="slidenum">
              <a:rPr lang="en-US" smtClean="0"/>
              <a:pPr/>
              <a:t>‹#›</a:t>
            </a:fld>
            <a:endParaRPr lang="en-US"/>
          </a:p>
        </p:txBody>
      </p:sp>
    </p:spTree>
    <p:extLst>
      <p:ext uri="{BB962C8B-B14F-4D97-AF65-F5344CB8AC3E}">
        <p14:creationId xmlns:p14="http://schemas.microsoft.com/office/powerpoint/2010/main" xmlns="" val="3512903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flippedtips.com/plegal/ppa/intro.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cnn.com/2012/05/21/opinion/clinton-steyer-internet-kids/index.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teenink.com/opinion/social_issues_civics/article/162179/Are-We-Socially-Awkward-because-of-Technolo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966"/>
            <a:ext cx="7772400" cy="2349061"/>
          </a:xfr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6600" dirty="0" smtClean="0">
                <a:latin typeface="Apple Chancery"/>
                <a:cs typeface="Apple Chancery"/>
              </a:rPr>
              <a:t>Land of the Misfit Teenagers </a:t>
            </a:r>
            <a:endParaRPr lang="en-US" sz="6600" dirty="0">
              <a:latin typeface="Apple Chancery"/>
              <a:cs typeface="Apple Chancery"/>
            </a:endParaRPr>
          </a:p>
        </p:txBody>
      </p:sp>
      <p:sp>
        <p:nvSpPr>
          <p:cNvPr id="3" name="Subtitle 2"/>
          <p:cNvSpPr>
            <a:spLocks noGrp="1"/>
          </p:cNvSpPr>
          <p:nvPr>
            <p:ph type="subTitle" idx="1"/>
          </p:nvPr>
        </p:nvSpPr>
        <p:spPr>
          <a:xfrm>
            <a:off x="346841" y="3397468"/>
            <a:ext cx="8497613" cy="2751083"/>
          </a:xfr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4000" b="1" dirty="0" smtClean="0">
                <a:solidFill>
                  <a:schemeClr val="tx1"/>
                </a:solidFill>
                <a:latin typeface="Apple Chancery"/>
                <a:cs typeface="Apple Chancery"/>
              </a:rPr>
              <a:t>Mrs. Fotine Vasiliou </a:t>
            </a:r>
          </a:p>
          <a:p>
            <a:r>
              <a:rPr lang="en-US" sz="4000" b="1" dirty="0" smtClean="0">
                <a:solidFill>
                  <a:schemeClr val="tx1"/>
                </a:solidFill>
                <a:latin typeface="Apple Chancery"/>
                <a:cs typeface="Apple Chancery"/>
              </a:rPr>
              <a:t>Saint </a:t>
            </a:r>
            <a:r>
              <a:rPr lang="en-US" sz="4000" b="1" dirty="0" err="1" smtClean="0">
                <a:solidFill>
                  <a:schemeClr val="tx1"/>
                </a:solidFill>
                <a:latin typeface="Apple Chancery"/>
                <a:cs typeface="Apple Chancery"/>
              </a:rPr>
              <a:t>Spyridon</a:t>
            </a:r>
            <a:r>
              <a:rPr lang="en-US" sz="4000" b="1" dirty="0" smtClean="0">
                <a:solidFill>
                  <a:schemeClr val="tx1"/>
                </a:solidFill>
                <a:latin typeface="Apple Chancery"/>
                <a:cs typeface="Apple Chancery"/>
              </a:rPr>
              <a:t> Parochial School</a:t>
            </a:r>
          </a:p>
          <a:p>
            <a:r>
              <a:rPr lang="en-US" sz="4000" b="1" dirty="0" err="1">
                <a:solidFill>
                  <a:schemeClr val="tx1"/>
                </a:solidFill>
                <a:latin typeface="Apple Chancery"/>
                <a:cs typeface="Apple Chancery"/>
              </a:rPr>
              <a:t>f</a:t>
            </a:r>
            <a:r>
              <a:rPr lang="en-US" sz="4000" b="1" dirty="0" err="1" smtClean="0">
                <a:solidFill>
                  <a:schemeClr val="tx1"/>
                </a:solidFill>
                <a:latin typeface="Apple Chancery"/>
                <a:cs typeface="Apple Chancery"/>
              </a:rPr>
              <a:t>vasiliou@aol.com</a:t>
            </a:r>
            <a:r>
              <a:rPr lang="en-US" sz="4000" b="1" dirty="0" smtClean="0">
                <a:solidFill>
                  <a:schemeClr val="tx1"/>
                </a:solidFill>
                <a:latin typeface="Apple Chancery"/>
                <a:cs typeface="Apple Chancery"/>
              </a:rPr>
              <a:t> </a:t>
            </a:r>
            <a:endParaRPr lang="en-US" sz="4000" b="1" dirty="0">
              <a:solidFill>
                <a:schemeClr val="tx1"/>
              </a:solidFill>
              <a:latin typeface="Apple Chancery"/>
              <a:cs typeface="Apple Chancery"/>
            </a:endParaRPr>
          </a:p>
        </p:txBody>
      </p:sp>
    </p:spTree>
    <p:extLst>
      <p:ext uri="{BB962C8B-B14F-4D97-AF65-F5344CB8AC3E}">
        <p14:creationId xmlns:p14="http://schemas.microsoft.com/office/powerpoint/2010/main" xmlns="" val="182836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6879" y="123919"/>
            <a:ext cx="6852004" cy="1107996"/>
          </a:xfrm>
          <a:prstGeom prst="rect">
            <a:avLst/>
          </a:prstGeom>
          <a:noFill/>
        </p:spPr>
        <p:txBody>
          <a:bodyPr wrap="none" rtlCol="0">
            <a:spAutoFit/>
          </a:bodyPr>
          <a:lstStyle/>
          <a:p>
            <a:r>
              <a:rPr lang="en-US" sz="6600" dirty="0" smtClean="0"/>
              <a:t>Identify the causes.</a:t>
            </a:r>
            <a:endParaRPr lang="en-US" sz="6600" dirty="0"/>
          </a:p>
        </p:txBody>
      </p:sp>
      <p:sp>
        <p:nvSpPr>
          <p:cNvPr id="5" name="TextBox 4"/>
          <p:cNvSpPr txBox="1"/>
          <p:nvPr/>
        </p:nvSpPr>
        <p:spPr>
          <a:xfrm>
            <a:off x="0" y="1231915"/>
            <a:ext cx="9144000" cy="2308324"/>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Smartphones</a:t>
            </a:r>
          </a:p>
          <a:p>
            <a:pPr marL="285750" indent="-285750">
              <a:buFont typeface="Arial" panose="020B0604020202020204" pitchFamily="34" charset="0"/>
              <a:buChar char="•"/>
            </a:pPr>
            <a:r>
              <a:rPr lang="en-US" sz="3600" dirty="0" smtClean="0"/>
              <a:t>Tablets</a:t>
            </a:r>
          </a:p>
          <a:p>
            <a:pPr marL="285750" indent="-285750">
              <a:buFont typeface="Arial" panose="020B0604020202020204" pitchFamily="34" charset="0"/>
              <a:buChar char="•"/>
            </a:pPr>
            <a:r>
              <a:rPr lang="en-US" sz="3600" dirty="0" smtClean="0"/>
              <a:t>Laptops</a:t>
            </a:r>
          </a:p>
          <a:p>
            <a:pPr marL="285750" indent="-285750">
              <a:buFont typeface="Arial" panose="020B0604020202020204" pitchFamily="34" charset="0"/>
              <a:buChar char="•"/>
            </a:pPr>
            <a:r>
              <a:rPr lang="en-US" sz="3600" dirty="0" err="1" smtClean="0"/>
              <a:t>Wifi</a:t>
            </a:r>
            <a:r>
              <a:rPr lang="en-US" sz="3600" dirty="0" smtClean="0"/>
              <a:t> everywhere you go</a:t>
            </a: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099687" y="3735100"/>
            <a:ext cx="4944625" cy="3061611"/>
          </a:xfrm>
          <a:prstGeom prst="rect">
            <a:avLst/>
          </a:prstGeom>
        </p:spPr>
      </p:pic>
    </p:spTree>
    <p:extLst>
      <p:ext uri="{BB962C8B-B14F-4D97-AF65-F5344CB8AC3E}">
        <p14:creationId xmlns:p14="http://schemas.microsoft.com/office/powerpoint/2010/main" xmlns="" val="350191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31334"/>
            <a:ext cx="9339582" cy="5201424"/>
          </a:xfrm>
          <a:prstGeom prst="rect">
            <a:avLst/>
          </a:prstGeom>
          <a:noFill/>
        </p:spPr>
        <p:txBody>
          <a:bodyPr wrap="square" rtlCol="0">
            <a:spAutoFit/>
          </a:bodyPr>
          <a:lstStyle/>
          <a:p>
            <a:pPr algn="ctr"/>
            <a:r>
              <a:rPr lang="en-US" sz="6000" dirty="0" smtClean="0"/>
              <a:t>2+2=4</a:t>
            </a:r>
          </a:p>
          <a:p>
            <a:endParaRPr lang="en-US" sz="6000" dirty="0"/>
          </a:p>
          <a:p>
            <a:pPr algn="ctr"/>
            <a:r>
              <a:rPr lang="en-US" sz="6000" dirty="0" smtClean="0"/>
              <a:t>For every problem, </a:t>
            </a:r>
          </a:p>
          <a:p>
            <a:pPr algn="ctr"/>
            <a:r>
              <a:rPr lang="en-US" sz="6000" dirty="0" smtClean="0"/>
              <a:t>there are….</a:t>
            </a:r>
          </a:p>
          <a:p>
            <a:endParaRPr lang="en-US" sz="6000" dirty="0"/>
          </a:p>
          <a:p>
            <a:pPr algn="ctr"/>
            <a:endParaRPr lang="en-US" sz="3200" dirty="0"/>
          </a:p>
        </p:txBody>
      </p:sp>
    </p:spTree>
    <p:extLst>
      <p:ext uri="{BB962C8B-B14F-4D97-AF65-F5344CB8AC3E}">
        <p14:creationId xmlns:p14="http://schemas.microsoft.com/office/powerpoint/2010/main" xmlns="" val="7395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015663"/>
          </a:xfrm>
          <a:prstGeom prst="rect">
            <a:avLst/>
          </a:prstGeom>
          <a:noFill/>
        </p:spPr>
        <p:txBody>
          <a:bodyPr wrap="square" rtlCol="0">
            <a:spAutoFit/>
          </a:bodyPr>
          <a:lstStyle/>
          <a:p>
            <a:pPr algn="ctr"/>
            <a:r>
              <a:rPr lang="en-US" sz="6000" dirty="0" smtClean="0"/>
              <a:t>Solutions</a:t>
            </a:r>
          </a:p>
        </p:txBody>
      </p:sp>
      <p:sp>
        <p:nvSpPr>
          <p:cNvPr id="4" name="TextBox 3"/>
          <p:cNvSpPr txBox="1"/>
          <p:nvPr/>
        </p:nvSpPr>
        <p:spPr>
          <a:xfrm>
            <a:off x="0" y="1290834"/>
            <a:ext cx="9144000" cy="1569660"/>
          </a:xfrm>
          <a:prstGeom prst="rect">
            <a:avLst/>
          </a:prstGeom>
          <a:noFill/>
        </p:spPr>
        <p:txBody>
          <a:bodyPr wrap="square" rtlCol="0">
            <a:spAutoFit/>
          </a:bodyPr>
          <a:lstStyle/>
          <a:p>
            <a:r>
              <a:rPr lang="en-US" sz="3200" dirty="0" smtClean="0"/>
              <a:t>What can we come up with as a solution to solve the problem? </a:t>
            </a:r>
          </a:p>
          <a:p>
            <a:pPr marL="514350" indent="-514350">
              <a:buFont typeface="+mj-lt"/>
              <a:buAutoNum type="arabicPeriod"/>
            </a:pPr>
            <a:endParaRPr lang="en-US" sz="3200" dirty="0" smtClean="0"/>
          </a:p>
        </p:txBody>
      </p:sp>
    </p:spTree>
    <p:extLst>
      <p:ext uri="{BB962C8B-B14F-4D97-AF65-F5344CB8AC3E}">
        <p14:creationId xmlns:p14="http://schemas.microsoft.com/office/powerpoint/2010/main" xmlns="" val="362949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166"/>
            <a:ext cx="9144000" cy="6001643"/>
          </a:xfrm>
          <a:prstGeom prst="rect">
            <a:avLst/>
          </a:prstGeom>
          <a:noFill/>
        </p:spPr>
        <p:txBody>
          <a:bodyPr wrap="square" rtlCol="0">
            <a:spAutoFit/>
          </a:bodyPr>
          <a:lstStyle/>
          <a:p>
            <a:r>
              <a:rPr lang="en-US" dirty="0" smtClean="0"/>
              <a:t> </a:t>
            </a:r>
            <a:r>
              <a:rPr lang="en-US" sz="4800" dirty="0" smtClean="0"/>
              <a:t>Okay, boys and girls I would like for you to organize yourselves in groups of  fours.  After that, decide which of the solutions we came up with works best.  </a:t>
            </a:r>
            <a:r>
              <a:rPr lang="en-US" sz="4800" dirty="0"/>
              <a:t>W</a:t>
            </a:r>
            <a:r>
              <a:rPr lang="en-US" sz="4800" dirty="0" smtClean="0"/>
              <a:t>rite down your solutions.  Make sure you have valid reasons as well as proof for your solutions and why.</a:t>
            </a:r>
            <a:endParaRPr lang="en-US" sz="4800" dirty="0"/>
          </a:p>
        </p:txBody>
      </p:sp>
    </p:spTree>
    <p:extLst>
      <p:ext uri="{BB962C8B-B14F-4D97-AF65-F5344CB8AC3E}">
        <p14:creationId xmlns:p14="http://schemas.microsoft.com/office/powerpoint/2010/main" xmlns="" val="331158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a:t>
            </a:r>
            <a:r>
              <a:rPr lang="en-US" dirty="0" smtClean="0">
                <a:hlinkClick r:id="rId3"/>
              </a:rPr>
              <a:t>Public Policy Analyst</a:t>
            </a:r>
            <a:endParaRPr lang="en-US" dirty="0"/>
          </a:p>
        </p:txBody>
      </p:sp>
      <p:sp>
        <p:nvSpPr>
          <p:cNvPr id="3" name="Content Placeholder 2"/>
          <p:cNvSpPr>
            <a:spLocks noGrp="1"/>
          </p:cNvSpPr>
          <p:nvPr>
            <p:ph idx="1"/>
          </p:nvPr>
        </p:nvSpPr>
        <p:spPr/>
        <p:txBody>
          <a:bodyPr/>
          <a:lstStyle/>
          <a:p>
            <a:r>
              <a:rPr lang="en-US" dirty="0" smtClean="0"/>
              <a:t>Step 1:  Define the Problem</a:t>
            </a:r>
          </a:p>
          <a:p>
            <a:r>
              <a:rPr lang="en-US" dirty="0" smtClean="0"/>
              <a:t>Step 2:  Gather the Evidence</a:t>
            </a:r>
          </a:p>
          <a:p>
            <a:r>
              <a:rPr lang="en-US" dirty="0" smtClean="0"/>
              <a:t>Step 3:  Identify the Causes</a:t>
            </a:r>
          </a:p>
          <a:p>
            <a:r>
              <a:rPr lang="en-US" dirty="0" smtClean="0"/>
              <a:t>Step 4:  Examine an Existing Policy</a:t>
            </a:r>
          </a:p>
          <a:p>
            <a:r>
              <a:rPr lang="en-US" dirty="0" smtClean="0"/>
              <a:t>Step 5:  Develop New Solutions</a:t>
            </a:r>
          </a:p>
          <a:p>
            <a:r>
              <a:rPr lang="en-US" dirty="0" smtClean="0"/>
              <a:t>Step 6:  Select the Best Solution</a:t>
            </a:r>
          </a:p>
          <a:p>
            <a:pPr lvl="1"/>
            <a:r>
              <a:rPr lang="en-US" dirty="0" smtClean="0"/>
              <a:t>Feasibility vs. Effectiveness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known.jpe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63223" y="2727815"/>
            <a:ext cx="7464777" cy="3410518"/>
          </a:xfrm>
          <a:prstGeom prst="rect">
            <a:avLst/>
          </a:prstGeom>
        </p:spPr>
      </p:pic>
      <p:sp>
        <p:nvSpPr>
          <p:cNvPr id="6" name="TextBox 5"/>
          <p:cNvSpPr txBox="1"/>
          <p:nvPr/>
        </p:nvSpPr>
        <p:spPr>
          <a:xfrm>
            <a:off x="1340555" y="409222"/>
            <a:ext cx="6307667" cy="707886"/>
          </a:xfrm>
          <a:prstGeom prst="rect">
            <a:avLst/>
          </a:prstGeom>
          <a:noFill/>
        </p:spPr>
        <p:txBody>
          <a:bodyPr wrap="square" rtlCol="0">
            <a:spAutoFit/>
          </a:bodyPr>
          <a:lstStyle/>
          <a:p>
            <a:pPr algn="ctr"/>
            <a:r>
              <a:rPr lang="en-US" sz="4000" b="1" i="1" dirty="0" smtClean="0"/>
              <a:t>Be honest, is this you?</a:t>
            </a:r>
            <a:endParaRPr lang="en-US" sz="4000" b="1" i="1" dirty="0"/>
          </a:p>
        </p:txBody>
      </p:sp>
    </p:spTree>
    <p:extLst>
      <p:ext uri="{BB962C8B-B14F-4D97-AF65-F5344CB8AC3E}">
        <p14:creationId xmlns:p14="http://schemas.microsoft.com/office/powerpoint/2010/main" xmlns="" val="50277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0" y="1600200"/>
            <a:ext cx="9144000" cy="4525963"/>
          </a:xfrm>
        </p:spPr>
        <p:txBody>
          <a:bodyPr>
            <a:noAutofit/>
          </a:bodyPr>
          <a:lstStyle/>
          <a:p>
            <a:r>
              <a:rPr lang="en-US" sz="2800" dirty="0" smtClean="0"/>
              <a:t>Like previous generations, your generation consists of many individuals from different backgrounds, all with your own special skills and talents. The one characteristic you all share is that you are all technologically obsessed and probably interact more with your IPhones than with real human beings. For this reason, I have dubbed your generation the “Generation of Social Misfits.” This name accurately reflects your generation because we are part of an era in which communication is made mostly in part through text messaging, emailing and instant messaging.  </a:t>
            </a:r>
            <a:endParaRPr lang="en-US" sz="2800" dirty="0"/>
          </a:p>
        </p:txBody>
      </p:sp>
    </p:spTree>
    <p:extLst>
      <p:ext uri="{BB962C8B-B14F-4D97-AF65-F5344CB8AC3E}">
        <p14:creationId xmlns:p14="http://schemas.microsoft.com/office/powerpoint/2010/main" xmlns="" val="84061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4.jpe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04333" y="2207821"/>
            <a:ext cx="3162300" cy="3073968"/>
          </a:xfrm>
          <a:prstGeom prst="rect">
            <a:avLst/>
          </a:prstGeom>
        </p:spPr>
      </p:pic>
      <p:pic>
        <p:nvPicPr>
          <p:cNvPr id="5" name="Picture 4" descr="images-5.jpe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825999" y="2207821"/>
            <a:ext cx="3217333" cy="3127463"/>
          </a:xfrm>
          <a:prstGeom prst="rect">
            <a:avLst/>
          </a:prstGeom>
        </p:spPr>
      </p:pic>
      <p:sp>
        <p:nvSpPr>
          <p:cNvPr id="2" name="TextBox 1"/>
          <p:cNvSpPr txBox="1"/>
          <p:nvPr/>
        </p:nvSpPr>
        <p:spPr>
          <a:xfrm>
            <a:off x="1377" y="729733"/>
            <a:ext cx="9142624" cy="1446550"/>
          </a:xfrm>
          <a:prstGeom prst="rect">
            <a:avLst/>
          </a:prstGeom>
          <a:noFill/>
        </p:spPr>
        <p:txBody>
          <a:bodyPr wrap="square" rtlCol="0">
            <a:spAutoFit/>
          </a:bodyPr>
          <a:lstStyle/>
          <a:p>
            <a:pPr algn="ctr"/>
            <a:r>
              <a:rPr lang="en-US" sz="4400" dirty="0" smtClean="0"/>
              <a:t>When I was in school this was totally the opposite.</a:t>
            </a:r>
            <a:endParaRPr lang="en-US" sz="4400" dirty="0"/>
          </a:p>
        </p:txBody>
      </p:sp>
    </p:spTree>
    <p:extLst>
      <p:ext uri="{BB962C8B-B14F-4D97-AF65-F5344CB8AC3E}">
        <p14:creationId xmlns:p14="http://schemas.microsoft.com/office/powerpoint/2010/main" xmlns="" val="3847428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hat is the problem ?		</a:t>
            </a:r>
            <a:endParaRPr lang="en-US" dirty="0"/>
          </a:p>
        </p:txBody>
      </p:sp>
      <p:sp>
        <p:nvSpPr>
          <p:cNvPr id="3" name="Content Placeholder 2"/>
          <p:cNvSpPr>
            <a:spLocks noGrp="1"/>
          </p:cNvSpPr>
          <p:nvPr>
            <p:ph idx="1"/>
          </p:nvPr>
        </p:nvSpPr>
        <p:spPr/>
        <p:txBody>
          <a:bodyPr>
            <a:normAutofit/>
          </a:bodyPr>
          <a:lstStyle/>
          <a:p>
            <a:r>
              <a:rPr lang="en-US" sz="2400" dirty="0" smtClean="0"/>
              <a:t>Growing up, you were exposed to all off the new inventions in technological communication, and for this reason, you learned to depend on your phones and computers, they stand apart from them because they were raised with the inventions of these technologies while they were forced to adapt and learn how to use them. This makes you unique because these technologies have been all you have ever known. You stand apart from how previous generations used technology.</a:t>
            </a:r>
            <a:endParaRPr lang="en-US" sz="2400" dirty="0"/>
          </a:p>
        </p:txBody>
      </p:sp>
    </p:spTree>
    <p:extLst>
      <p:ext uri="{BB962C8B-B14F-4D97-AF65-F5344CB8AC3E}">
        <p14:creationId xmlns:p14="http://schemas.microsoft.com/office/powerpoint/2010/main" xmlns="" val="4276086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457199" y="274638"/>
            <a:ext cx="8411633" cy="5851525"/>
          </a:xfrm>
        </p:spPr>
        <p:txBody>
          <a:bodyPr>
            <a:normAutofit/>
          </a:bodyPr>
          <a:lstStyle/>
          <a:p>
            <a:r>
              <a:rPr lang="en-US" dirty="0" smtClean="0"/>
              <a:t>People </a:t>
            </a:r>
            <a:r>
              <a:rPr lang="en-US" dirty="0"/>
              <a:t>of older generations who have learned to be dependent on technology use it more for work related things, such as for email and scheduling. Your generation , on the other hand, uses it socially to make </a:t>
            </a:r>
            <a:r>
              <a:rPr lang="en-US" dirty="0" smtClean="0"/>
              <a:t>friends, </a:t>
            </a:r>
            <a:r>
              <a:rPr lang="en-US" dirty="0"/>
              <a:t>upload pictures, and </a:t>
            </a:r>
            <a:r>
              <a:rPr lang="en-US" dirty="0" smtClean="0"/>
              <a:t>broadcast thoughts. </a:t>
            </a:r>
            <a:r>
              <a:rPr lang="en-US" dirty="0"/>
              <a:t>Through these technologies you have learned to interact without actually being face to face. Because of the ease of using a cell phone, or computer, your generation has become socially awkward. </a:t>
            </a:r>
          </a:p>
          <a:p>
            <a:endParaRPr lang="en-US" dirty="0"/>
          </a:p>
        </p:txBody>
      </p:sp>
    </p:spTree>
    <p:extLst>
      <p:ext uri="{BB962C8B-B14F-4D97-AF65-F5344CB8AC3E}">
        <p14:creationId xmlns:p14="http://schemas.microsoft.com/office/powerpoint/2010/main" xmlns="" val="1434926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88327"/>
            <a:ext cx="9144000" cy="3469673"/>
          </a:xfrm>
        </p:spPr>
        <p:txBody>
          <a:bodyPr>
            <a:normAutofit lnSpcReduction="10000"/>
          </a:bodyPr>
          <a:lstStyle/>
          <a:p>
            <a:r>
              <a:rPr lang="en-US" dirty="0" smtClean="0"/>
              <a:t>With all of this inexperience in communication, you also lack the ability to read facial expressions and gestures, which are necessary when communicating with other individuals. In this way, your phones and computers have not only hindered your interaction with family and friends, and other members of the community.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17531" y="12491"/>
            <a:ext cx="4493172" cy="2979169"/>
          </a:xfrm>
          <a:prstGeom prst="rect">
            <a:avLst/>
          </a:prstGeom>
        </p:spPr>
      </p:pic>
    </p:spTree>
    <p:extLst>
      <p:ext uri="{BB962C8B-B14F-4D97-AF65-F5344CB8AC3E}">
        <p14:creationId xmlns:p14="http://schemas.microsoft.com/office/powerpoint/2010/main" xmlns="" val="838668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09978" y="590374"/>
            <a:ext cx="7543800" cy="914400"/>
          </a:xfrm>
        </p:spPr>
        <p:txBody>
          <a:bodyPr/>
          <a:lstStyle/>
          <a:p>
            <a:pPr algn="ctr"/>
            <a:r>
              <a:rPr lang="en-US" dirty="0" smtClean="0"/>
              <a:t>Gathered Evidence</a:t>
            </a:r>
            <a:endParaRPr lang="en-US" dirty="0"/>
          </a:p>
        </p:txBody>
      </p:sp>
      <p:sp>
        <p:nvSpPr>
          <p:cNvPr id="7" name="TextBox 6">
            <a:hlinkClick r:id="rId3"/>
          </p:cNvPr>
          <p:cNvSpPr txBox="1"/>
          <p:nvPr/>
        </p:nvSpPr>
        <p:spPr>
          <a:xfrm>
            <a:off x="809978" y="1820333"/>
            <a:ext cx="7191022" cy="2308324"/>
          </a:xfrm>
          <a:prstGeom prst="rect">
            <a:avLst/>
          </a:prstGeom>
          <a:noFill/>
        </p:spPr>
        <p:txBody>
          <a:bodyPr wrap="square" rtlCol="0">
            <a:spAutoFit/>
          </a:bodyPr>
          <a:lstStyle/>
          <a:p>
            <a:r>
              <a:rPr lang="en-US" dirty="0" smtClean="0">
                <a:solidFill>
                  <a:schemeClr val="accent3">
                    <a:lumMod val="60000"/>
                    <a:lumOff val="40000"/>
                  </a:schemeClr>
                </a:solidFill>
                <a:hlinkClick r:id="rId3"/>
              </a:rPr>
              <a:t>http://www.cnn.com/2012/05/21/opinion/clinton-steyer-internet-kids/index.html</a:t>
            </a:r>
            <a:endParaRPr lang="en-US" dirty="0" smtClean="0">
              <a:solidFill>
                <a:schemeClr val="accent3">
                  <a:lumMod val="60000"/>
                  <a:lumOff val="40000"/>
                </a:schemeClr>
              </a:solidFill>
            </a:endParaRPr>
          </a:p>
          <a:p>
            <a:endParaRPr lang="en-US" dirty="0" smtClean="0"/>
          </a:p>
          <a:p>
            <a:r>
              <a:rPr lang="en-US" dirty="0" smtClean="0">
                <a:hlinkClick r:id="rId4"/>
              </a:rPr>
              <a:t>http://teenink.com/opinion/social_issues_civics/article/162179/Are-We-Socially-Awkward-because-of-Technology/#.UkoHbqNWGWc.email</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xmlns="" val="770138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6707254</TotalTime>
  <Words>516</Words>
  <Application>Microsoft Office PowerPoint</Application>
  <PresentationFormat>On-screen Show (4:3)</PresentationFormat>
  <Paragraphs>50</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Land of the Misfit Teenagers </vt:lpstr>
      <vt:lpstr>Steps of the Public Policy Analyst</vt:lpstr>
      <vt:lpstr>Slide 3</vt:lpstr>
      <vt:lpstr>Introduction </vt:lpstr>
      <vt:lpstr>Slide 5</vt:lpstr>
      <vt:lpstr>What is the problem ?  </vt:lpstr>
      <vt:lpstr>`</vt:lpstr>
      <vt:lpstr>Slide 8</vt:lpstr>
      <vt:lpstr>Gathered Evidence</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of the Misfit Teenagers</dc:title>
  <dc:creator>Fotine  Vasiliou</dc:creator>
  <cp:lastModifiedBy>ann nigro</cp:lastModifiedBy>
  <cp:revision>27</cp:revision>
  <dcterms:created xsi:type="dcterms:W3CDTF">2013-09-29T15:41:15Z</dcterms:created>
  <dcterms:modified xsi:type="dcterms:W3CDTF">2014-04-23T17:42:46Z</dcterms:modified>
</cp:coreProperties>
</file>