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73" r:id="rId3"/>
    <p:sldId id="258" r:id="rId4"/>
    <p:sldId id="259" r:id="rId5"/>
    <p:sldId id="260" r:id="rId6"/>
    <p:sldId id="271" r:id="rId7"/>
    <p:sldId id="257" r:id="rId8"/>
    <p:sldId id="269" r:id="rId9"/>
    <p:sldId id="265" r:id="rId10"/>
    <p:sldId id="263" r:id="rId11"/>
    <p:sldId id="262" r:id="rId12"/>
    <p:sldId id="268" r:id="rId13"/>
    <p:sldId id="270" r:id="rId14"/>
    <p:sldId id="264" r:id="rId15"/>
    <p:sldId id="266" r:id="rId16"/>
    <p:sldId id="267"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3" d="100"/>
          <a:sy n="83" d="100"/>
        </p:scale>
        <p:origin x="-450"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916E11-FCBD-3340-ADA7-D9547AD8918F}" type="datetimeFigureOut">
              <a:rPr lang="en-US" smtClean="0"/>
              <a:pPr/>
              <a:t>10/14/2013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12281D-8E94-074B-92F3-212607767A8E}" type="slidenum">
              <a:rPr lang="en-US" smtClean="0"/>
              <a:pPr/>
              <a:t>‹#›</a:t>
            </a:fld>
            <a:endParaRPr lang="en-US"/>
          </a:p>
        </p:txBody>
      </p:sp>
    </p:spTree>
    <p:extLst>
      <p:ext uri="{BB962C8B-B14F-4D97-AF65-F5344CB8AC3E}">
        <p14:creationId xmlns:p14="http://schemas.microsoft.com/office/powerpoint/2010/main" xmlns="" val="305989001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1.assumption.edu/WHW/workshop/untitled1.html"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memory.loc.gov/cgi-bin/ampage?collId=rbcmil&amp;fileName=scrp3004001/rbcmilscrp3004001.db&amp;recNum=0&amp;itemLink=h?ammem/rbcmillerbib:@field(DOCID+@lit(rbcmiller001806))"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apus-b.wikispaces.com/20s-political+cartoons"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voiceseducation.org/content/democracy-work-ratification-19th-amendment"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tolerance.org/sites/default/files/general/women_couldnt_vote%5b1%5d.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F12281D-8E94-074B-92F3-212607767A8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Link opens to website containing the interactive map of the US and world and dates</a:t>
            </a:r>
            <a:r>
              <a:rPr lang="en-US" baseline="0" dirty="0" smtClean="0"/>
              <a:t> and info of voting rights. </a:t>
            </a:r>
            <a:endParaRPr lang="en-US" dirty="0"/>
          </a:p>
        </p:txBody>
      </p:sp>
      <p:sp>
        <p:nvSpPr>
          <p:cNvPr id="4" name="Slide Number Placeholder 3"/>
          <p:cNvSpPr>
            <a:spLocks noGrp="1"/>
          </p:cNvSpPr>
          <p:nvPr>
            <p:ph type="sldNum" sz="quarter" idx="10"/>
          </p:nvPr>
        </p:nvSpPr>
        <p:spPr/>
        <p:txBody>
          <a:bodyPr/>
          <a:lstStyle/>
          <a:p>
            <a:fld id="{4F12281D-8E94-074B-92F3-212607767A8E}"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hlinkClick r:id="rId3"/>
              </a:rPr>
              <a:t>http://www1.assumption.edu/WHW/workshop/untitled1.html</a:t>
            </a:r>
            <a:endParaRPr lang="en-US" dirty="0"/>
          </a:p>
        </p:txBody>
      </p:sp>
      <p:sp>
        <p:nvSpPr>
          <p:cNvPr id="4" name="Slide Number Placeholder 3"/>
          <p:cNvSpPr>
            <a:spLocks noGrp="1"/>
          </p:cNvSpPr>
          <p:nvPr>
            <p:ph type="sldNum" sz="quarter" idx="10"/>
          </p:nvPr>
        </p:nvSpPr>
        <p:spPr/>
        <p:txBody>
          <a:bodyPr/>
          <a:lstStyle/>
          <a:p>
            <a:fld id="{4F12281D-8E94-074B-92F3-212607767A8E}"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F12281D-8E94-074B-92F3-212607767A8E}"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hlinkClick r:id="rId3"/>
              </a:rPr>
              <a:t>http://memory.loc.gov/cgi-bin/ampage?collId=rbcmil&amp;fileName=scrp3004001/rbcmilscrp3004001.db&amp;recNum=0&amp;itemLink=h?ammem/rbcmillerbib:@field(DOCID+@lit(rbcmiller001806))</a:t>
            </a:r>
            <a:endParaRPr lang="en-US" dirty="0" smtClean="0"/>
          </a:p>
          <a:p>
            <a:endParaRPr lang="en-US" dirty="0" smtClean="0"/>
          </a:p>
          <a:p>
            <a:r>
              <a:rPr lang="en-US" smtClean="0">
                <a:hlinkClick r:id="rId4"/>
              </a:rPr>
              <a:t>http://apus-b.wikispaces.com/20s-political+cartoons</a:t>
            </a:r>
            <a:endParaRPr lang="en-US"/>
          </a:p>
        </p:txBody>
      </p:sp>
      <p:sp>
        <p:nvSpPr>
          <p:cNvPr id="4" name="Slide Number Placeholder 3"/>
          <p:cNvSpPr>
            <a:spLocks noGrp="1"/>
          </p:cNvSpPr>
          <p:nvPr>
            <p:ph type="sldNum" sz="quarter" idx="10"/>
          </p:nvPr>
        </p:nvSpPr>
        <p:spPr/>
        <p:txBody>
          <a:bodyPr/>
          <a:lstStyle/>
          <a:p>
            <a:fld id="{4F12281D-8E94-074B-92F3-212607767A8E}"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F12281D-8E94-074B-92F3-212607767A8E}"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EE1956-0D25-4736-BB67-22BDD68B8DB2}" type="slidenum">
              <a:rPr lang="en-US"/>
              <a:pPr/>
              <a:t>15</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r>
              <a:rPr lang="en-US" dirty="0" smtClean="0">
                <a:hlinkClick r:id="rId3"/>
              </a:rPr>
              <a:t>http://voiceseducation.org/content/democracy-work-ratification-19th-amendment</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F12281D-8E94-074B-92F3-212607767A8E}" type="slidenum">
              <a:rPr lang="en-US" smtClean="0"/>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F12281D-8E94-074B-92F3-212607767A8E}"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nicholeheady.typepad.com</a:t>
            </a:r>
            <a:r>
              <a:rPr lang="en-US" dirty="0" smtClean="0"/>
              <a:t>/photos/uncategorized/2008/11/03/</a:t>
            </a:r>
            <a:r>
              <a:rPr lang="en-US" dirty="0" err="1" smtClean="0"/>
              <a:t>cartoon.gif</a:t>
            </a:r>
            <a:endParaRPr lang="en-US" dirty="0"/>
          </a:p>
        </p:txBody>
      </p:sp>
      <p:sp>
        <p:nvSpPr>
          <p:cNvPr id="4" name="Slide Number Placeholder 3"/>
          <p:cNvSpPr>
            <a:spLocks noGrp="1"/>
          </p:cNvSpPr>
          <p:nvPr>
            <p:ph type="sldNum" sz="quarter" idx="10"/>
          </p:nvPr>
        </p:nvSpPr>
        <p:spPr/>
        <p:txBody>
          <a:bodyPr/>
          <a:lstStyle/>
          <a:p>
            <a:fld id="{4F12281D-8E94-074B-92F3-212607767A8E}" type="slidenum">
              <a:rPr lang="en-US" smtClean="0"/>
              <a:pPr/>
              <a:t>3</a:t>
            </a:fld>
            <a:endParaRPr lang="en-US"/>
          </a:p>
        </p:txBody>
      </p:sp>
    </p:spTree>
    <p:extLst>
      <p:ext uri="{BB962C8B-B14F-4D97-AF65-F5344CB8AC3E}">
        <p14:creationId xmlns:p14="http://schemas.microsoft.com/office/powerpoint/2010/main" xmlns="" val="2799697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F12281D-8E94-074B-92F3-212607767A8E}"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acelebrationofwomen.org</a:t>
            </a:r>
            <a:r>
              <a:rPr lang="en-US" dirty="0" smtClean="0"/>
              <a:t>/</a:t>
            </a:r>
            <a:r>
              <a:rPr lang="en-US" dirty="0" err="1" smtClean="0"/>
              <a:t>wp</a:t>
            </a:r>
            <a:r>
              <a:rPr lang="en-US" dirty="0" smtClean="0"/>
              <a:t>-content/uploads/2012/11/equal-</a:t>
            </a:r>
            <a:r>
              <a:rPr lang="en-US" dirty="0" err="1" smtClean="0"/>
              <a:t>opportunities.jpg</a:t>
            </a:r>
            <a:endParaRPr lang="en-US" dirty="0"/>
          </a:p>
        </p:txBody>
      </p:sp>
      <p:sp>
        <p:nvSpPr>
          <p:cNvPr id="4" name="Slide Number Placeholder 3"/>
          <p:cNvSpPr>
            <a:spLocks noGrp="1"/>
          </p:cNvSpPr>
          <p:nvPr>
            <p:ph type="sldNum" sz="quarter" idx="10"/>
          </p:nvPr>
        </p:nvSpPr>
        <p:spPr/>
        <p:txBody>
          <a:bodyPr/>
          <a:lstStyle/>
          <a:p>
            <a:fld id="{4F12281D-8E94-074B-92F3-212607767A8E}" type="slidenum">
              <a:rPr lang="en-US" smtClean="0"/>
              <a:pPr/>
              <a:t>5</a:t>
            </a:fld>
            <a:endParaRPr lang="en-US"/>
          </a:p>
        </p:txBody>
      </p:sp>
    </p:spTree>
    <p:extLst>
      <p:ext uri="{BB962C8B-B14F-4D97-AF65-F5344CB8AC3E}">
        <p14:creationId xmlns:p14="http://schemas.microsoft.com/office/powerpoint/2010/main" xmlns="" val="34388539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F12281D-8E94-074B-92F3-212607767A8E}"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www.education.com</a:t>
            </a:r>
            <a:r>
              <a:rPr lang="en-US" dirty="0" smtClean="0"/>
              <a:t>/study-help/article/us-history-religion-reform-women-</a:t>
            </a:r>
            <a:r>
              <a:rPr lang="en-US" smtClean="0"/>
              <a:t>rights/</a:t>
            </a:r>
          </a:p>
          <a:p>
            <a:endParaRPr lang="en-US" dirty="0"/>
          </a:p>
        </p:txBody>
      </p:sp>
      <p:sp>
        <p:nvSpPr>
          <p:cNvPr id="4" name="Slide Number Placeholder 3"/>
          <p:cNvSpPr>
            <a:spLocks noGrp="1"/>
          </p:cNvSpPr>
          <p:nvPr>
            <p:ph type="sldNum" sz="quarter" idx="10"/>
          </p:nvPr>
        </p:nvSpPr>
        <p:spPr/>
        <p:txBody>
          <a:bodyPr/>
          <a:lstStyle/>
          <a:p>
            <a:fld id="{4F12281D-8E94-074B-92F3-212607767A8E}" type="slidenum">
              <a:rPr lang="en-US" smtClean="0"/>
              <a:pPr/>
              <a:t>7</a:t>
            </a:fld>
            <a:endParaRPr lang="en-US"/>
          </a:p>
        </p:txBody>
      </p:sp>
    </p:spTree>
    <p:extLst>
      <p:ext uri="{BB962C8B-B14F-4D97-AF65-F5344CB8AC3E}">
        <p14:creationId xmlns:p14="http://schemas.microsoft.com/office/powerpoint/2010/main" xmlns="" val="19752742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F12281D-8E94-074B-92F3-212607767A8E}"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hlinkClick r:id="rId3"/>
              </a:rPr>
              <a:t>http://www.tolerance.org/sites/default/files/general/women_couldnt_vote[1].pdf</a:t>
            </a:r>
            <a:endParaRPr lang="en-US" dirty="0"/>
          </a:p>
        </p:txBody>
      </p:sp>
      <p:sp>
        <p:nvSpPr>
          <p:cNvPr id="4" name="Slide Number Placeholder 3"/>
          <p:cNvSpPr>
            <a:spLocks noGrp="1"/>
          </p:cNvSpPr>
          <p:nvPr>
            <p:ph type="sldNum" sz="quarter" idx="10"/>
          </p:nvPr>
        </p:nvSpPr>
        <p:spPr/>
        <p:txBody>
          <a:bodyPr/>
          <a:lstStyle/>
          <a:p>
            <a:fld id="{4F12281D-8E94-074B-92F3-212607767A8E}"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B7C3F878-F5E8-489B-AC8A-64F2A7E22C28}" type="datetimeFigureOut">
              <a:rPr lang="en-US" smtClean="0"/>
              <a:pPr/>
              <a:t>10/14/2013</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dirty="0"/>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651FC063-5EA9-49AF-AFAF-D68C9E82B23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C3F878-F5E8-489B-AC8A-64F2A7E22C28}" type="datetimeFigureOut">
              <a:rPr lang="en-US" smtClean="0"/>
              <a:pPr/>
              <a:t>10/14/2013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C3F878-F5E8-489B-AC8A-64F2A7E22C28}" type="datetimeFigureOut">
              <a:rPr lang="en-US" smtClean="0"/>
              <a:pPr/>
              <a:t>10/14/2013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C3F878-F5E8-489B-AC8A-64F2A7E22C28}" type="datetimeFigureOut">
              <a:rPr lang="en-US" smtClean="0"/>
              <a:pPr/>
              <a:t>10/14/2013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C3F878-F5E8-489B-AC8A-64F2A7E22C28}" type="datetimeFigureOut">
              <a:rPr lang="en-US" smtClean="0"/>
              <a:pPr/>
              <a:t>10/14/2013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B7C3F878-F5E8-489B-AC8A-64F2A7E22C28}" type="datetimeFigureOut">
              <a:rPr lang="en-US" smtClean="0"/>
              <a:pPr/>
              <a:t>10/14/2013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1FC063-5EA9-49AF-AFAF-D68C9E82B23B}" type="slidenum">
              <a:rPr lang="en-US" smtClean="0"/>
              <a:pPr/>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B7C3F878-F5E8-489B-AC8A-64F2A7E22C28}" type="datetimeFigureOut">
              <a:rPr lang="en-US" smtClean="0"/>
              <a:pPr/>
              <a:t>10/14/2013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1FC063-5EA9-49AF-AFAF-D68C9E82B23B}" type="slidenum">
              <a:rPr lang="en-US" smtClean="0"/>
              <a:pPr/>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C3F878-F5E8-489B-AC8A-64F2A7E22C28}" type="datetimeFigureOut">
              <a:rPr lang="en-US" smtClean="0"/>
              <a:pPr/>
              <a:t>10/14/2013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C3F878-F5E8-489B-AC8A-64F2A7E22C28}" type="datetimeFigureOut">
              <a:rPr lang="en-US" smtClean="0"/>
              <a:pPr/>
              <a:t>10/14/2013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B7C3F878-F5E8-489B-AC8A-64F2A7E22C28}" type="datetimeFigureOut">
              <a:rPr lang="en-US" smtClean="0"/>
              <a:pPr/>
              <a:t>10/14/2013</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dirty="0"/>
          </a:p>
        </p:txBody>
      </p:sp>
      <p:sp>
        <p:nvSpPr>
          <p:cNvPr id="7" name="Slide Number Placeholder 6"/>
          <p:cNvSpPr>
            <a:spLocks noGrp="1"/>
          </p:cNvSpPr>
          <p:nvPr>
            <p:ph type="sldNum" sz="quarter" idx="12"/>
          </p:nvPr>
        </p:nvSpPr>
        <p:spPr>
          <a:xfrm rot="60000">
            <a:off x="7557313" y="5896961"/>
            <a:ext cx="554023" cy="365125"/>
          </a:xfrm>
        </p:spPr>
        <p:txBody>
          <a:bodyPr/>
          <a:lstStyle/>
          <a:p>
            <a:fld id="{651FC063-5EA9-49AF-AFAF-D68C9E82B23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B7C3F878-F5E8-489B-AC8A-64F2A7E22C28}" type="datetimeFigureOut">
              <a:rPr lang="en-US" smtClean="0"/>
              <a:pPr/>
              <a:t>10/14/2013</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dirty="0"/>
          </a:p>
        </p:txBody>
      </p:sp>
      <p:sp>
        <p:nvSpPr>
          <p:cNvPr id="7" name="Slide Number Placeholder 6"/>
          <p:cNvSpPr>
            <a:spLocks noGrp="1"/>
          </p:cNvSpPr>
          <p:nvPr>
            <p:ph type="sldNum" sz="quarter" idx="12"/>
          </p:nvPr>
        </p:nvSpPr>
        <p:spPr>
          <a:xfrm rot="60000">
            <a:off x="7562089" y="5900026"/>
            <a:ext cx="554023" cy="365125"/>
          </a:xfrm>
        </p:spPr>
        <p:txBody>
          <a:bodyPr/>
          <a:lstStyle/>
          <a:p>
            <a:fld id="{651FC063-5EA9-49AF-AFAF-D68C9E82B23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B7C3F878-F5E8-489B-AC8A-64F2A7E22C28}" type="datetimeFigureOut">
              <a:rPr lang="en-US" smtClean="0"/>
              <a:pPr/>
              <a:t>10/14/2013</a:t>
            </a:fld>
            <a:endParaRPr lang="en-US" dirty="0"/>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dirty="0"/>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651FC063-5EA9-49AF-AFAF-D68C9E82B23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teacher.scholastic.com/activities/suffrage/us_when.htm"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8.gif"/></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2.maxwell.syr.edu/plegal/ppa/usppai1.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7300" y="1794935"/>
            <a:ext cx="6732270" cy="1828090"/>
          </a:xfrm>
        </p:spPr>
        <p:txBody>
          <a:bodyPr>
            <a:normAutofit/>
          </a:bodyPr>
          <a:lstStyle/>
          <a:p>
            <a:r>
              <a:rPr lang="en-US" dirty="0" smtClean="0"/>
              <a:t>Women’s Rights </a:t>
            </a:r>
            <a:r>
              <a:rPr lang="en-US" smtClean="0"/>
              <a:t>in </a:t>
            </a:r>
            <a:r>
              <a:rPr lang="en-US" dirty="0" smtClean="0"/>
              <a:t>E</a:t>
            </a:r>
            <a:r>
              <a:rPr lang="en-US" smtClean="0"/>
              <a:t>arly </a:t>
            </a:r>
            <a:r>
              <a:rPr lang="en-US" dirty="0" smtClean="0"/>
              <a:t>20</a:t>
            </a:r>
            <a:r>
              <a:rPr lang="en-US" baseline="30000" dirty="0" smtClean="0"/>
              <a:t>th</a:t>
            </a:r>
            <a:r>
              <a:rPr lang="en-US" dirty="0" smtClean="0"/>
              <a:t> </a:t>
            </a:r>
            <a:r>
              <a:rPr lang="en-US" dirty="0" smtClean="0"/>
              <a:t>C</a:t>
            </a:r>
            <a:r>
              <a:rPr lang="en-US" dirty="0" smtClean="0"/>
              <a:t>entury </a:t>
            </a:r>
            <a:r>
              <a:rPr lang="en-US" dirty="0" smtClean="0"/>
              <a:t>America</a:t>
            </a:r>
            <a:endParaRPr lang="en-US" dirty="0"/>
          </a:p>
        </p:txBody>
      </p:sp>
      <p:sp>
        <p:nvSpPr>
          <p:cNvPr id="3" name="Subtitle 2"/>
          <p:cNvSpPr>
            <a:spLocks noGrp="1"/>
          </p:cNvSpPr>
          <p:nvPr>
            <p:ph type="subTitle" idx="1"/>
          </p:nvPr>
        </p:nvSpPr>
        <p:spPr/>
        <p:txBody>
          <a:bodyPr/>
          <a:lstStyle/>
          <a:p>
            <a:r>
              <a:rPr lang="en-US" dirty="0" smtClean="0"/>
              <a:t>Ebony Thompson</a:t>
            </a:r>
          </a:p>
          <a:p>
            <a:r>
              <a:rPr lang="en-US" dirty="0" smtClean="0"/>
              <a:t>City College Academy of the Arts</a:t>
            </a:r>
            <a:endParaRPr lang="en-US" dirty="0"/>
          </a:p>
        </p:txBody>
      </p:sp>
    </p:spTree>
    <p:extLst>
      <p:ext uri="{BB962C8B-B14F-4D97-AF65-F5344CB8AC3E}">
        <p14:creationId xmlns:p14="http://schemas.microsoft.com/office/powerpoint/2010/main" xmlns="" val="40719180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Examine the interactive map of voting rights for women. </a:t>
            </a:r>
            <a:endParaRPr lang="en-US" dirty="0"/>
          </a:p>
        </p:txBody>
      </p:sp>
      <p:pic>
        <p:nvPicPr>
          <p:cNvPr id="4" name="Content Placeholder 3" descr="Web-U.S.gif">
            <a:hlinkClick r:id="rId3"/>
          </p:cNvPr>
          <p:cNvPicPr>
            <a:picLocks noGrp="1" noChangeAspect="1"/>
          </p:cNvPicPr>
          <p:nvPr>
            <p:ph sz="quarter" idx="13"/>
          </p:nvPr>
        </p:nvPicPr>
        <p:blipFill>
          <a:blip r:embed="rId4" cstate="print"/>
          <a:stretch>
            <a:fillRect/>
          </a:stretch>
        </p:blipFill>
        <p:spPr>
          <a:xfrm>
            <a:off x="1298572" y="2328855"/>
            <a:ext cx="3843744" cy="3017520"/>
          </a:xfrm>
        </p:spPr>
      </p:pic>
      <p:sp>
        <p:nvSpPr>
          <p:cNvPr id="6" name="Content Placeholder 5"/>
          <p:cNvSpPr>
            <a:spLocks noGrp="1"/>
          </p:cNvSpPr>
          <p:nvPr>
            <p:ph sz="quarter" idx="14"/>
          </p:nvPr>
        </p:nvSpPr>
        <p:spPr>
          <a:xfrm>
            <a:off x="5303520" y="2119313"/>
            <a:ext cx="2756748" cy="3605212"/>
          </a:xfrm>
        </p:spPr>
        <p:txBody>
          <a:bodyPr>
            <a:normAutofit fontScale="92500"/>
          </a:bodyPr>
          <a:lstStyle/>
          <a:p>
            <a:pPr marL="457200" indent="-457200">
              <a:buFont typeface="+mj-lt"/>
              <a:buAutoNum type="arabicPeriod"/>
            </a:pPr>
            <a:r>
              <a:rPr lang="en-US" dirty="0" smtClean="0"/>
              <a:t>Why would the West be  more open to letting women vote than the east/south?</a:t>
            </a:r>
          </a:p>
          <a:p>
            <a:pPr marL="457200" indent="-457200">
              <a:buFont typeface="+mj-lt"/>
              <a:buAutoNum type="arabicPeriod"/>
            </a:pPr>
            <a:r>
              <a:rPr lang="en-US" dirty="0" smtClean="0"/>
              <a:t>How does the U.S. compare with other countries voting rights for women?</a:t>
            </a:r>
          </a:p>
          <a:p>
            <a:pPr marL="457200" indent="-457200">
              <a:buFont typeface="+mj-lt"/>
              <a:buAutoNum type="arabicPeriod"/>
            </a:pP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the moral of this story?</a:t>
            </a:r>
            <a:endParaRPr lang="en-US" dirty="0"/>
          </a:p>
        </p:txBody>
      </p:sp>
      <p:pic>
        <p:nvPicPr>
          <p:cNvPr id="5" name="Content Placeholder 4" descr="tome.jpg"/>
          <p:cNvPicPr>
            <a:picLocks noGrp="1" noChangeAspect="1"/>
          </p:cNvPicPr>
          <p:nvPr>
            <p:ph sz="quarter" idx="13"/>
          </p:nvPr>
        </p:nvPicPr>
        <p:blipFill>
          <a:blip r:embed="rId3" cstate="print"/>
          <a:stretch>
            <a:fillRect/>
          </a:stretch>
        </p:blipFill>
        <p:spPr>
          <a:xfrm>
            <a:off x="1570772" y="2120900"/>
            <a:ext cx="2656005" cy="3603625"/>
          </a:xfrm>
        </p:spPr>
      </p:pic>
      <p:pic>
        <p:nvPicPr>
          <p:cNvPr id="6" name="Content Placeholder 5" descr="tomf.jpg"/>
          <p:cNvPicPr>
            <a:picLocks noGrp="1" noChangeAspect="1"/>
          </p:cNvPicPr>
          <p:nvPr>
            <p:ph sz="quarter" idx="14"/>
          </p:nvPr>
        </p:nvPicPr>
        <p:blipFill>
          <a:blip r:embed="rId4" cstate="print"/>
          <a:stretch>
            <a:fillRect/>
          </a:stretch>
        </p:blipFill>
        <p:spPr>
          <a:xfrm>
            <a:off x="4979083" y="2119313"/>
            <a:ext cx="2570383" cy="3605212"/>
          </a:xfrm>
        </p:spPr>
      </p:pic>
      <p:cxnSp>
        <p:nvCxnSpPr>
          <p:cNvPr id="9" name="Straight Arrow Connector 8"/>
          <p:cNvCxnSpPr/>
          <p:nvPr/>
        </p:nvCxnSpPr>
        <p:spPr>
          <a:xfrm flipH="1">
            <a:off x="3666204" y="3207434"/>
            <a:ext cx="2073414" cy="1026941"/>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pic>
        <p:nvPicPr>
          <p:cNvPr id="7" name="Picture 6" descr="tomea.jpg"/>
          <p:cNvPicPr>
            <a:picLocks noChangeAspect="1"/>
          </p:cNvPicPr>
          <p:nvPr/>
        </p:nvPicPr>
        <p:blipFill>
          <a:blip r:embed="rId5" cstate="print"/>
          <a:stretch>
            <a:fillRect/>
          </a:stretch>
        </p:blipFill>
        <p:spPr>
          <a:xfrm>
            <a:off x="3666204" y="2119313"/>
            <a:ext cx="4394064" cy="1280160"/>
          </a:xfrm>
          <a:prstGeom prst="rect">
            <a:avLst/>
          </a:prstGeom>
          <a:ln>
            <a:noFill/>
          </a:ln>
          <a:effectLst>
            <a:outerShdw blurRad="292100" dist="139700" dir="2700000" algn="tl" rotWithShape="0">
              <a:srgbClr val="333333">
                <a:alpha val="65000"/>
              </a:srgbClr>
            </a:outerShdw>
          </a:effectLst>
        </p:spPr>
      </p:pic>
      <p:sp>
        <p:nvSpPr>
          <p:cNvPr id="11" name="TextBox 10"/>
          <p:cNvSpPr txBox="1"/>
          <p:nvPr/>
        </p:nvSpPr>
        <p:spPr>
          <a:xfrm>
            <a:off x="1095023" y="5724525"/>
            <a:ext cx="6454443" cy="369332"/>
          </a:xfrm>
          <a:prstGeom prst="rect">
            <a:avLst/>
          </a:prstGeom>
          <a:noFill/>
        </p:spPr>
        <p:txBody>
          <a:bodyPr wrap="square" rtlCol="0">
            <a:spAutoFit/>
          </a:bodyPr>
          <a:lstStyle/>
          <a:p>
            <a:pPr algn="ctr"/>
            <a:r>
              <a:rPr lang="en-US" dirty="0" smtClean="0"/>
              <a:t>Story from the children’s 1880s book </a:t>
            </a:r>
            <a:r>
              <a:rPr lang="en-US" i="1" dirty="0" smtClean="0"/>
              <a:t>Little Miss Consequence.</a:t>
            </a:r>
            <a:endParaRPr lang="en-US" dirty="0"/>
          </a:p>
        </p:txBody>
      </p:sp>
      <p:cxnSp>
        <p:nvCxnSpPr>
          <p:cNvPr id="14" name="Straight Arrow Connector 13"/>
          <p:cNvCxnSpPr/>
          <p:nvPr/>
        </p:nvCxnSpPr>
        <p:spPr>
          <a:xfrm>
            <a:off x="4431323" y="4951828"/>
            <a:ext cx="1308295" cy="562707"/>
          </a:xfrm>
          <a:prstGeom prst="straightConnector1">
            <a:avLst/>
          </a:prstGeom>
          <a:ln w="76200">
            <a:solidFill>
              <a:schemeClr val="accent1"/>
            </a:solidFill>
            <a:tailEnd type="arrow"/>
          </a:ln>
        </p:spPr>
        <p:style>
          <a:lnRef idx="1">
            <a:schemeClr val="accent1"/>
          </a:lnRef>
          <a:fillRef idx="0">
            <a:schemeClr val="accent1"/>
          </a:fillRef>
          <a:effectRef idx="0">
            <a:schemeClr val="accent1"/>
          </a:effectRef>
          <a:fontRef idx="minor">
            <a:schemeClr val="tx1"/>
          </a:fontRef>
        </p:style>
      </p:cxnSp>
      <p:pic>
        <p:nvPicPr>
          <p:cNvPr id="12" name="Picture 11" descr="tomfa.jpg"/>
          <p:cNvPicPr>
            <a:picLocks noChangeAspect="1"/>
          </p:cNvPicPr>
          <p:nvPr/>
        </p:nvPicPr>
        <p:blipFill>
          <a:blip r:embed="rId6" cstate="print"/>
          <a:stretch>
            <a:fillRect/>
          </a:stretch>
        </p:blipFill>
        <p:spPr>
          <a:xfrm>
            <a:off x="1222147" y="4758202"/>
            <a:ext cx="6838121" cy="4572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How could the perception of women be used to keep them from voting?</a:t>
            </a:r>
            <a:endParaRPr lang="en-US" dirty="0"/>
          </a:p>
        </p:txBody>
      </p:sp>
      <p:sp>
        <p:nvSpPr>
          <p:cNvPr id="6" name="Content Placeholder 5"/>
          <p:cNvSpPr>
            <a:spLocks noGrp="1"/>
          </p:cNvSpPr>
          <p:nvPr>
            <p:ph idx="1"/>
          </p:nvPr>
        </p:nvSpPr>
        <p:spPr>
          <a:xfrm>
            <a:off x="1463040" y="2616591"/>
            <a:ext cx="6196405" cy="3106478"/>
          </a:xfrm>
        </p:spPr>
        <p:txBody>
          <a:bodyPr/>
          <a:lstStyle/>
          <a:p>
            <a:r>
              <a:rPr lang="en-US" dirty="0" smtClean="0"/>
              <a:t>Analyze the following documents and describe the ways that anti-women suffragist restricted male support of women suffrage. </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Picture 5" descr="456px-Anti-suffragist"/>
          <p:cNvPicPr>
            <a:picLocks noGrp="1" noChangeAspect="1" noChangeArrowheads="1"/>
          </p:cNvPicPr>
          <p:nvPr>
            <p:ph sz="half" idx="2"/>
          </p:nvPr>
        </p:nvPicPr>
        <p:blipFill>
          <a:blip r:embed="rId3" cstate="print"/>
          <a:srcRect/>
          <a:stretch>
            <a:fillRect/>
          </a:stretch>
        </p:blipFill>
        <p:spPr bwMode="auto">
          <a:xfrm>
            <a:off x="4419600" y="817582"/>
            <a:ext cx="4481425" cy="5486400"/>
          </a:xfrm>
          <a:prstGeom prst="rect">
            <a:avLst/>
          </a:prstGeom>
          <a:noFill/>
        </p:spPr>
      </p:pic>
      <p:pic>
        <p:nvPicPr>
          <p:cNvPr id="5" name="Content Placeholder 5" descr="williamson_s3.jpg"/>
          <p:cNvPicPr>
            <a:picLocks noChangeAspect="1"/>
          </p:cNvPicPr>
          <p:nvPr/>
        </p:nvPicPr>
        <p:blipFill>
          <a:blip r:embed="rId4" cstate="print"/>
          <a:stretch>
            <a:fillRect/>
          </a:stretch>
        </p:blipFill>
        <p:spPr>
          <a:xfrm>
            <a:off x="534826" y="1066800"/>
            <a:ext cx="3610689" cy="44958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Why women should vote?</a:t>
            </a:r>
            <a:endParaRPr lang="en-US" dirty="0"/>
          </a:p>
        </p:txBody>
      </p:sp>
      <p:sp>
        <p:nvSpPr>
          <p:cNvPr id="5" name="Content Placeholder 4"/>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3" cstate="print"/>
          <a:srcRect/>
          <a:stretch>
            <a:fillRect/>
          </a:stretch>
        </p:blipFill>
        <p:spPr bwMode="auto">
          <a:xfrm>
            <a:off x="1095023" y="0"/>
            <a:ext cx="6965245"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ox(in)">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elebrating-19th-amendment1.jpg"/>
          <p:cNvPicPr>
            <a:picLocks noChangeAspect="1"/>
          </p:cNvPicPr>
          <p:nvPr/>
        </p:nvPicPr>
        <p:blipFill>
          <a:blip r:embed="rId3" cstate="print"/>
          <a:stretch>
            <a:fillRect/>
          </a:stretch>
        </p:blipFill>
        <p:spPr>
          <a:xfrm>
            <a:off x="5317590" y="2020068"/>
            <a:ext cx="3513847" cy="3291840"/>
          </a:xfrm>
          <a:prstGeom prst="rect">
            <a:avLst/>
          </a:prstGeom>
        </p:spPr>
      </p:pic>
      <p:sp>
        <p:nvSpPr>
          <p:cNvPr id="23554" name="Rectangle 2"/>
          <p:cNvSpPr>
            <a:spLocks noGrp="1" noChangeArrowheads="1"/>
          </p:cNvSpPr>
          <p:nvPr>
            <p:ph type="title"/>
          </p:nvPr>
        </p:nvSpPr>
        <p:spPr/>
        <p:txBody>
          <a:bodyPr>
            <a:normAutofit fontScale="90000"/>
          </a:bodyPr>
          <a:lstStyle/>
          <a:p>
            <a:r>
              <a:rPr lang="en-US" sz="3100" dirty="0" smtClean="0"/>
              <a:t>Step 4 of the AHPPA:  Evaluate the Policy</a:t>
            </a:r>
            <a:r>
              <a:rPr lang="en-US" dirty="0" smtClean="0"/>
              <a:t/>
            </a:r>
            <a:br>
              <a:rPr lang="en-US" dirty="0" smtClean="0"/>
            </a:br>
            <a:r>
              <a:rPr lang="en-US" dirty="0" smtClean="0"/>
              <a:t>19th </a:t>
            </a:r>
            <a:r>
              <a:rPr lang="en-US" dirty="0"/>
              <a:t>Amendment, 1920</a:t>
            </a:r>
          </a:p>
        </p:txBody>
      </p:sp>
      <p:sp>
        <p:nvSpPr>
          <p:cNvPr id="23555" name="Rectangle 3"/>
          <p:cNvSpPr>
            <a:spLocks noGrp="1" noChangeArrowheads="1"/>
          </p:cNvSpPr>
          <p:nvPr>
            <p:ph idx="1"/>
          </p:nvPr>
        </p:nvSpPr>
        <p:spPr>
          <a:xfrm>
            <a:off x="800100" y="2020068"/>
            <a:ext cx="4222065" cy="4075932"/>
          </a:xfrm>
        </p:spPr>
        <p:txBody>
          <a:bodyPr>
            <a:normAutofit fontScale="92500" lnSpcReduction="10000"/>
          </a:bodyPr>
          <a:lstStyle/>
          <a:p>
            <a:pPr>
              <a:buFont typeface="Wingdings" pitchFamily="1" charset="2"/>
              <a:buNone/>
            </a:pPr>
            <a:r>
              <a:rPr lang="en-US" dirty="0"/>
              <a:t>“The right of citizens of the United States to vote shall not be denied or abridged by the United States or by any State on account of sex.</a:t>
            </a:r>
          </a:p>
          <a:p>
            <a:pPr>
              <a:buFont typeface="Wingdings" pitchFamily="1" charset="2"/>
              <a:buNone/>
            </a:pPr>
            <a:r>
              <a:rPr lang="en-US" dirty="0"/>
              <a:t>Congress shall have power to enforce this article by appropriate legislation.”</a:t>
            </a:r>
          </a:p>
          <a:p>
            <a:pPr>
              <a:buFont typeface="Wingdings" pitchFamily="1" charset="2"/>
              <a:buNone/>
            </a:pPr>
            <a:endParaRPr lang="en-US" dirty="0"/>
          </a:p>
          <a:p>
            <a:pPr>
              <a:buFont typeface="Wingdings" pitchFamily="1" charset="2"/>
              <a:buNone/>
            </a:pPr>
            <a:r>
              <a:rPr lang="en-US" dirty="0"/>
              <a:t>(Tennessee was the 36th state to ratify and it passed by only 1 vote)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Evaluate the 19</a:t>
            </a:r>
            <a:r>
              <a:rPr lang="en-US" baseline="30000" dirty="0" smtClean="0"/>
              <a:t>th</a:t>
            </a:r>
            <a:r>
              <a:rPr lang="en-US" dirty="0" smtClean="0"/>
              <a:t> Amendment</a:t>
            </a:r>
            <a:endParaRPr lang="en-US" dirty="0"/>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dirty="0" smtClean="0"/>
              <a:t>What were the advantages of this policy?</a:t>
            </a:r>
          </a:p>
          <a:p>
            <a:pPr marL="457200" indent="-457200">
              <a:buFont typeface="+mj-lt"/>
              <a:buAutoNum type="arabicPeriod"/>
            </a:pPr>
            <a:r>
              <a:rPr lang="en-US" dirty="0" smtClean="0"/>
              <a:t>What were the disadvantages of this policy?</a:t>
            </a:r>
          </a:p>
          <a:p>
            <a:pPr marL="457200" indent="-457200">
              <a:buFont typeface="+mj-lt"/>
              <a:buAutoNum type="arabicPeriod"/>
            </a:pPr>
            <a:r>
              <a:rPr lang="en-US" dirty="0" smtClean="0"/>
              <a:t>Based on your evaluation of the advantages and disadvantages, should a different policy have been implemented? Explain. </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hlinkClick r:id="rId3"/>
              </a:rPr>
              <a:t>American History Public Policy Analyst</a:t>
            </a:r>
            <a:endParaRPr lang="en-US" dirty="0"/>
          </a:p>
        </p:txBody>
      </p:sp>
      <p:sp>
        <p:nvSpPr>
          <p:cNvPr id="3" name="Content Placeholder 2"/>
          <p:cNvSpPr>
            <a:spLocks noGrp="1"/>
          </p:cNvSpPr>
          <p:nvPr>
            <p:ph idx="1"/>
          </p:nvPr>
        </p:nvSpPr>
        <p:spPr/>
        <p:txBody>
          <a:bodyPr/>
          <a:lstStyle/>
          <a:p>
            <a:r>
              <a:rPr lang="en-US" dirty="0" smtClean="0"/>
              <a:t>Today you will analyze the 19</a:t>
            </a:r>
            <a:r>
              <a:rPr lang="en-US" baseline="30000" dirty="0" smtClean="0"/>
              <a:t>th</a:t>
            </a:r>
            <a:r>
              <a:rPr lang="en-US" dirty="0" smtClean="0"/>
              <a:t> amendment by following these steps:</a:t>
            </a:r>
          </a:p>
          <a:p>
            <a:pPr marL="880110" lvl="1" indent="-514350">
              <a:buFont typeface="+mj-lt"/>
              <a:buAutoNum type="romanUcPeriod"/>
            </a:pPr>
            <a:r>
              <a:rPr lang="en-US" dirty="0" smtClean="0"/>
              <a:t>Define the problem</a:t>
            </a:r>
          </a:p>
          <a:p>
            <a:pPr marL="880110" lvl="1" indent="-514350">
              <a:buFont typeface="+mj-lt"/>
              <a:buAutoNum type="romanUcPeriod"/>
            </a:pPr>
            <a:r>
              <a:rPr lang="en-US" dirty="0" smtClean="0"/>
              <a:t>Gather the evidence</a:t>
            </a:r>
          </a:p>
          <a:p>
            <a:pPr marL="880110" lvl="1" indent="-514350">
              <a:buFont typeface="+mj-lt"/>
              <a:buAutoNum type="romanUcPeriod"/>
            </a:pPr>
            <a:r>
              <a:rPr lang="en-US" dirty="0" smtClean="0"/>
              <a:t>Identify the causes</a:t>
            </a:r>
          </a:p>
          <a:p>
            <a:pPr marL="880110" lvl="1" indent="-514350">
              <a:buFont typeface="+mj-lt"/>
              <a:buAutoNum type="romanUcPeriod"/>
            </a:pPr>
            <a:r>
              <a:rPr lang="en-US" dirty="0" smtClean="0"/>
              <a:t>Evaluate the policy</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3" cstate="print"/>
          <a:srcRect t="-2326" b="-2326"/>
          <a:stretch>
            <a:fillRect/>
          </a:stretch>
        </p:blipFill>
        <p:spPr>
          <a:xfrm>
            <a:off x="1298448" y="973234"/>
            <a:ext cx="4111666" cy="4750909"/>
          </a:xfrm>
        </p:spPr>
      </p:pic>
      <p:sp>
        <p:nvSpPr>
          <p:cNvPr id="6" name="Content Placeholder 5"/>
          <p:cNvSpPr>
            <a:spLocks noGrp="1"/>
          </p:cNvSpPr>
          <p:nvPr>
            <p:ph sz="quarter" idx="14"/>
          </p:nvPr>
        </p:nvSpPr>
        <p:spPr>
          <a:xfrm>
            <a:off x="5608044" y="1105198"/>
            <a:ext cx="2255795" cy="4619327"/>
          </a:xfrm>
        </p:spPr>
        <p:txBody>
          <a:bodyPr>
            <a:normAutofit fontScale="92500"/>
          </a:bodyPr>
          <a:lstStyle/>
          <a:p>
            <a:pPr marL="457200" indent="-457200">
              <a:buFont typeface="+mj-lt"/>
              <a:buAutoNum type="arabicPeriod"/>
            </a:pPr>
            <a:r>
              <a:rPr lang="en-US" dirty="0" smtClean="0"/>
              <a:t>What do you see? (people, words, actions)</a:t>
            </a:r>
          </a:p>
          <a:p>
            <a:pPr marL="457200" indent="-457200">
              <a:buFont typeface="+mj-lt"/>
              <a:buAutoNum type="arabicPeriod"/>
            </a:pPr>
            <a:r>
              <a:rPr lang="en-US" dirty="0" smtClean="0"/>
              <a:t>When do you think this cartoon was created? Why?</a:t>
            </a:r>
          </a:p>
          <a:p>
            <a:pPr marL="457200" indent="-457200">
              <a:buFont typeface="+mj-lt"/>
              <a:buAutoNum type="arabicPeriod"/>
            </a:pPr>
            <a:r>
              <a:rPr lang="en-US" dirty="0" smtClean="0"/>
              <a:t>What is the message of this political cartoon?</a:t>
            </a:r>
            <a:endParaRPr lang="en-US" dirty="0"/>
          </a:p>
        </p:txBody>
      </p:sp>
    </p:spTree>
    <p:extLst>
      <p:ext uri="{BB962C8B-B14F-4D97-AF65-F5344CB8AC3E}">
        <p14:creationId xmlns:p14="http://schemas.microsoft.com/office/powerpoint/2010/main" xmlns="" val="15836871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What are women’s rights?</a:t>
            </a:r>
            <a:endParaRPr lang="en-US" dirty="0"/>
          </a:p>
        </p:txBody>
      </p:sp>
    </p:spTree>
    <p:extLst>
      <p:ext uri="{BB962C8B-B14F-4D97-AF65-F5344CB8AC3E}">
        <p14:creationId xmlns:p14="http://schemas.microsoft.com/office/powerpoint/2010/main" xmlns="" val="15197256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Definition of women’s rights:</a:t>
            </a:r>
            <a:endParaRPr lang="en-US" dirty="0"/>
          </a:p>
        </p:txBody>
      </p:sp>
      <p:sp>
        <p:nvSpPr>
          <p:cNvPr id="3" name="Content Placeholder 2"/>
          <p:cNvSpPr>
            <a:spLocks noGrp="1"/>
          </p:cNvSpPr>
          <p:nvPr>
            <p:ph idx="1"/>
          </p:nvPr>
        </p:nvSpPr>
        <p:spPr/>
        <p:txBody>
          <a:bodyPr/>
          <a:lstStyle/>
          <a:p>
            <a:r>
              <a:rPr lang="en-US" dirty="0" smtClean="0"/>
              <a:t>Women’s rights are the legal, political , and social rights that are equal to those of men. </a:t>
            </a:r>
          </a:p>
          <a:p>
            <a:endParaRPr lang="en-US" dirty="0"/>
          </a:p>
          <a:p>
            <a:endParaRPr lang="en-US" dirty="0"/>
          </a:p>
        </p:txBody>
      </p:sp>
      <p:pic>
        <p:nvPicPr>
          <p:cNvPr id="4" name="Picture 3"/>
          <p:cNvPicPr>
            <a:picLocks noChangeAspect="1"/>
          </p:cNvPicPr>
          <p:nvPr/>
        </p:nvPicPr>
        <p:blipFill>
          <a:blip r:embed="rId3" cstate="print"/>
          <a:stretch>
            <a:fillRect/>
          </a:stretch>
        </p:blipFill>
        <p:spPr>
          <a:xfrm>
            <a:off x="2919482" y="3053270"/>
            <a:ext cx="3133564" cy="3133564"/>
          </a:xfrm>
          <a:prstGeom prst="rect">
            <a:avLst/>
          </a:prstGeom>
        </p:spPr>
      </p:pic>
    </p:spTree>
    <p:extLst>
      <p:ext uri="{BB962C8B-B14F-4D97-AF65-F5344CB8AC3E}">
        <p14:creationId xmlns:p14="http://schemas.microsoft.com/office/powerpoint/2010/main" xmlns="" val="8250249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rights did women have in the early 20</a:t>
            </a:r>
            <a:r>
              <a:rPr lang="en-US" baseline="30000" dirty="0" smtClean="0"/>
              <a:t>th</a:t>
            </a:r>
            <a:r>
              <a:rPr lang="en-US" dirty="0" smtClean="0"/>
              <a:t> century?</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777240" y="817582"/>
            <a:ext cx="7578089" cy="1202485"/>
          </a:xfrm>
        </p:spPr>
        <p:txBody>
          <a:bodyPr>
            <a:noAutofit/>
          </a:bodyPr>
          <a:lstStyle/>
          <a:p>
            <a:r>
              <a:rPr lang="en-US" sz="2800" dirty="0" smtClean="0"/>
              <a:t>Step 2 of the AHPPA:  Evidence of the Problem</a:t>
            </a:r>
            <a:r>
              <a:rPr lang="en-US" sz="3200" dirty="0" smtClean="0"/>
              <a:t/>
            </a:r>
            <a:br>
              <a:rPr lang="en-US" sz="3200" dirty="0" smtClean="0"/>
            </a:br>
            <a:r>
              <a:rPr lang="en-US" sz="3200" dirty="0" smtClean="0"/>
              <a:t>During the early 20</a:t>
            </a:r>
            <a:r>
              <a:rPr lang="en-US" sz="3200" baseline="30000" dirty="0" smtClean="0"/>
              <a:t>th</a:t>
            </a:r>
            <a:r>
              <a:rPr lang="en-US" sz="3200" dirty="0" smtClean="0"/>
              <a:t> century, women in America lacked equal rights to men. </a:t>
            </a:r>
            <a:endParaRPr lang="en-US" sz="3200" dirty="0"/>
          </a:p>
        </p:txBody>
      </p:sp>
      <p:sp>
        <p:nvSpPr>
          <p:cNvPr id="9" name="Content Placeholder 8"/>
          <p:cNvSpPr>
            <a:spLocks noGrp="1"/>
          </p:cNvSpPr>
          <p:nvPr>
            <p:ph sz="quarter" idx="13"/>
          </p:nvPr>
        </p:nvSpPr>
        <p:spPr/>
        <p:txBody>
          <a:bodyPr>
            <a:normAutofit fontScale="92500"/>
          </a:bodyPr>
          <a:lstStyle/>
          <a:p>
            <a:r>
              <a:rPr lang="en-US" dirty="0" smtClean="0"/>
              <a:t>Unable to own property</a:t>
            </a:r>
          </a:p>
          <a:p>
            <a:r>
              <a:rPr lang="en-US" dirty="0" smtClean="0"/>
              <a:t>Wages were less than men</a:t>
            </a:r>
          </a:p>
          <a:p>
            <a:r>
              <a:rPr lang="en-US" dirty="0" smtClean="0"/>
              <a:t>Could not take custody of their children after a divorce</a:t>
            </a:r>
          </a:p>
          <a:p>
            <a:r>
              <a:rPr lang="en-US" dirty="0" smtClean="0"/>
              <a:t>Were unrepresented in government</a:t>
            </a:r>
          </a:p>
          <a:p>
            <a:r>
              <a:rPr lang="en-US" dirty="0" smtClean="0"/>
              <a:t>Unable to vote. </a:t>
            </a:r>
            <a:endParaRPr lang="en-US" dirty="0"/>
          </a:p>
        </p:txBody>
      </p:sp>
      <p:pic>
        <p:nvPicPr>
          <p:cNvPr id="5" name="Content Placeholder 4" descr="National_Association_Against_Woman_Suffrage.jpg"/>
          <p:cNvPicPr>
            <a:picLocks noGrp="1" noChangeAspect="1"/>
          </p:cNvPicPr>
          <p:nvPr>
            <p:ph sz="quarter" idx="14"/>
          </p:nvPr>
        </p:nvPicPr>
        <p:blipFill>
          <a:blip r:embed="rId3" cstate="print"/>
          <a:stretch>
            <a:fillRect/>
          </a:stretch>
        </p:blipFill>
        <p:spPr>
          <a:xfrm>
            <a:off x="4664075" y="2643710"/>
            <a:ext cx="3200400" cy="255641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8880368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were women not allowed to vote?</a:t>
            </a:r>
            <a:endParaRPr lang="en-US" dirty="0"/>
          </a:p>
        </p:txBody>
      </p:sp>
      <p:sp>
        <p:nvSpPr>
          <p:cNvPr id="3" name="Content Placeholder 2"/>
          <p:cNvSpPr>
            <a:spLocks noGrp="1"/>
          </p:cNvSpPr>
          <p:nvPr>
            <p:ph idx="1"/>
          </p:nvPr>
        </p:nvSpPr>
        <p:spPr/>
        <p:txBody>
          <a:bodyPr/>
          <a:lstStyle/>
          <a:p>
            <a:r>
              <a:rPr lang="en-US" dirty="0" smtClean="0"/>
              <a:t>In small groups create a list of reasons why women were not allowed to vote in the United States prior to 1920.</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370" y="817582"/>
            <a:ext cx="7795260" cy="1025286"/>
          </a:xfrm>
        </p:spPr>
        <p:txBody>
          <a:bodyPr>
            <a:normAutofit fontScale="90000"/>
          </a:bodyPr>
          <a:lstStyle/>
          <a:p>
            <a:r>
              <a:rPr lang="en-US" sz="3100" dirty="0" smtClean="0"/>
              <a:t>Step 3 of the AHPPA:  Causes of the Problem</a:t>
            </a:r>
            <a:r>
              <a:rPr lang="en-US" dirty="0" smtClean="0"/>
              <a:t/>
            </a:r>
            <a:br>
              <a:rPr lang="en-US" dirty="0" smtClean="0"/>
            </a:br>
            <a:r>
              <a:rPr lang="en-US" sz="4000" dirty="0" smtClean="0"/>
              <a:t>Why were women not allowed to vote?</a:t>
            </a:r>
            <a:endParaRPr lang="en-US" dirty="0"/>
          </a:p>
        </p:txBody>
      </p:sp>
      <p:sp>
        <p:nvSpPr>
          <p:cNvPr id="3" name="Content Placeholder 2"/>
          <p:cNvSpPr>
            <a:spLocks noGrp="1"/>
          </p:cNvSpPr>
          <p:nvPr>
            <p:ph idx="1"/>
          </p:nvPr>
        </p:nvSpPr>
        <p:spPr>
          <a:xfrm>
            <a:off x="829994" y="1842868"/>
            <a:ext cx="7484012" cy="4332849"/>
          </a:xfrm>
        </p:spPr>
        <p:txBody>
          <a:bodyPr>
            <a:normAutofit fontScale="70000" lnSpcReduction="20000"/>
          </a:bodyPr>
          <a:lstStyle/>
          <a:p>
            <a:r>
              <a:rPr lang="en-US" dirty="0" smtClean="0"/>
              <a:t>Originally the U.S. Constitution didn’t say much about who had the right to vote. </a:t>
            </a:r>
            <a:r>
              <a:rPr lang="en-US" b="1" dirty="0" smtClean="0"/>
              <a:t>The country’s framers left it up to the states to decide. </a:t>
            </a:r>
            <a:r>
              <a:rPr lang="en-US" dirty="0" smtClean="0"/>
              <a:t>Most states initially limited voting rights to white male property owners. Over time they extended voting rights to nearly all white men. After the Civil War, three amendments were added to the Constitution. These additions at the federal level freed the slaves, made them citizens and granted them voting rights. </a:t>
            </a:r>
            <a:r>
              <a:rPr lang="en-US" b="1" dirty="0" smtClean="0"/>
              <a:t>The 14th Amendment, ratified in 1868, specifically identified “voters” as male. It was the first time a federal document had done so.</a:t>
            </a:r>
          </a:p>
          <a:p>
            <a:r>
              <a:rPr lang="en-US" dirty="0" smtClean="0"/>
              <a:t>Why were women excluded, both from many individual states’ laws and from the 14th Amendment? </a:t>
            </a:r>
            <a:r>
              <a:rPr lang="en-US" b="1" dirty="0" smtClean="0"/>
              <a:t>The framers of the Constitution—and many who followed them for more than the next 100 years—believed that women were childlike and incapable of independent thought. They believed that women could not be counted on to vote responsibly</a:t>
            </a:r>
            <a:r>
              <a:rPr lang="en-US" dirty="0" smtClean="0"/>
              <a:t>, so they left women out of states’ voting laws and the Constitutional amendments that granted voting rights to African American men.</a:t>
            </a:r>
          </a:p>
          <a:p>
            <a:r>
              <a:rPr lang="en-US" b="1" dirty="0" smtClean="0"/>
              <a:t>As early as the 1840s, some women began speaking out, arguing that women should have the right to vote. It took until 1920 for that right to be added to the United States Constitution.</a:t>
            </a:r>
            <a:endParaRPr lang="en-US" b="1"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Pushpin.thmx</Template>
  <TotalTime>558</TotalTime>
  <Words>690</Words>
  <Application>Microsoft Office PowerPoint</Application>
  <PresentationFormat>On-screen Show (4:3)</PresentationFormat>
  <Paragraphs>71</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Pushpin</vt:lpstr>
      <vt:lpstr>Women’s Rights in Early 20th Century America</vt:lpstr>
      <vt:lpstr>American History Public Policy Analyst</vt:lpstr>
      <vt:lpstr>Slide 3</vt:lpstr>
      <vt:lpstr>What are women’s rights?</vt:lpstr>
      <vt:lpstr>Definition of women’s rights:</vt:lpstr>
      <vt:lpstr>What rights did women have in the early 20th century?</vt:lpstr>
      <vt:lpstr>Step 2 of the AHPPA:  Evidence of the Problem During the early 20th century, women in America lacked equal rights to men. </vt:lpstr>
      <vt:lpstr>Why were women not allowed to vote?</vt:lpstr>
      <vt:lpstr>Step 3 of the AHPPA:  Causes of the Problem Why were women not allowed to vote?</vt:lpstr>
      <vt:lpstr>Examine the interactive map of voting rights for women. </vt:lpstr>
      <vt:lpstr>What is the moral of this story?</vt:lpstr>
      <vt:lpstr>How could the perception of women be used to keep them from voting?</vt:lpstr>
      <vt:lpstr>Slide 13</vt:lpstr>
      <vt:lpstr>Why women should vote?</vt:lpstr>
      <vt:lpstr>Step 4 of the AHPPA:  Evaluate the Policy 19th Amendment, 1920</vt:lpstr>
      <vt:lpstr>Evaluate the 19th Amendment</vt:lpstr>
    </vt:vector>
  </TitlesOfParts>
  <Company>NYC Department of Education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ann nigro</cp:lastModifiedBy>
  <cp:revision>47</cp:revision>
  <dcterms:created xsi:type="dcterms:W3CDTF">2013-08-27T17:26:58Z</dcterms:created>
  <dcterms:modified xsi:type="dcterms:W3CDTF">2013-10-14T14:38:38Z</dcterms:modified>
</cp:coreProperties>
</file>