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23" autoAdjust="0"/>
  </p:normalViewPr>
  <p:slideViewPr>
    <p:cSldViewPr>
      <p:cViewPr>
        <p:scale>
          <a:sx n="66" d="100"/>
          <a:sy n="66" d="100"/>
        </p:scale>
        <p:origin x="-1500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BE61-8A7C-4532-83E4-991DF1E4B6B7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C065-4A99-411A-B966-1D487B463C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BE61-8A7C-4532-83E4-991DF1E4B6B7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C065-4A99-411A-B966-1D487B463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BE61-8A7C-4532-83E4-991DF1E4B6B7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C065-4A99-411A-B966-1D487B463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BE61-8A7C-4532-83E4-991DF1E4B6B7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C065-4A99-411A-B966-1D487B463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BE61-8A7C-4532-83E4-991DF1E4B6B7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06BC065-4A99-411A-B966-1D487B463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BE61-8A7C-4532-83E4-991DF1E4B6B7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C065-4A99-411A-B966-1D487B463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BE61-8A7C-4532-83E4-991DF1E4B6B7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C065-4A99-411A-B966-1D487B463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BE61-8A7C-4532-83E4-991DF1E4B6B7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C065-4A99-411A-B966-1D487B463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BE61-8A7C-4532-83E4-991DF1E4B6B7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C065-4A99-411A-B966-1D487B463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BE61-8A7C-4532-83E4-991DF1E4B6B7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C065-4A99-411A-B966-1D487B463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CBE61-8A7C-4532-83E4-991DF1E4B6B7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BC065-4A99-411A-B966-1D487B463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48CBE61-8A7C-4532-83E4-991DF1E4B6B7}" type="datetimeFigureOut">
              <a:rPr lang="en-US" smtClean="0"/>
              <a:pPr/>
              <a:t>4/8/2014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6BC065-4A99-411A-B966-1D487B463C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changingthecourt.blogspot.com/2012_10_01_archive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maxwell.syr.edu/plegal/TIPS/welcome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signology.org/music-symbols/index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armidalechessclub.com.a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borderlessnewsandviews.com/2013/04/money/" TargetMode="External"/><Relationship Id="rId3" Type="http://schemas.openxmlformats.org/officeDocument/2006/relationships/image" Target="../media/image5.gif"/><Relationship Id="rId7" Type="http://schemas.openxmlformats.org/officeDocument/2006/relationships/image" Target="../media/image7.jpeg"/><Relationship Id="rId2" Type="http://schemas.openxmlformats.org/officeDocument/2006/relationships/hyperlink" Target="http://sports.ppps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orbes.com/sites/alexknapp/2013/03/06/kaggle-aims-to-connect-companies-with-successful-data-scientists/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png"/><Relationship Id="rId10" Type="http://schemas.openxmlformats.org/officeDocument/2006/relationships/hyperlink" Target="http://susanpolgar.blogspot.com/2008/03/russian-women-celebrate-womens-day.html" TargetMode="External"/><Relationship Id="rId4" Type="http://schemas.openxmlformats.org/officeDocument/2006/relationships/hyperlink" Target="http://www.burlesonisd.net/home/?q=high-schools/burleson-high/students/uil-academics" TargetMode="External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771650"/>
          </a:xfrm>
        </p:spPr>
        <p:txBody>
          <a:bodyPr/>
          <a:lstStyle/>
          <a:p>
            <a:r>
              <a:rPr lang="en-US" dirty="0" smtClean="0"/>
              <a:t> Loitering in Washington Heights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3886200" cy="2895600"/>
          </a:xfrm>
        </p:spPr>
        <p:txBody>
          <a:bodyPr>
            <a:normAutofit fontScale="77500" lnSpcReduction="20000"/>
          </a:bodyPr>
          <a:lstStyle/>
          <a:p>
            <a:r>
              <a:rPr lang="en-US" sz="3300" dirty="0" smtClean="0"/>
              <a:t>Nowhere For Kids To Go After School</a:t>
            </a:r>
          </a:p>
          <a:p>
            <a:endParaRPr lang="en-US" dirty="0" smtClean="0"/>
          </a:p>
          <a:p>
            <a:endParaRPr lang="en-US" dirty="0" smtClean="0"/>
          </a:p>
          <a:p>
            <a:pPr algn="l"/>
            <a:r>
              <a:rPr lang="en-US" dirty="0" smtClean="0"/>
              <a:t>Jeffrey Allen Rodriguez Sr.  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I.S. 143M</a:t>
            </a:r>
          </a:p>
          <a:p>
            <a:pPr algn="l"/>
            <a:r>
              <a:rPr lang="en-US" dirty="0" smtClean="0"/>
              <a:t>strive143@gmail.com 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 descr="http://4.bp.blogspot.com/-cr2Wb_1IuUo/UG8TUpI6NUI/AAAAAAAAAEk/hvsI9g9KHo8/s1600/loitering10.05.1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362200"/>
            <a:ext cx="33528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3335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6773249"/>
      </p:ext>
    </p:extLst>
  </p:cSld>
  <p:clrMapOvr>
    <a:masterClrMapping/>
  </p:clrMapOvr>
  <p:transition spd="slow" advTm="5872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6 Steps of the Public Policy Analyst (PPA)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534400" cy="4785360"/>
          </a:xfrm>
        </p:spPr>
        <p:txBody>
          <a:bodyPr>
            <a:normAutofit/>
          </a:bodyPr>
          <a:lstStyle/>
          <a:p>
            <a:r>
              <a:rPr lang="en-US" dirty="0" smtClean="0"/>
              <a:t>Define the problem</a:t>
            </a:r>
          </a:p>
          <a:p>
            <a:r>
              <a:rPr lang="en-US" dirty="0" smtClean="0"/>
              <a:t>Gather the evidence</a:t>
            </a:r>
          </a:p>
          <a:p>
            <a:r>
              <a:rPr lang="en-US" dirty="0" smtClean="0"/>
              <a:t>Identify the causes</a:t>
            </a:r>
          </a:p>
          <a:p>
            <a:r>
              <a:rPr lang="en-US" dirty="0" smtClean="0"/>
              <a:t>Evaluate and existing policy</a:t>
            </a:r>
          </a:p>
          <a:p>
            <a:r>
              <a:rPr lang="en-US" dirty="0" smtClean="0"/>
              <a:t>Develop solutions</a:t>
            </a:r>
          </a:p>
          <a:p>
            <a:r>
              <a:rPr lang="en-US" dirty="0" smtClean="0"/>
              <a:t>Select the best solution (</a:t>
            </a:r>
            <a:r>
              <a:rPr lang="en-US" dirty="0" smtClean="0"/>
              <a:t>Feasibility </a:t>
            </a:r>
            <a:r>
              <a:rPr lang="en-US" dirty="0" smtClean="0"/>
              <a:t>vs. Effectiveness)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400" dirty="0" smtClean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www2.maxwell.syr.edu/plegal/TIPS/welcome.html</a:t>
            </a: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20738307"/>
      </p:ext>
    </p:extLst>
  </p:cSld>
  <p:clrMapOvr>
    <a:masterClrMapping/>
  </p:clrMapOvr>
  <p:transition spd="slow" advTm="9444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2438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Loitering in Washington Heights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Lack of afterschool Arts programs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Lack of afterschool Chess programs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 descr="http://www.signology.org/images/music-symbol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419600"/>
            <a:ext cx="28194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866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2" name="Picture 2" descr="http://www.armidalechessclub.com.au/spawner/data/armidalechessclub.com.au/Style1_9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419600"/>
            <a:ext cx="2667000" cy="1409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4316723"/>
      </p:ext>
    </p:extLst>
  </p:cSld>
  <p:clrMapOvr>
    <a:masterClrMapping/>
  </p:clrMapOvr>
  <p:transition spd="slow" advTm="10188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CBO’s  predominantly focus on academics and athletics (although these are worthy programs, they are limited)</a:t>
            </a:r>
          </a:p>
          <a:p>
            <a:r>
              <a:rPr lang="en-US" dirty="0" smtClean="0"/>
              <a:t>The nearest Chess In The Schools programs are in lower Manhattan or The Bronx</a:t>
            </a:r>
          </a:p>
          <a:p>
            <a:r>
              <a:rPr lang="en-US" dirty="0" smtClean="0"/>
              <a:t>Some schools offer wonderful afterschool music programs but they are limited to their students only</a:t>
            </a:r>
          </a:p>
          <a:p>
            <a:r>
              <a:rPr lang="en-US" dirty="0" smtClean="0"/>
              <a:t>Funding for the arts continues to diminish community and citywide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542100"/>
      </p:ext>
    </p:extLst>
  </p:cSld>
  <p:clrMapOvr>
    <a:masterClrMapping/>
  </p:clrMapOvr>
  <p:transition spd="slow" advTm="20248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Limited variety of afterschool programs</a:t>
            </a:r>
          </a:p>
          <a:p>
            <a:r>
              <a:rPr lang="en-US" dirty="0" smtClean="0"/>
              <a:t>Lack of information</a:t>
            </a:r>
          </a:p>
          <a:p>
            <a:r>
              <a:rPr lang="en-US" dirty="0" smtClean="0"/>
              <a:t>Lack of resources</a:t>
            </a:r>
          </a:p>
          <a:p>
            <a:r>
              <a:rPr lang="en-US" dirty="0" smtClean="0"/>
              <a:t>Cultural indifference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3" name="Picture 3" descr="http://sports.pppst.com/banner_sports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1" y="4495800"/>
            <a:ext cx="1828800" cy="163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362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6" name="Picture 4" descr="http://www.burlesonisd.net/home/sites/burlesonisd.net/files/u30/Images/Academics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495800"/>
            <a:ext cx="1828800" cy="163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80" name="Picture 8" descr="http://blogs-images.forbes.com/alexknapp/files/2012/12/data-brain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7601" y="4495800"/>
            <a:ext cx="1828799" cy="163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borderlessnewsandviews.com/wp-content/uploads/2013/04/money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62601" y="4495800"/>
            <a:ext cx="1600200" cy="1641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4.bp.blogspot.com/_Q0lTtPVTG40/R9FUkOrsdyI/AAAAAAAALqk/QCQeVwdTZHQ/s400/chess+painting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495800"/>
            <a:ext cx="1905000" cy="1641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01465089"/>
      </p:ext>
    </p:extLst>
  </p:cSld>
  <p:clrMapOvr>
    <a:masterClrMapping/>
  </p:clrMapOvr>
  <p:transition spd="slow" advTm="1118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Supplemental Education Services (SES) offer small group academic assistance</a:t>
            </a:r>
          </a:p>
          <a:p>
            <a:r>
              <a:rPr lang="en-US" dirty="0" smtClean="0"/>
              <a:t>SES programs offer 1 on 1 academic assistance</a:t>
            </a:r>
          </a:p>
          <a:p>
            <a:r>
              <a:rPr lang="en-US" dirty="0" smtClean="0"/>
              <a:t>Dept. of Educ. 37.5 minutes afterschool classes offer small group academic assistance</a:t>
            </a:r>
          </a:p>
          <a:p>
            <a:r>
              <a:rPr lang="en-US" dirty="0" smtClean="0"/>
              <a:t>Community Based Organizations (CBO’s) offer small group academic assistance</a:t>
            </a:r>
          </a:p>
          <a:p>
            <a:r>
              <a:rPr lang="en-US" dirty="0" smtClean="0"/>
              <a:t>CBO’s offer basketball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94764545"/>
      </p:ext>
    </p:extLst>
  </p:cSld>
  <p:clrMapOvr>
    <a:masterClrMapping/>
  </p:clrMapOvr>
  <p:transition spd="slow" advTm="14878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Provide workshops for the community</a:t>
            </a:r>
          </a:p>
          <a:p>
            <a:r>
              <a:rPr lang="en-US" dirty="0" smtClean="0"/>
              <a:t>Pilot programs in early grade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</a:t>
            </a:r>
            <a:r>
              <a:rPr lang="en-US" dirty="0" err="1" smtClean="0"/>
              <a:t>ie</a:t>
            </a:r>
            <a:r>
              <a:rPr lang="en-US" dirty="0"/>
              <a:t>.</a:t>
            </a:r>
            <a:r>
              <a:rPr lang="en-US" dirty="0" smtClean="0"/>
              <a:t> Pre K/Kindergarten (Elementary schools)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Grade 6 (Middle School)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Grade 9 (High School)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Research grant options for resources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Partnership/Collaborate with CBO’s to diversify afterschool programs</a:t>
            </a:r>
          </a:p>
          <a:p>
            <a:pPr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483183"/>
      </p:ext>
    </p:extLst>
  </p:cSld>
  <p:clrMapOvr>
    <a:masterClrMapping/>
  </p:clrMapOvr>
  <p:transition spd="slow" advTm="14765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Select Best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42560"/>
          </a:xfrm>
        </p:spPr>
        <p:txBody>
          <a:bodyPr/>
          <a:lstStyle/>
          <a:p>
            <a:r>
              <a:rPr lang="en-US" dirty="0" smtClean="0"/>
              <a:t>Which solution(s) is most feasible? Which is most effective?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7804711"/>
              </p:ext>
            </p:extLst>
          </p:nvPr>
        </p:nvGraphicFramePr>
        <p:xfrm>
          <a:off x="152400" y="1645921"/>
          <a:ext cx="8686800" cy="5212080"/>
        </p:xfrm>
        <a:graphic>
          <a:graphicData uri="http://schemas.openxmlformats.org/drawingml/2006/table">
            <a:tbl>
              <a:tblPr/>
              <a:tblGrid>
                <a:gridCol w="827315"/>
                <a:gridCol w="1872342"/>
                <a:gridCol w="1981200"/>
                <a:gridCol w="2253343"/>
                <a:gridCol w="1752600"/>
              </a:tblGrid>
              <a:tr h="794084">
                <a:tc rowSpan="5">
                  <a:txBody>
                    <a:bodyPr/>
                    <a:lstStyle/>
                    <a:p>
                      <a:pPr marL="0" marR="0"/>
                      <a:r>
                        <a:rPr lang="en-US" sz="1800" b="1" dirty="0">
                          <a:effectLst/>
                          <a:latin typeface="Times New Roman"/>
                        </a:rPr>
                        <a:t/>
                      </a:r>
                      <a:br>
                        <a:rPr lang="en-US" sz="1800" b="1" dirty="0">
                          <a:effectLst/>
                          <a:latin typeface="Times New Roman"/>
                        </a:rPr>
                      </a:br>
                      <a:r>
                        <a:rPr lang="en-US" sz="1800" b="1" dirty="0">
                          <a:effectLst/>
                          <a:latin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  <a:p>
                      <a:pPr marL="0" marR="0"/>
                      <a:r>
                        <a:rPr lang="en-US" sz="1800" b="1" dirty="0">
                          <a:effectLst/>
                          <a:latin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  <a:p>
                      <a:pPr marL="0" marR="0"/>
                      <a:r>
                        <a:rPr lang="en-US" sz="1800" b="1" dirty="0">
                          <a:effectLst/>
                          <a:latin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  <a:p>
                      <a:pPr marL="0" marR="0"/>
                      <a:r>
                        <a:rPr lang="en-US" sz="1800" b="1" dirty="0">
                          <a:effectLst/>
                          <a:latin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  <a:p>
                      <a:pPr marL="0" marR="0"/>
                      <a:r>
                        <a:rPr lang="en-US" sz="1800" b="1" dirty="0" smtClean="0">
                          <a:effectLst/>
                          <a:latin typeface="Times New Roman"/>
                        </a:rPr>
                        <a:t>EFFECTIVENESS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44451" marR="44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marL="0" marR="0" algn="ctr"/>
                      <a:r>
                        <a:rPr lang="en-US" sz="1800" b="1" dirty="0">
                          <a:effectLst/>
                          <a:latin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  <a:p>
                      <a:pPr marL="0" marR="0" algn="ctr"/>
                      <a:r>
                        <a:rPr lang="en-US" sz="1800" b="1" dirty="0">
                          <a:effectLst/>
                          <a:latin typeface="Times New Roman"/>
                        </a:rPr>
                        <a:t>FEASIBILITY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  <a:p>
                      <a:pPr marL="0" marR="0" algn="ctr"/>
                      <a:r>
                        <a:rPr lang="en-US" sz="18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451" marR="44451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40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451" marR="4445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  <a:latin typeface="Times New Roman"/>
                        </a:rPr>
                        <a:t> </a:t>
                      </a:r>
                    </a:p>
                    <a:p>
                      <a:pPr marL="0" marR="0" algn="ctr"/>
                      <a:r>
                        <a:rPr lang="en-US" sz="1800" dirty="0">
                          <a:effectLst/>
                          <a:latin typeface="Times New Roman"/>
                        </a:rPr>
                        <a:t>HIGH</a:t>
                      </a:r>
                    </a:p>
                    <a:p>
                      <a:pPr marL="0" marR="0" algn="ctr"/>
                      <a:r>
                        <a:rPr lang="en-US" sz="18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  <a:latin typeface="Times New Roman"/>
                        </a:rPr>
                        <a:t>MEDIUM</a:t>
                      </a: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>
                          <a:effectLst/>
                          <a:latin typeface="Times New Roman"/>
                        </a:rPr>
                        <a:t>LOW</a:t>
                      </a: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40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  <a:latin typeface="Times New Roman"/>
                        </a:rPr>
                        <a:t> </a:t>
                      </a:r>
                    </a:p>
                    <a:p>
                      <a:pPr marL="0" marR="0" algn="ctr"/>
                      <a:r>
                        <a:rPr lang="en-US" sz="1800" dirty="0">
                          <a:effectLst/>
                          <a:latin typeface="Times New Roman"/>
                        </a:rPr>
                        <a:t>HIGH</a:t>
                      </a:r>
                    </a:p>
                    <a:p>
                      <a:pPr marL="0" marR="0"/>
                      <a:r>
                        <a:rPr lang="en-US" sz="18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451" marR="4445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  <a:latin typeface="Times New Roman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Times New Roman"/>
                        </a:rPr>
                        <a:t>Pilot programs in early grades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  <a:p>
                      <a:pPr marL="0" marR="0"/>
                      <a:r>
                        <a:rPr lang="en-US" sz="18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  <a:latin typeface="Times New Roman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Times New Roman"/>
                        </a:rPr>
                        <a:t>Partner/collaborate with current community CBO’s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i="1" dirty="0" smtClean="0">
                          <a:effectLst/>
                          <a:latin typeface="Courier New"/>
                        </a:rPr>
                        <a:t>Research grant options</a:t>
                      </a:r>
                      <a:r>
                        <a:rPr lang="en-US" sz="1800" i="1" dirty="0">
                          <a:effectLst/>
                          <a:latin typeface="Courier New"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2347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  <a:latin typeface="Times New Roman"/>
                        </a:rPr>
                        <a:t>MEDIUM</a:t>
                      </a:r>
                    </a:p>
                  </a:txBody>
                  <a:tcPr marL="44451" marR="4445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i="1" dirty="0">
                          <a:effectLst/>
                          <a:latin typeface="Times New Roman"/>
                        </a:rPr>
                        <a:t> </a:t>
                      </a:r>
                      <a:r>
                        <a:rPr lang="en-US" sz="1800" i="1" dirty="0" smtClean="0">
                          <a:effectLst/>
                          <a:latin typeface="Times New Roman"/>
                        </a:rPr>
                        <a:t>Produce a concert in the park in support of the arts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  <a:p>
                      <a:pPr marL="0" marR="0" algn="ctr"/>
                      <a:r>
                        <a:rPr lang="en-US" sz="1800" dirty="0">
                          <a:effectLst/>
                          <a:latin typeface="Courier New"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  <a:p>
                      <a:pPr marL="0" marR="0"/>
                      <a:r>
                        <a:rPr lang="en-US" sz="1800" i="1" dirty="0">
                          <a:effectLst/>
                          <a:latin typeface="Times New Roman"/>
                        </a:rPr>
                        <a:t> 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 smtClean="0">
                          <a:effectLst/>
                          <a:latin typeface="Times New Roman"/>
                        </a:rPr>
                        <a:t>Hold</a:t>
                      </a:r>
                      <a:r>
                        <a:rPr lang="en-US" sz="1800" baseline="0" dirty="0" smtClean="0">
                          <a:effectLst/>
                          <a:latin typeface="Times New Roman"/>
                        </a:rPr>
                        <a:t> a competitive chess tournament in the park making it visible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400" dirty="0" smtClean="0">
                          <a:effectLst/>
                          <a:latin typeface="Courier New"/>
                        </a:rPr>
                        <a:t>Conduct</a:t>
                      </a:r>
                      <a:r>
                        <a:rPr lang="en-US" sz="1400" baseline="0" dirty="0" smtClean="0">
                          <a:effectLst/>
                          <a:latin typeface="Courier New"/>
                        </a:rPr>
                        <a:t> Ch</a:t>
                      </a:r>
                      <a:r>
                        <a:rPr lang="en-US" sz="1400" dirty="0" smtClean="0">
                          <a:effectLst/>
                          <a:latin typeface="Courier New"/>
                        </a:rPr>
                        <a:t>ess classes in the parks</a:t>
                      </a:r>
                      <a:r>
                        <a:rPr lang="en-US" sz="1400" dirty="0">
                          <a:effectLst/>
                          <a:latin typeface="Courier New"/>
                        </a:rPr>
                        <a:t> </a:t>
                      </a:r>
                      <a:endParaRPr lang="en-US" sz="1400" dirty="0">
                        <a:effectLst/>
                        <a:latin typeface="Times New Roman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800" dirty="0">
                          <a:effectLst/>
                          <a:latin typeface="Times New Roman"/>
                        </a:rPr>
                        <a:t> </a:t>
                      </a:r>
                    </a:p>
                    <a:p>
                      <a:pPr marL="0" marR="0" algn="ctr"/>
                      <a:r>
                        <a:rPr lang="en-US" sz="1800" dirty="0">
                          <a:effectLst/>
                          <a:latin typeface="Times New Roman"/>
                        </a:rPr>
                        <a:t>LOW</a:t>
                      </a:r>
                    </a:p>
                    <a:p>
                      <a:pPr marL="0" marR="0" algn="ctr"/>
                      <a:r>
                        <a:rPr lang="en-US" sz="18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451" marR="44451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  <a:latin typeface="Times New Roman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Times New Roman"/>
                        </a:rPr>
                        <a:t>Community</a:t>
                      </a:r>
                      <a:r>
                        <a:rPr lang="en-US" sz="1800" baseline="0" dirty="0" smtClean="0">
                          <a:effectLst/>
                          <a:latin typeface="Times New Roman"/>
                        </a:rPr>
                        <a:t> workshops informing the community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  <a:p>
                      <a:pPr marL="0" marR="0"/>
                      <a:r>
                        <a:rPr lang="en-US" sz="1800" dirty="0"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  <a:latin typeface="Times New Roman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Times New Roman"/>
                        </a:rPr>
                        <a:t>Send</a:t>
                      </a:r>
                      <a:r>
                        <a:rPr lang="en-US" sz="1800" baseline="0" dirty="0" smtClean="0">
                          <a:effectLst/>
                          <a:latin typeface="Times New Roman"/>
                        </a:rPr>
                        <a:t> informational literature home informing parents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/>
                      <a:r>
                        <a:rPr lang="en-US" sz="1800" dirty="0">
                          <a:effectLst/>
                          <a:latin typeface="Times New Roman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Times New Roman"/>
                        </a:rPr>
                        <a:t>DO</a:t>
                      </a:r>
                      <a:r>
                        <a:rPr lang="en-US" sz="1800" baseline="0" dirty="0" smtClean="0">
                          <a:effectLst/>
                          <a:latin typeface="Times New Roman"/>
                        </a:rPr>
                        <a:t> NOTHING!</a:t>
                      </a:r>
                      <a:endParaRPr lang="en-US" sz="1800" dirty="0">
                        <a:effectLst/>
                        <a:latin typeface="Times New Roman"/>
                      </a:endParaRPr>
                    </a:p>
                  </a:txBody>
                  <a:tcPr marL="44451" marR="4445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24543" y="31226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2444110"/>
      </p:ext>
    </p:extLst>
  </p:cSld>
  <p:clrMapOvr>
    <a:masterClrMapping/>
  </p:clrMapOvr>
  <p:transition spd="slow" advTm="31089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213</TotalTime>
  <Words>258</Words>
  <Application>Microsoft Office PowerPoint</Application>
  <PresentationFormat>On-screen Show (4:3)</PresentationFormat>
  <Paragraphs>84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Apex</vt:lpstr>
      <vt:lpstr> Loitering in Washington Heights</vt:lpstr>
      <vt:lpstr>6 Steps of the Public Policy Analyst (PPA)</vt:lpstr>
      <vt:lpstr>The Problem</vt:lpstr>
      <vt:lpstr>The Evidence</vt:lpstr>
      <vt:lpstr>The Causes</vt:lpstr>
      <vt:lpstr>Existing Policy</vt:lpstr>
      <vt:lpstr>Develop Solutions</vt:lpstr>
      <vt:lpstr>Select Best Solution</vt:lpstr>
    </vt:vector>
  </TitlesOfParts>
  <Company>NYCDOE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Afterschool Loitering</dc:title>
  <dc:creator>admin</dc:creator>
  <cp:lastModifiedBy>ann nigro</cp:lastModifiedBy>
  <cp:revision>34</cp:revision>
  <dcterms:created xsi:type="dcterms:W3CDTF">2014-04-07T14:46:31Z</dcterms:created>
  <dcterms:modified xsi:type="dcterms:W3CDTF">2014-04-08T20:15:15Z</dcterms:modified>
</cp:coreProperties>
</file>