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5" r:id="rId1"/>
  </p:sldMasterIdLst>
  <p:notesMasterIdLst>
    <p:notesMasterId r:id="rId15"/>
  </p:notesMasterIdLst>
  <p:sldIdLst>
    <p:sldId id="256" r:id="rId2"/>
    <p:sldId id="263" r:id="rId3"/>
    <p:sldId id="266" r:id="rId4"/>
    <p:sldId id="269" r:id="rId5"/>
    <p:sldId id="257" r:id="rId6"/>
    <p:sldId id="267" r:id="rId7"/>
    <p:sldId id="258" r:id="rId8"/>
    <p:sldId id="259" r:id="rId9"/>
    <p:sldId id="268" r:id="rId10"/>
    <p:sldId id="260" r:id="rId11"/>
    <p:sldId id="261" r:id="rId12"/>
    <p:sldId id="262" r:id="rId13"/>
    <p:sldId id="264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xmlns:mv="urn:schemas-microsoft-com:mac:vml" xmlns:mc="http://schemas.openxmlformats.org/markup-compatibility/2006" val="0"/>
    </p:ext>
    <p:ext uri="{D31A062A-798A-4329-ABDD-BBA856620510}">
      <p14:defaultImageDpi xmlns="" xmlns:p14="http://schemas.microsoft.com/office/powerpoint/2010/main" xmlns:mv="urn:schemas-microsoft-com:mac:vml" xmlns:mc="http://schemas.openxmlformats.org/markup-compatibility/2006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709" autoAdjust="0"/>
  </p:normalViewPr>
  <p:slideViewPr>
    <p:cSldViewPr snapToGrid="0" snapToObjects="1">
      <p:cViewPr>
        <p:scale>
          <a:sx n="75" d="100"/>
          <a:sy n="75" d="100"/>
        </p:scale>
        <p:origin x="-690" y="-2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402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BFCE8E-5DA8-6344-A986-821AE757FA5D}" type="datetimeFigureOut">
              <a:rPr lang="en-US" smtClean="0"/>
              <a:pPr/>
              <a:t>2/21/2014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F86270-D5EA-E444-8798-85DD304EEF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27318251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ASK:</a:t>
            </a:r>
            <a:r>
              <a:rPr lang="en-US" baseline="0" dirty="0" smtClean="0"/>
              <a:t> How do your teachers expect you to act and behave in class?   </a:t>
            </a:r>
          </a:p>
          <a:p>
            <a:r>
              <a:rPr lang="en-US" baseline="0" dirty="0" smtClean="0"/>
              <a:t>Share out student responses, then reveal pop-ups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F86270-D5EA-E444-8798-85DD304EEF22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40395902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ASK:</a:t>
            </a:r>
            <a:r>
              <a:rPr lang="en-US" baseline="0" dirty="0" smtClean="0"/>
              <a:t> What student behaviors and actions are appropriate for class?</a:t>
            </a:r>
          </a:p>
          <a:p>
            <a:r>
              <a:rPr lang="en-US" baseline="0" dirty="0" smtClean="0"/>
              <a:t>Allow students time to brainstorm and share ideas aloud via turn and talk, then share.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F86270-D5EA-E444-8798-85DD304EEF22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3373445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ASK: What</a:t>
            </a:r>
            <a:r>
              <a:rPr lang="en-US" baseline="0" dirty="0" smtClean="0"/>
              <a:t> is the problem with student behavior in the classroom?</a:t>
            </a:r>
          </a:p>
          <a:p>
            <a:endParaRPr lang="en-US" baseline="0" dirty="0" smtClean="0"/>
          </a:p>
          <a:p>
            <a:r>
              <a:rPr lang="en-US" baseline="0" dirty="0" smtClean="0"/>
              <a:t>Students behave differently from class to class.  They behave properly and act appropriately for some teachers, but not others.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F86270-D5EA-E444-8798-85DD304EEF22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4570772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ASK: What evidence would</a:t>
            </a:r>
            <a:r>
              <a:rPr lang="en-US" baseline="0" dirty="0" smtClean="0"/>
              <a:t> you have that student behavior is not appropriate for the classroom?</a:t>
            </a:r>
          </a:p>
          <a:p>
            <a:r>
              <a:rPr lang="en-US" baseline="0" dirty="0" smtClean="0"/>
              <a:t>Students share out responses.  Review evidence from teacher’s POV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F86270-D5EA-E444-8798-85DD304EEF22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2907633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After students share out their causes, go through a list of common causes.</a:t>
            </a:r>
          </a:p>
          <a:p>
            <a:r>
              <a:rPr lang="en-US" dirty="0" smtClean="0"/>
              <a:t>*Make</a:t>
            </a:r>
            <a:r>
              <a:rPr lang="en-US" baseline="0" dirty="0" smtClean="0"/>
              <a:t> sure to explain the reasons to students from a teacher’s POV.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F86270-D5EA-E444-8798-85DD304EEF22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26018078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ASK: What are some solutions to this problem?  How can we increase</a:t>
            </a:r>
            <a:r>
              <a:rPr lang="en-US" baseline="0" dirty="0" smtClean="0"/>
              <a:t> student respect for their teachers and improve student behaviors in the classroom?</a:t>
            </a:r>
          </a:p>
          <a:p>
            <a:endParaRPr lang="en-US" baseline="0" dirty="0" smtClean="0"/>
          </a:p>
          <a:p>
            <a:r>
              <a:rPr lang="en-US" baseline="0" dirty="0" smtClean="0"/>
              <a:t>On </a:t>
            </a:r>
            <a:r>
              <a:rPr lang="en-US" baseline="0" dirty="0" err="1" smtClean="0"/>
              <a:t>SmartBoard</a:t>
            </a:r>
            <a:r>
              <a:rPr lang="en-US" baseline="0" dirty="0" smtClean="0"/>
              <a:t>, chart out responses that students come up with.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F86270-D5EA-E444-8798-85DD304EEF22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Hint:</a:t>
            </a:r>
            <a:r>
              <a:rPr lang="en-US" baseline="0" dirty="0" smtClean="0"/>
              <a:t> Best solution is highly effective and easy </a:t>
            </a:r>
            <a:r>
              <a:rPr lang="en-US" baseline="0" smtClean="0"/>
              <a:t>to implement!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F86270-D5EA-E444-8798-85DD304EEF22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CED3E41-E2DE-48B7-AD25-2C05D8372D60}" type="datetime4">
              <a:rPr lang="en-US" smtClean="0"/>
              <a:pPr/>
              <a:t>February 21,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19237-00E8-48F5-9A77-8496B8A0E541}" type="datetimeFigureOut">
              <a:rPr lang="en-US" smtClean="0"/>
              <a:pPr/>
              <a:t>2/21/2014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60992-D05B-4846-8E6E-CA034CB4F1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19237-00E8-48F5-9A77-8496B8A0E541}" type="datetimeFigureOut">
              <a:rPr lang="en-US" smtClean="0"/>
              <a:pPr/>
              <a:t>2/21/2014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60992-D05B-4846-8E6E-CA034CB4F1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5489634" y="0"/>
            <a:ext cx="3393768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202C6-8B37-41F0-B3E4-774551D1C22F}" type="datetime4">
              <a:rPr lang="en-US" smtClean="0"/>
              <a:pPr/>
              <a:t>February 21,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8F78D1B-BB73-41B2-8202-C6678B761557}" type="datetime4">
              <a:rPr lang="en-US" smtClean="0"/>
              <a:pPr/>
              <a:t>February 21,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Freeform 7"/>
          <p:cNvSpPr>
            <a:spLocks noChangeAspect="1" noEditPoints="1"/>
          </p:cNvSpPr>
          <p:nvPr/>
        </p:nvSpPr>
        <p:spPr bwMode="auto">
          <a:xfrm>
            <a:off x="34289" y="136641"/>
            <a:ext cx="3326149" cy="6721359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11E46-B9AD-4605-BA48-F4BA770367EA}" type="datetime4">
              <a:rPr lang="en-US" smtClean="0"/>
              <a:pPr/>
              <a:t>February 21, 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A4492-1D66-40E5-BF5F-8AE5B76A3760}" type="datetime4">
              <a:rPr lang="en-US" smtClean="0"/>
              <a:pPr/>
              <a:t>February 21, 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120655-FBEF-4656-A8A9-E7D9EB4F4DEC}" type="datetime4">
              <a:rPr lang="en-US" smtClean="0"/>
              <a:pPr/>
              <a:t>February 21, 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B2BA2-D035-44CD-B6C5-345CD46C68A9}" type="datetime4">
              <a:rPr lang="en-US" smtClean="0"/>
              <a:pPr/>
              <a:t>February 21, 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712544D9-E8EB-4DFC-9BAC-8FC5CFB1A919}" type="datetime4">
              <a:rPr lang="en-US" smtClean="0"/>
              <a:pPr/>
              <a:t>February 21, 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CF894904-8048-429B-BF77-F17DA8F8287B}" type="datetime4">
              <a:rPr lang="en-US" smtClean="0"/>
              <a:pPr/>
              <a:t>February 21, 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fld id="{6441D7B3-F7C5-4013-AC5D-399DD8DB11FA}" type="datetime4">
              <a:rPr lang="en-US" smtClean="0"/>
              <a:pPr/>
              <a:t>February 21,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6" r:id="rId1"/>
    <p:sldLayoutId id="2147483917" r:id="rId2"/>
    <p:sldLayoutId id="2147483918" r:id="rId3"/>
    <p:sldLayoutId id="2147483919" r:id="rId4"/>
    <p:sldLayoutId id="2147483920" r:id="rId5"/>
    <p:sldLayoutId id="2147483921" r:id="rId6"/>
    <p:sldLayoutId id="2147483922" r:id="rId7"/>
    <p:sldLayoutId id="2147483923" r:id="rId8"/>
    <p:sldLayoutId id="2147483924" r:id="rId9"/>
    <p:sldLayoutId id="2147483925" r:id="rId10"/>
    <p:sldLayoutId id="2147483926" r:id="rId11"/>
  </p:sldLayoutIdLst>
  <p:hf sldNum="0" hdr="0" ftr="0" dt="0"/>
  <p:txStyles>
    <p:titleStyle>
      <a:lvl1pPr algn="l" defTabSz="914400" rtl="0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l" defTabSz="9144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2.maxwell.syr.edu/plegal/TIPS/gather.html" TargetMode="External"/><Relationship Id="rId7" Type="http://schemas.openxmlformats.org/officeDocument/2006/relationships/hyperlink" Target="http://www2.maxwell.syr.edu/plegal/TIPS/bestsol.html" TargetMode="External"/><Relationship Id="rId2" Type="http://schemas.openxmlformats.org/officeDocument/2006/relationships/hyperlink" Target="http://www2.maxwell.syr.edu/plegal/TIPS/select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2.maxwell.syr.edu/plegal/TIPS/solutions.html" TargetMode="External"/><Relationship Id="rId5" Type="http://schemas.openxmlformats.org/officeDocument/2006/relationships/hyperlink" Target="http://www2.maxwell.syr.edu/plegal/TIPS/existing.html" TargetMode="External"/><Relationship Id="rId4" Type="http://schemas.openxmlformats.org/officeDocument/2006/relationships/hyperlink" Target="http://www2.maxwell.syr.edu/plegal/TIPS/identify.html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Ms. Burke</a:t>
            </a:r>
          </a:p>
          <a:p>
            <a:r>
              <a:rPr lang="en-US" dirty="0" smtClean="0"/>
              <a:t>IS 223 – Mott Hall School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Acting out in the classroom:</a:t>
            </a:r>
            <a:br>
              <a:rPr lang="en-US" dirty="0" smtClean="0"/>
            </a:br>
            <a:r>
              <a:rPr lang="en-US" dirty="0" smtClean="0"/>
              <a:t>altering Negative behavior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2256970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Evaluate Existing Policies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3200" dirty="0" smtClean="0"/>
          </a:p>
          <a:p>
            <a:pPr marL="0" indent="0" algn="ctr">
              <a:buNone/>
            </a:pPr>
            <a:r>
              <a:rPr lang="en-US" sz="3200" dirty="0" smtClean="0"/>
              <a:t>1. Verbal warning/conference</a:t>
            </a:r>
          </a:p>
          <a:p>
            <a:pPr marL="0" indent="0" algn="ctr">
              <a:buNone/>
            </a:pPr>
            <a:r>
              <a:rPr lang="en-US" sz="3200" dirty="0" smtClean="0"/>
              <a:t>2. Phone call home to parents</a:t>
            </a:r>
          </a:p>
          <a:p>
            <a:pPr marL="0" indent="0" algn="ctr">
              <a:buNone/>
            </a:pPr>
            <a:r>
              <a:rPr lang="en-US" sz="3200" dirty="0" smtClean="0"/>
              <a:t>3. Detention</a:t>
            </a:r>
          </a:p>
          <a:p>
            <a:pPr marL="0" indent="0" algn="ctr">
              <a:buNone/>
            </a:pPr>
            <a:r>
              <a:rPr lang="en-US" sz="3200" dirty="0" smtClean="0"/>
              <a:t>4. In-school conference with parents</a:t>
            </a:r>
          </a:p>
          <a:p>
            <a:pPr marL="0" indent="0" algn="ctr">
              <a:buNone/>
            </a:pPr>
            <a:endParaRPr lang="en-US" sz="3200" dirty="0" smtClean="0"/>
          </a:p>
          <a:p>
            <a:pPr marL="0" indent="0" algn="ctr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2799255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Develop Solutions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What are some solutions to this problem?  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2505376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 Best 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Write a proposal stating and describing the solution you think will best solve the problem.</a:t>
            </a:r>
          </a:p>
          <a:p>
            <a:endParaRPr lang="en-US" dirty="0" smtClean="0"/>
          </a:p>
          <a:p>
            <a:r>
              <a:rPr lang="en-US" dirty="0" smtClean="0"/>
              <a:t>Support claim (solution) with evidence that you have gathered with your group.</a:t>
            </a:r>
          </a:p>
          <a:p>
            <a:endParaRPr lang="en-US" dirty="0" smtClean="0"/>
          </a:p>
          <a:p>
            <a:r>
              <a:rPr lang="en-US" dirty="0" smtClean="0"/>
              <a:t>Explain how that evidence helped you arrive at your solution.</a:t>
            </a:r>
          </a:p>
          <a:p>
            <a:endParaRPr lang="en-US" dirty="0" smtClean="0"/>
          </a:p>
          <a:p>
            <a:r>
              <a:rPr lang="en-US" dirty="0" smtClean="0"/>
              <a:t>What are the advantages and disadvantages of this policy?</a:t>
            </a:r>
          </a:p>
          <a:p>
            <a:endParaRPr lang="en-US" dirty="0" smtClean="0"/>
          </a:p>
          <a:p>
            <a:r>
              <a:rPr lang="en-US" dirty="0" smtClean="0"/>
              <a:t>Why do you think your solution is the best?</a:t>
            </a:r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4148699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3546918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74320" y="1481642"/>
            <a:ext cx="8595360" cy="3090333"/>
          </a:xfrm>
        </p:spPr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sz="3600" dirty="0" smtClean="0"/>
              <a:t>How do your teachers expect you to act and behave in class?</a:t>
            </a:r>
          </a:p>
          <a:p>
            <a:pPr marL="0" indent="0" algn="ctr">
              <a:buNone/>
            </a:pPr>
            <a:endParaRPr lang="en-US" sz="3600" dirty="0" smtClean="0"/>
          </a:p>
          <a:p>
            <a:pPr marL="0" indent="0" algn="ctr">
              <a:buNone/>
            </a:pPr>
            <a:endParaRPr lang="en-US" dirty="0" smtClean="0"/>
          </a:p>
        </p:txBody>
      </p:sp>
      <p:sp>
        <p:nvSpPr>
          <p:cNvPr id="5" name="Rectangle 4"/>
          <p:cNvSpPr/>
          <p:nvPr/>
        </p:nvSpPr>
        <p:spPr>
          <a:xfrm rot="20573391">
            <a:off x="584200" y="332060"/>
            <a:ext cx="2082822" cy="206210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Raise hand </a:t>
            </a:r>
          </a:p>
          <a:p>
            <a:pPr algn="ctr"/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and wait </a:t>
            </a:r>
          </a:p>
          <a:p>
            <a:pPr algn="ctr"/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to be </a:t>
            </a:r>
          </a:p>
          <a:p>
            <a:pPr algn="ctr"/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called on</a:t>
            </a:r>
            <a:endParaRPr lang="en-US" sz="3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 rot="838520">
            <a:off x="5405927" y="396390"/>
            <a:ext cx="3658311" cy="175432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Don’t shout </a:t>
            </a:r>
            <a:br>
              <a:rPr lang="en-U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en-U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out</a:t>
            </a:r>
            <a:endParaRPr lang="en-US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 rot="20573391">
            <a:off x="165269" y="3817307"/>
            <a:ext cx="4193576" cy="175432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Be respectful </a:t>
            </a:r>
          </a:p>
          <a:p>
            <a:pPr algn="ctr"/>
            <a:r>
              <a:rPr lang="en-US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to classmates</a:t>
            </a:r>
            <a:endParaRPr lang="en-US" sz="5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 rot="21086464">
            <a:off x="3492709" y="4720853"/>
            <a:ext cx="5275803" cy="175432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Listen to teacher </a:t>
            </a:r>
          </a:p>
          <a:p>
            <a:pPr algn="ctr"/>
            <a:r>
              <a:rPr lang="en-US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instructions</a:t>
            </a:r>
            <a:endParaRPr lang="en-US" sz="5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 rot="454663">
            <a:off x="4902951" y="3447359"/>
            <a:ext cx="31139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One voice</a:t>
            </a:r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3903026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225" y="287869"/>
            <a:ext cx="8591550" cy="1371606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How should we act in class?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74320" y="2099732"/>
            <a:ext cx="8595360" cy="4136475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/>
              <a:t>Do not speak while another person is speaking</a:t>
            </a:r>
          </a:p>
          <a:p>
            <a:pPr algn="ctr"/>
            <a:r>
              <a:rPr lang="en-US" sz="3200" dirty="0" smtClean="0"/>
              <a:t>Be respectful of what others say</a:t>
            </a:r>
          </a:p>
          <a:p>
            <a:pPr algn="ctr"/>
            <a:r>
              <a:rPr lang="en-US" sz="3200" dirty="0" smtClean="0"/>
              <a:t>Do not shout out</a:t>
            </a:r>
          </a:p>
          <a:p>
            <a:pPr algn="ctr"/>
            <a:r>
              <a:rPr lang="en-US" sz="3200" dirty="0" smtClean="0"/>
              <a:t>Raise your hand and WAIT to be called on</a:t>
            </a:r>
          </a:p>
          <a:p>
            <a:pPr algn="ctr"/>
            <a:endParaRPr lang="en-US" sz="3200" dirty="0" smtClean="0"/>
          </a:p>
          <a:p>
            <a:pPr algn="ctr"/>
            <a:r>
              <a:rPr lang="en-US" sz="3200" b="1" dirty="0" smtClean="0"/>
              <a:t>Be respectful to your teacher and listen to instructions</a:t>
            </a:r>
            <a:endParaRPr lang="en-US" sz="3200" b="1" dirty="0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738884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Public Policy Analyst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74320" y="1752600"/>
            <a:ext cx="8595360" cy="4483608"/>
          </a:xfrm>
        </p:spPr>
        <p:txBody>
          <a:bodyPr>
            <a:normAutofit/>
          </a:bodyPr>
          <a:lstStyle/>
          <a:p>
            <a:r>
              <a:rPr lang="en-US" sz="3200" dirty="0" smtClean="0">
                <a:hlinkClick r:id="rId2"/>
              </a:rPr>
              <a:t>1. Define the Problem</a:t>
            </a:r>
            <a:endParaRPr lang="en-US" sz="3200" dirty="0" smtClean="0"/>
          </a:p>
          <a:p>
            <a:r>
              <a:rPr lang="en-US" sz="3200" dirty="0" smtClean="0">
                <a:hlinkClick r:id="rId3"/>
              </a:rPr>
              <a:t>2. Gather the Evidence</a:t>
            </a:r>
            <a:endParaRPr lang="en-US" sz="3200" dirty="0" smtClean="0"/>
          </a:p>
          <a:p>
            <a:r>
              <a:rPr lang="en-US" sz="3200" dirty="0" smtClean="0">
                <a:hlinkClick r:id="rId4"/>
              </a:rPr>
              <a:t>3. Identify the Causes</a:t>
            </a:r>
            <a:endParaRPr lang="en-US" sz="3200" dirty="0" smtClean="0"/>
          </a:p>
          <a:p>
            <a:r>
              <a:rPr lang="en-US" sz="3200" dirty="0" smtClean="0">
                <a:hlinkClick r:id="rId5"/>
              </a:rPr>
              <a:t>4. Examine an Existing Policy</a:t>
            </a:r>
            <a:endParaRPr lang="en-US" sz="3200" dirty="0" smtClean="0"/>
          </a:p>
          <a:p>
            <a:r>
              <a:rPr lang="en-US" sz="3200" dirty="0" smtClean="0">
                <a:hlinkClick r:id="rId6"/>
              </a:rPr>
              <a:t>5. Develop New Solutions</a:t>
            </a:r>
            <a:endParaRPr lang="en-US" sz="3200" dirty="0" smtClean="0"/>
          </a:p>
          <a:p>
            <a:r>
              <a:rPr lang="en-US" sz="3200" dirty="0" smtClean="0">
                <a:hlinkClick r:id="rId7"/>
              </a:rPr>
              <a:t>6. Select the Best Solution</a:t>
            </a:r>
            <a:endParaRPr lang="en-US" sz="3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Define the Problem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989668"/>
            <a:ext cx="5080000" cy="33782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3202" y="3894666"/>
            <a:ext cx="4430798" cy="296333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80000" y="1295401"/>
            <a:ext cx="4064000" cy="270933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4032101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49706" y="2020207"/>
            <a:ext cx="804579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Students have been </a:t>
            </a:r>
          </a:p>
          <a:p>
            <a:pPr algn="ctr"/>
            <a:r>
              <a:rPr 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disrespectful to their teacher </a:t>
            </a:r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1861924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Gather Evidence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/>
          </a:bodyPr>
          <a:lstStyle/>
          <a:p>
            <a:pPr marL="0" indent="0" algn="ctr">
              <a:buNone/>
            </a:pPr>
            <a:endParaRPr lang="en-US" sz="3200" dirty="0" smtClean="0"/>
          </a:p>
          <a:p>
            <a:pPr algn="ctr"/>
            <a:r>
              <a:rPr lang="en-US" sz="3200" dirty="0" smtClean="0"/>
              <a:t>Students call out in class without being called on</a:t>
            </a:r>
          </a:p>
          <a:p>
            <a:pPr algn="ctr"/>
            <a:endParaRPr lang="en-US" sz="3200" dirty="0" smtClean="0"/>
          </a:p>
          <a:p>
            <a:pPr algn="ctr"/>
            <a:r>
              <a:rPr lang="en-US" sz="3200" dirty="0" smtClean="0"/>
              <a:t>Students argue with teacher</a:t>
            </a:r>
          </a:p>
          <a:p>
            <a:pPr algn="ctr"/>
            <a:endParaRPr lang="en-US" sz="3200" dirty="0" smtClean="0"/>
          </a:p>
          <a:p>
            <a:pPr algn="ctr"/>
            <a:r>
              <a:rPr lang="en-US" sz="3200" dirty="0" smtClean="0"/>
              <a:t>Students carry on personal conversations during class instruction</a:t>
            </a:r>
          </a:p>
          <a:p>
            <a:pPr algn="ctr"/>
            <a:endParaRPr lang="en-US" sz="3200" dirty="0" smtClean="0"/>
          </a:p>
          <a:p>
            <a:pPr algn="ctr"/>
            <a:r>
              <a:rPr lang="en-US" sz="3200" dirty="0" smtClean="0"/>
              <a:t>Students talk throughout the class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4183798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Identify Causes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marL="0" indent="0" algn="ctr">
              <a:buNone/>
            </a:pPr>
            <a:endParaRPr lang="en-US" sz="3200" dirty="0" smtClean="0"/>
          </a:p>
          <a:p>
            <a:pPr marL="0" indent="0" algn="ctr">
              <a:buNone/>
            </a:pPr>
            <a:r>
              <a:rPr lang="en-US" sz="3200" dirty="0" smtClean="0"/>
              <a:t>What are some reasons that you practice appropriate classroom behaviors with some teachers but not others?</a:t>
            </a:r>
            <a:endParaRPr lang="en-US" sz="3200" dirty="0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2137926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Identify Causes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algn="ctr"/>
            <a:endParaRPr lang="en-US" sz="3200" dirty="0" smtClean="0"/>
          </a:p>
          <a:p>
            <a:pPr algn="ctr"/>
            <a:r>
              <a:rPr lang="en-US" sz="3200" dirty="0" smtClean="0"/>
              <a:t>No consequences for behavior</a:t>
            </a:r>
          </a:p>
          <a:p>
            <a:pPr algn="ctr"/>
            <a:endParaRPr lang="en-US" sz="3200" dirty="0" smtClean="0"/>
          </a:p>
          <a:p>
            <a:pPr algn="ctr"/>
            <a:r>
              <a:rPr lang="en-US" sz="3200" dirty="0" smtClean="0"/>
              <a:t>Not having respect for the teacher</a:t>
            </a:r>
          </a:p>
          <a:p>
            <a:pPr algn="ctr"/>
            <a:endParaRPr lang="en-US" sz="3200" dirty="0" smtClean="0"/>
          </a:p>
          <a:p>
            <a:pPr algn="ctr"/>
            <a:r>
              <a:rPr lang="en-US" sz="3200" dirty="0" smtClean="0"/>
              <a:t>Feel teacher is disrespectful to </a:t>
            </a:r>
            <a:r>
              <a:rPr lang="en-US" sz="3200" dirty="0" err="1" smtClean="0"/>
              <a:t>student(s</a:t>
            </a:r>
            <a:r>
              <a:rPr lang="en-US" sz="3200" dirty="0" smtClean="0"/>
              <a:t>)</a:t>
            </a:r>
          </a:p>
          <a:p>
            <a:pPr algn="ctr"/>
            <a:endParaRPr lang="en-US" sz="3200" dirty="0" smtClean="0"/>
          </a:p>
          <a:p>
            <a:pPr algn="ctr"/>
            <a:r>
              <a:rPr lang="en-US" sz="3200" dirty="0" smtClean="0"/>
              <a:t>Teacher may have confusing or unclear expectations for students</a:t>
            </a:r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1689659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HO">
  <a:themeElements>
    <a:clrScheme name="Custom 1">
      <a:dk1>
        <a:srgbClr val="2E2224"/>
      </a:dk1>
      <a:lt1>
        <a:sysClr val="window" lastClr="FFFFFF"/>
      </a:lt1>
      <a:dk2>
        <a:srgbClr val="48231E"/>
      </a:dk2>
      <a:lt2>
        <a:srgbClr val="CBD8DD"/>
      </a:lt2>
      <a:accent1>
        <a:srgbClr val="61625E"/>
      </a:accent1>
      <a:accent2>
        <a:srgbClr val="964D2C"/>
      </a:accent2>
      <a:accent3>
        <a:srgbClr val="66553E"/>
      </a:accent3>
      <a:accent4>
        <a:srgbClr val="848058"/>
      </a:accent4>
      <a:accent5>
        <a:srgbClr val="AFA14B"/>
      </a:accent5>
      <a:accent6>
        <a:srgbClr val="AD7D4D"/>
      </a:accent6>
      <a:hlink>
        <a:srgbClr val="FF0000"/>
      </a:hlink>
      <a:folHlink>
        <a:srgbClr val="C0AEBC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176</TotalTime>
  <Words>512</Words>
  <Application>Microsoft Office PowerPoint</Application>
  <PresentationFormat>On-screen Show (4:3)</PresentationFormat>
  <Paragraphs>96</Paragraphs>
  <Slides>13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SOHO</vt:lpstr>
      <vt:lpstr>Acting out in the classroom: altering Negative behavior</vt:lpstr>
      <vt:lpstr>Slide 2</vt:lpstr>
      <vt:lpstr>How should we act in class?</vt:lpstr>
      <vt:lpstr>The Public Policy Analyst Steps</vt:lpstr>
      <vt:lpstr>Define the Problem</vt:lpstr>
      <vt:lpstr>Slide 6</vt:lpstr>
      <vt:lpstr>Gather Evidence</vt:lpstr>
      <vt:lpstr>Identify Causes</vt:lpstr>
      <vt:lpstr>Identify Causes</vt:lpstr>
      <vt:lpstr>Evaluate Existing Policies</vt:lpstr>
      <vt:lpstr>Develop Solutions</vt:lpstr>
      <vt:lpstr>Select Best Solution</vt:lpstr>
      <vt:lpstr>Slide 13</vt:lpstr>
    </vt:vector>
  </TitlesOfParts>
  <Company>NYC Department of Education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ann nigro</cp:lastModifiedBy>
  <cp:revision>15</cp:revision>
  <dcterms:created xsi:type="dcterms:W3CDTF">2014-02-20T05:05:06Z</dcterms:created>
  <dcterms:modified xsi:type="dcterms:W3CDTF">2014-02-22T00:19:19Z</dcterms:modified>
</cp:coreProperties>
</file>