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6" r:id="rId3"/>
    <p:sldId id="267" r:id="rId4"/>
    <p:sldId id="278" r:id="rId5"/>
    <p:sldId id="279" r:id="rId6"/>
    <p:sldId id="258" r:id="rId7"/>
    <p:sldId id="270" r:id="rId8"/>
    <p:sldId id="272" r:id="rId9"/>
    <p:sldId id="274" r:id="rId10"/>
    <p:sldId id="273" r:id="rId11"/>
    <p:sldId id="276" r:id="rId12"/>
    <p:sldId id="259"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18AE96-6D06-45BC-BE7E-5F6D5F889E98}" type="datetimeFigureOut">
              <a:rPr lang="en-US" smtClean="0"/>
              <a:pPr/>
              <a:t>2/9/2013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AEC8FDB-34A3-468A-BDF5-C4DBACDB7CFD}" type="slidenum">
              <a:rPr lang="en-US" smtClean="0"/>
              <a:pPr/>
              <a:t>‹#›</a:t>
            </a:fld>
            <a:endParaRPr lang="en-US" dirty="0"/>
          </a:p>
        </p:txBody>
      </p:sp>
    </p:spTree>
  </p:cSld>
  <p:clrMapOvr>
    <a:masterClrMapping/>
  </p:clrMapOvr>
  <p:transition spd="med">
    <p:wipe dir="d"/>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8AE96-6D06-45BC-BE7E-5F6D5F889E98}" type="datetimeFigureOut">
              <a:rPr lang="en-US" smtClean="0"/>
              <a:pPr/>
              <a:t>2/9/2013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EC8FDB-34A3-468A-BDF5-C4DBACDB7CFD}" type="slidenum">
              <a:rPr lang="en-US" smtClean="0"/>
              <a:pPr/>
              <a:t>‹#›</a:t>
            </a:fld>
            <a:endParaRPr lang="en-US" dirty="0"/>
          </a:p>
        </p:txBody>
      </p:sp>
    </p:spTree>
  </p:cSld>
  <p:clrMapOvr>
    <a:masterClrMapping/>
  </p:clrMapOvr>
  <p:transition spd="med">
    <p:wipe dir="d"/>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8AE96-6D06-45BC-BE7E-5F6D5F889E98}" type="datetimeFigureOut">
              <a:rPr lang="en-US" smtClean="0"/>
              <a:pPr/>
              <a:t>2/9/2013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EC8FDB-34A3-468A-BDF5-C4DBACDB7CFD}" type="slidenum">
              <a:rPr lang="en-US" smtClean="0"/>
              <a:pPr/>
              <a:t>‹#›</a:t>
            </a:fld>
            <a:endParaRPr lang="en-US" dirty="0"/>
          </a:p>
        </p:txBody>
      </p:sp>
    </p:spTree>
  </p:cSld>
  <p:clrMapOvr>
    <a:masterClrMapping/>
  </p:clrMapOvr>
  <p:transition spd="med">
    <p:wipe dir="d"/>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8AE96-6D06-45BC-BE7E-5F6D5F889E98}" type="datetimeFigureOut">
              <a:rPr lang="en-US" smtClean="0"/>
              <a:pPr/>
              <a:t>2/9/2013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EC8FDB-34A3-468A-BDF5-C4DBACDB7CFD}"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ipe dir="d"/>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18AE96-6D06-45BC-BE7E-5F6D5F889E98}" type="datetimeFigureOut">
              <a:rPr lang="en-US" smtClean="0"/>
              <a:pPr/>
              <a:t>2/9/2013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EC8FDB-34A3-468A-BDF5-C4DBACDB7CFD}"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18AE96-6D06-45BC-BE7E-5F6D5F889E98}" type="datetimeFigureOut">
              <a:rPr lang="en-US" smtClean="0"/>
              <a:pPr/>
              <a:t>2/9/2013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AEC8FDB-34A3-468A-BDF5-C4DBACDB7CFD}"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18AE96-6D06-45BC-BE7E-5F6D5F889E98}" type="datetimeFigureOut">
              <a:rPr lang="en-US" smtClean="0"/>
              <a:pPr/>
              <a:t>2/9/2013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AEC8FDB-34A3-468A-BDF5-C4DBACDB7CF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wipe dir="d"/>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18AE96-6D06-45BC-BE7E-5F6D5F889E98}" type="datetimeFigureOut">
              <a:rPr lang="en-US" smtClean="0"/>
              <a:pPr/>
              <a:t>2/9/2013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AEC8FDB-34A3-468A-BDF5-C4DBACDB7CFD}"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18AE96-6D06-45BC-BE7E-5F6D5F889E98}" type="datetimeFigureOut">
              <a:rPr lang="en-US" smtClean="0"/>
              <a:pPr/>
              <a:t>2/9/2013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AEC8FDB-34A3-468A-BDF5-C4DBACDB7CFD}" type="slidenum">
              <a:rPr lang="en-US" smtClean="0"/>
              <a:pPr/>
              <a:t>‹#›</a:t>
            </a:fld>
            <a:endParaRPr lang="en-US" dirty="0"/>
          </a:p>
        </p:txBody>
      </p:sp>
    </p:spTree>
  </p:cSld>
  <p:clrMapOvr>
    <a:masterClrMapping/>
  </p:clrMapOvr>
  <p:transition spd="med">
    <p:wipe dir="d"/>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18AE96-6D06-45BC-BE7E-5F6D5F889E98}" type="datetimeFigureOut">
              <a:rPr lang="en-US" smtClean="0"/>
              <a:pPr/>
              <a:t>2/9/2013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AEC8FDB-34A3-468A-BDF5-C4DBACDB7CF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wipe dir="d"/>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18AE96-6D06-45BC-BE7E-5F6D5F889E98}" type="datetimeFigureOut">
              <a:rPr lang="en-US" smtClean="0"/>
              <a:pPr/>
              <a:t>2/9/2013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AEC8FDB-34A3-468A-BDF5-C4DBACDB7CFD}"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18AE96-6D06-45BC-BE7E-5F6D5F889E98}" type="datetimeFigureOut">
              <a:rPr lang="en-US" smtClean="0"/>
              <a:pPr/>
              <a:t>2/9/2013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AEC8FDB-34A3-468A-BDF5-C4DBACDB7CF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wipe dir="d"/>
    <p:sndAc>
      <p:stSnd>
        <p:snd r:embed="rId13" name="chimes.wav"/>
      </p:stSnd>
    </p:sndAc>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8" Type="http://schemas.openxmlformats.org/officeDocument/2006/relationships/hyperlink" Target="http://sciencenetlinks.com/science-news/science-updates/tissue-regeneration/" TargetMode="External"/><Relationship Id="rId3" Type="http://schemas.openxmlformats.org/officeDocument/2006/relationships/hyperlink" Target="http://newsblog.mayoclinic.org/2012/11/29/stem-cell-101-mayo-clinic-expert-answers-commonly-asked-questions/" TargetMode="External"/><Relationship Id="rId7" Type="http://schemas.openxmlformats.org/officeDocument/2006/relationships/hyperlink" Target="http://www.lagaceta.com.ar/nota/514401/que-son-celulas-madre-se-puede-hacer-ellas.html"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bvs.sld.cu/revistas/hih/vol25_1_09/hih02109.htm" TargetMode="External"/><Relationship Id="rId11" Type="http://schemas.openxmlformats.org/officeDocument/2006/relationships/hyperlink" Target="http://www.news-medical.net/health/Stem-Cell-Controversy-(Spanish).aspx" TargetMode="External"/><Relationship Id="rId5" Type="http://schemas.openxmlformats.org/officeDocument/2006/relationships/hyperlink" Target="http://www.cellsalive.com/" TargetMode="External"/><Relationship Id="rId10" Type="http://schemas.openxmlformats.org/officeDocument/2006/relationships/hyperlink" Target="http://sciencenetlinks.com/science-news/science-updates/growing-vocal-cords/" TargetMode="External"/><Relationship Id="rId4" Type="http://schemas.openxmlformats.org/officeDocument/2006/relationships/hyperlink" Target="http://www.nytimes.com/2013/01/21/opinion/embryonic-stem-cell-research-gets-a-reprieve.html?_r=0" TargetMode="External"/><Relationship Id="rId9" Type="http://schemas.openxmlformats.org/officeDocument/2006/relationships/hyperlink" Target="http://sciencenetlinks.com/science-news/science-updates/young-blood/"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newsblog.mayoclinic.org/2012/11/29/stem-cell-101-mayo-clinic-expert-answers-commonly-asked-questions/"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2.maxwell.syr.edu/plegal/TIPS/select.html"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209799"/>
          </a:xfrm>
        </p:spPr>
        <p:txBody>
          <a:bodyPr>
            <a:normAutofit fontScale="90000"/>
          </a:bodyPr>
          <a:lstStyle/>
          <a:p>
            <a:r>
              <a:rPr lang="en-US" sz="4000" dirty="0" smtClean="0"/>
              <a:t/>
            </a:r>
            <a:br>
              <a:rPr lang="en-US" sz="4000" dirty="0" smtClean="0"/>
            </a:br>
            <a:r>
              <a:rPr lang="en-US" sz="4000" dirty="0" smtClean="0"/>
              <a:t>Gregorio </a:t>
            </a:r>
            <a:r>
              <a:rPr lang="en-US" sz="4000" dirty="0" err="1" smtClean="0"/>
              <a:t>Luperon</a:t>
            </a:r>
            <a:r>
              <a:rPr lang="en-US" sz="4000" dirty="0" smtClean="0"/>
              <a:t> High School</a:t>
            </a:r>
            <a:br>
              <a:rPr lang="en-US" sz="4000" dirty="0" smtClean="0"/>
            </a:br>
            <a:r>
              <a:rPr lang="en-US" sz="4000" dirty="0" smtClean="0"/>
              <a:t>Living Environment   Grade 9</a:t>
            </a:r>
            <a:r>
              <a:rPr lang="en-US" sz="4000" baseline="30000" dirty="0" smtClean="0"/>
              <a:t>th</a:t>
            </a:r>
            <a:r>
              <a:rPr lang="en-US" sz="4000" dirty="0" smtClean="0"/>
              <a:t/>
            </a:r>
            <a:br>
              <a:rPr lang="en-US" sz="4000" dirty="0" smtClean="0"/>
            </a:br>
            <a:r>
              <a:rPr lang="en-US" sz="4000" dirty="0" smtClean="0"/>
              <a:t>Stem Cells Research</a:t>
            </a:r>
            <a:endParaRPr lang="en-US" sz="4000" dirty="0"/>
          </a:p>
        </p:txBody>
      </p:sp>
      <p:sp>
        <p:nvSpPr>
          <p:cNvPr id="3" name="Subtitle 2"/>
          <p:cNvSpPr>
            <a:spLocks noGrp="1"/>
          </p:cNvSpPr>
          <p:nvPr>
            <p:ph type="subTitle" idx="1"/>
          </p:nvPr>
        </p:nvSpPr>
        <p:spPr>
          <a:xfrm>
            <a:off x="685800" y="2971800"/>
            <a:ext cx="7772400" cy="1839511"/>
          </a:xfrm>
        </p:spPr>
        <p:txBody>
          <a:bodyPr>
            <a:normAutofit fontScale="70000" lnSpcReduction="20000"/>
          </a:bodyPr>
          <a:lstStyle/>
          <a:p>
            <a:endParaRPr lang="en-US" dirty="0" smtClean="0"/>
          </a:p>
          <a:p>
            <a:endParaRPr lang="en-US" dirty="0" smtClean="0"/>
          </a:p>
          <a:p>
            <a:r>
              <a:rPr lang="en-US" sz="6500" dirty="0" smtClean="0"/>
              <a:t>Prepared by L. Thompson</a:t>
            </a:r>
          </a:p>
          <a:p>
            <a:r>
              <a:rPr lang="en-US" sz="4500" dirty="0" smtClean="0"/>
              <a:t>LThompson8@schools.nyc.gov</a:t>
            </a:r>
          </a:p>
          <a:p>
            <a:endParaRPr lang="en-US" dirty="0"/>
          </a:p>
        </p:txBody>
      </p:sp>
    </p:spTree>
  </p:cSld>
  <p:clrMapOvr>
    <a:masterClrMapping/>
  </p:clrMapOvr>
  <p:transition spd="med">
    <p:wipe dir="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Your job is to analyze and compare stem cells research nationwide and in another countries.</a:t>
            </a:r>
            <a:endParaRPr lang="en-US" sz="3600" dirty="0"/>
          </a:p>
        </p:txBody>
      </p:sp>
      <p:sp>
        <p:nvSpPr>
          <p:cNvPr id="2" name="Title 1"/>
          <p:cNvSpPr>
            <a:spLocks noGrp="1"/>
          </p:cNvSpPr>
          <p:nvPr>
            <p:ph type="title"/>
          </p:nvPr>
        </p:nvSpPr>
        <p:spPr/>
        <p:txBody>
          <a:bodyPr>
            <a:normAutofit/>
          </a:bodyPr>
          <a:lstStyle/>
          <a:p>
            <a:r>
              <a:rPr lang="en-US" dirty="0" smtClean="0"/>
              <a:t>Student Reporter (1)</a:t>
            </a:r>
            <a:endParaRPr lang="en-US" dirty="0"/>
          </a:p>
        </p:txBody>
      </p:sp>
      <p:pic>
        <p:nvPicPr>
          <p:cNvPr id="6146" name="Picture 2" descr="C:\Users\admin\AppData\Local\Microsoft\Windows\Temporary Internet Files\Content.IE5\QXMQRU0Y\MC900198798[1].wmf"/>
          <p:cNvPicPr>
            <a:picLocks noChangeAspect="1" noChangeArrowheads="1"/>
          </p:cNvPicPr>
          <p:nvPr/>
        </p:nvPicPr>
        <p:blipFill>
          <a:blip r:embed="rId3" cstate="print"/>
          <a:srcRect/>
          <a:stretch>
            <a:fillRect/>
          </a:stretch>
        </p:blipFill>
        <p:spPr bwMode="auto">
          <a:xfrm>
            <a:off x="5562600" y="3429000"/>
            <a:ext cx="2038927" cy="2079758"/>
          </a:xfrm>
          <a:prstGeom prst="rect">
            <a:avLst/>
          </a:prstGeom>
          <a:noFill/>
        </p:spPr>
      </p:pic>
    </p:spTree>
  </p:cSld>
  <p:clrMapOvr>
    <a:masterClrMapping/>
  </p:clrMapOvr>
  <p:transition spd="med">
    <p:wipe dir="d"/>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3600" dirty="0" smtClean="0"/>
              <a:t>Your job is collect and organize pictures and other graphics for the poster.  Also, this student will create a layout in the form of sketch to be discussed first. </a:t>
            </a:r>
            <a:r>
              <a:rPr lang="en-US" sz="3600" smtClean="0"/>
              <a:t>Persuasive piece </a:t>
            </a:r>
            <a:r>
              <a:rPr lang="en-US" sz="3600" dirty="0" smtClean="0"/>
              <a:t>to support stem cell research must be included.  After everyone agree, create the poster. </a:t>
            </a:r>
            <a:endParaRPr lang="en-US" sz="3600" dirty="0"/>
          </a:p>
        </p:txBody>
      </p:sp>
      <p:sp>
        <p:nvSpPr>
          <p:cNvPr id="2" name="Title 1"/>
          <p:cNvSpPr>
            <a:spLocks noGrp="1"/>
          </p:cNvSpPr>
          <p:nvPr>
            <p:ph type="title"/>
          </p:nvPr>
        </p:nvSpPr>
        <p:spPr/>
        <p:txBody>
          <a:bodyPr>
            <a:normAutofit/>
          </a:bodyPr>
          <a:lstStyle/>
          <a:p>
            <a:r>
              <a:rPr lang="en-US" sz="4000" dirty="0" smtClean="0"/>
              <a:t>Student Artist </a:t>
            </a:r>
            <a:endParaRPr lang="en-US" sz="4000" dirty="0"/>
          </a:p>
        </p:txBody>
      </p:sp>
      <p:pic>
        <p:nvPicPr>
          <p:cNvPr id="7170" name="Picture 2" descr="C:\Users\admin\AppData\Local\Microsoft\Windows\Temporary Internet Files\Content.IE5\YZBPRSJX\MC900251551[1].wmf"/>
          <p:cNvPicPr>
            <a:picLocks noChangeAspect="1" noChangeArrowheads="1"/>
          </p:cNvPicPr>
          <p:nvPr/>
        </p:nvPicPr>
        <p:blipFill>
          <a:blip r:embed="rId3" cstate="print"/>
          <a:srcRect/>
          <a:stretch>
            <a:fillRect/>
          </a:stretch>
        </p:blipFill>
        <p:spPr bwMode="auto">
          <a:xfrm>
            <a:off x="7391400" y="533400"/>
            <a:ext cx="1012611" cy="1039865"/>
          </a:xfrm>
          <a:prstGeom prst="rect">
            <a:avLst/>
          </a:prstGeom>
          <a:noFill/>
        </p:spPr>
      </p:pic>
    </p:spTree>
  </p:cSld>
  <p:clrMapOvr>
    <a:masterClrMapping/>
  </p:clrMapOvr>
  <p:transition spd="med">
    <p:wipe dir="d"/>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 this lesson you have enhance your knowledge of cells by exploring the function of stem cells; investigate the causes of various illnesses on a cellular level and assessing ways in which stem cells might aid in treatments and cures.</a:t>
            </a:r>
          </a:p>
          <a:p>
            <a:pPr>
              <a:buNone/>
            </a:pPr>
            <a:r>
              <a:rPr lang="en-US" sz="2400" dirty="0" smtClean="0"/>
              <a:t>			Stem Cells Research Center</a:t>
            </a:r>
            <a:endParaRPr lang="en-US" sz="2400" dirty="0"/>
          </a:p>
        </p:txBody>
      </p:sp>
      <p:sp>
        <p:nvSpPr>
          <p:cNvPr id="3" name="Title 2"/>
          <p:cNvSpPr>
            <a:spLocks noGrp="1"/>
          </p:cNvSpPr>
          <p:nvPr>
            <p:ph type="title"/>
          </p:nvPr>
        </p:nvSpPr>
        <p:spPr/>
        <p:txBody>
          <a:bodyPr>
            <a:normAutofit/>
          </a:bodyPr>
          <a:lstStyle/>
          <a:p>
            <a:r>
              <a:rPr lang="en-US" dirty="0" smtClean="0"/>
              <a:t>Conclusion</a:t>
            </a:r>
            <a:endParaRPr lang="en-US" dirty="0"/>
          </a:p>
        </p:txBody>
      </p:sp>
      <p:pic>
        <p:nvPicPr>
          <p:cNvPr id="8196" name="Picture 4" descr="C:\Users\admin\AppData\Local\Microsoft\Windows\Temporary Internet Files\Content.IE5\QXMQRU0Y\MC900104758[1].wmf"/>
          <p:cNvPicPr>
            <a:picLocks noChangeAspect="1" noChangeArrowheads="1"/>
          </p:cNvPicPr>
          <p:nvPr/>
        </p:nvPicPr>
        <p:blipFill>
          <a:blip r:embed="rId3" cstate="print"/>
          <a:srcRect/>
          <a:stretch>
            <a:fillRect/>
          </a:stretch>
        </p:blipFill>
        <p:spPr bwMode="auto">
          <a:xfrm>
            <a:off x="3352800" y="4587002"/>
            <a:ext cx="1600200" cy="1268205"/>
          </a:xfrm>
          <a:prstGeom prst="rect">
            <a:avLst/>
          </a:prstGeom>
          <a:noFill/>
        </p:spPr>
      </p:pic>
      <p:pic>
        <p:nvPicPr>
          <p:cNvPr id="8197" name="Picture 5" descr="C:\Users\admin\AppData\Local\Microsoft\Windows\Temporary Internet Files\Content.IE5\YZBPRSJX\MC900198487[1].wmf"/>
          <p:cNvPicPr>
            <a:picLocks noChangeAspect="1" noChangeArrowheads="1"/>
          </p:cNvPicPr>
          <p:nvPr/>
        </p:nvPicPr>
        <p:blipFill>
          <a:blip r:embed="rId4" cstate="print"/>
          <a:srcRect/>
          <a:stretch>
            <a:fillRect/>
          </a:stretch>
        </p:blipFill>
        <p:spPr bwMode="auto">
          <a:xfrm>
            <a:off x="6781800" y="4186153"/>
            <a:ext cx="1447800" cy="1401750"/>
          </a:xfrm>
          <a:prstGeom prst="rect">
            <a:avLst/>
          </a:prstGeom>
          <a:noFill/>
        </p:spPr>
      </p:pic>
    </p:spTree>
  </p:cSld>
  <p:clrMapOvr>
    <a:masterClrMapping/>
  </p:clrMapOvr>
  <p:transition spd="med">
    <p:wipe dir="d"/>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r>
              <a:rPr lang="en-US" dirty="0" smtClean="0"/>
              <a:t> </a:t>
            </a:r>
          </a:p>
          <a:p>
            <a:pPr>
              <a:buNone/>
            </a:pPr>
            <a:r>
              <a:rPr lang="en-US" dirty="0" smtClean="0">
                <a:hlinkClick r:id="rId3"/>
              </a:rPr>
              <a:t>http://newsblog.mayoclinic.org/2012/11/29/stem-cell-101-mayo-clinic-expert-answers-commonly-asked-questions/</a:t>
            </a:r>
            <a:endParaRPr lang="en-US" dirty="0" smtClean="0"/>
          </a:p>
          <a:p>
            <a:pPr>
              <a:buNone/>
            </a:pPr>
            <a:endParaRPr lang="en-US" dirty="0" smtClean="0"/>
          </a:p>
          <a:p>
            <a:pPr>
              <a:buNone/>
            </a:pPr>
            <a:r>
              <a:rPr lang="en-US" dirty="0" smtClean="0">
                <a:hlinkClick r:id="rId4"/>
              </a:rPr>
              <a:t>http://www.nytimes.com/2013/01/21/opinion/embryonic-stem-cell-research-gets-a-reprieve.html?_r=0</a:t>
            </a:r>
            <a:endParaRPr lang="en-US" dirty="0" smtClean="0"/>
          </a:p>
          <a:p>
            <a:pPr>
              <a:buNone/>
            </a:pPr>
            <a:endParaRPr lang="en-US" dirty="0" smtClean="0"/>
          </a:p>
          <a:p>
            <a:pPr>
              <a:buNone/>
            </a:pPr>
            <a:endParaRPr lang="en-US" dirty="0" smtClean="0"/>
          </a:p>
          <a:p>
            <a:r>
              <a:rPr lang="en-US" u="sng" dirty="0" smtClean="0">
                <a:hlinkClick r:id="rId5"/>
              </a:rPr>
              <a:t>http://www.cellsalive.com/</a:t>
            </a:r>
            <a:endParaRPr lang="en-US" dirty="0" smtClean="0"/>
          </a:p>
          <a:p>
            <a:r>
              <a:rPr lang="en-US" dirty="0" smtClean="0"/>
              <a:t> </a:t>
            </a:r>
          </a:p>
          <a:p>
            <a:r>
              <a:rPr lang="en-US" u="sng" dirty="0" smtClean="0">
                <a:hlinkClick r:id="rId6"/>
              </a:rPr>
              <a:t>http://bvs.sld.cu/revistas/hih/vol25_1_09/hih02109.htm</a:t>
            </a:r>
            <a:endParaRPr lang="en-US" dirty="0" smtClean="0"/>
          </a:p>
          <a:p>
            <a:r>
              <a:rPr lang="en-US" dirty="0" smtClean="0"/>
              <a:t> </a:t>
            </a:r>
          </a:p>
          <a:p>
            <a:r>
              <a:rPr lang="en-US" u="sng" dirty="0" smtClean="0">
                <a:hlinkClick r:id="rId7"/>
              </a:rPr>
              <a:t>http://www.lagaceta.com.ar/nota/514401/que-son-celulas-madre-se-puede-hacer-ellas.html</a:t>
            </a:r>
            <a:endParaRPr lang="en-US" dirty="0" smtClean="0"/>
          </a:p>
          <a:p>
            <a:r>
              <a:rPr lang="en-US" dirty="0" smtClean="0"/>
              <a:t> </a:t>
            </a:r>
          </a:p>
          <a:p>
            <a:r>
              <a:rPr lang="en-US" u="sng" dirty="0" smtClean="0">
                <a:hlinkClick r:id="rId8"/>
              </a:rPr>
              <a:t>http://sciencenetlinks.com/science-news/science-updates/tissue-regeneration/</a:t>
            </a:r>
            <a:endParaRPr lang="en-US" dirty="0" smtClean="0"/>
          </a:p>
          <a:p>
            <a:r>
              <a:rPr lang="en-US" dirty="0" smtClean="0"/>
              <a:t> </a:t>
            </a:r>
          </a:p>
          <a:p>
            <a:r>
              <a:rPr lang="en-US" dirty="0" smtClean="0"/>
              <a:t> </a:t>
            </a:r>
          </a:p>
          <a:p>
            <a:r>
              <a:rPr lang="en-US" u="sng" dirty="0" smtClean="0">
                <a:hlinkClick r:id="rId9"/>
              </a:rPr>
              <a:t>http://sciencenetlinks.com/science-news/science-updates/young-blood/</a:t>
            </a:r>
            <a:endParaRPr lang="en-US" dirty="0" smtClean="0"/>
          </a:p>
          <a:p>
            <a:r>
              <a:rPr lang="en-US" dirty="0" smtClean="0"/>
              <a:t> </a:t>
            </a:r>
          </a:p>
          <a:p>
            <a:r>
              <a:rPr lang="en-US" u="sng" dirty="0" smtClean="0">
                <a:hlinkClick r:id="rId10"/>
              </a:rPr>
              <a:t>http://sciencenetlinks.com/science-news/science-updates/growing-vocal-cords/</a:t>
            </a:r>
            <a:endParaRPr lang="en-US" dirty="0" smtClean="0"/>
          </a:p>
          <a:p>
            <a:r>
              <a:rPr lang="en-US" dirty="0" smtClean="0"/>
              <a:t> </a:t>
            </a:r>
          </a:p>
          <a:p>
            <a:r>
              <a:rPr lang="en-US" dirty="0" smtClean="0"/>
              <a:t> </a:t>
            </a:r>
          </a:p>
          <a:p>
            <a:r>
              <a:rPr lang="en-US" u="sng" dirty="0" smtClean="0">
                <a:hlinkClick r:id="rId11"/>
              </a:rPr>
              <a:t>http://www.news-medical.net/health/Stem-Cell-Controversy-%28Spanish%29.aspx</a:t>
            </a:r>
            <a:endParaRPr lang="en-US" dirty="0" smtClean="0"/>
          </a:p>
          <a:p>
            <a:r>
              <a:rPr lang="en-US" dirty="0" smtClean="0"/>
              <a:t> </a:t>
            </a:r>
          </a:p>
          <a:p>
            <a:endParaRPr lang="en-US" dirty="0"/>
          </a:p>
        </p:txBody>
      </p:sp>
      <p:sp>
        <p:nvSpPr>
          <p:cNvPr id="2" name="Title 1"/>
          <p:cNvSpPr>
            <a:spLocks noGrp="1"/>
          </p:cNvSpPr>
          <p:nvPr>
            <p:ph type="title"/>
          </p:nvPr>
        </p:nvSpPr>
        <p:spPr/>
        <p:txBody>
          <a:bodyPr/>
          <a:lstStyle/>
          <a:p>
            <a:r>
              <a:rPr lang="en-US" dirty="0" smtClean="0"/>
              <a:t>Resources</a:t>
            </a:r>
            <a:endParaRPr lang="en-US" dirty="0"/>
          </a:p>
        </p:txBody>
      </p:sp>
    </p:spTree>
  </p:cSld>
  <p:clrMapOvr>
    <a:masterClrMapping/>
  </p:clrMapOvr>
  <p:transition spd="med">
    <p:wipe dir="d"/>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r>
              <a:rPr lang="en-US" dirty="0" smtClean="0"/>
              <a:t>The main Stem Cells Research Center in Washington Highs is going to shut down due to lack of funds. You as stem cells specialists are asked to defend stem cells research in Washington Highs.  </a:t>
            </a:r>
          </a:p>
          <a:p>
            <a:endParaRPr lang="en-US" dirty="0" smtClean="0"/>
          </a:p>
          <a:p>
            <a:endParaRPr lang="en-US" dirty="0" smtClean="0"/>
          </a:p>
          <a:p>
            <a:endParaRPr lang="en-US" dirty="0" smtClean="0"/>
          </a:p>
          <a:p>
            <a:endParaRPr lang="en-US" dirty="0" smtClean="0"/>
          </a:p>
          <a:p>
            <a:r>
              <a:rPr lang="en-US" sz="1600" dirty="0" smtClean="0">
                <a:hlinkClick r:id="rId3"/>
              </a:rPr>
              <a:t>http://newsblog.mayoclinic.org/2012/11/29/stem-cell-101-mayo-clinic-expert-answers-commonly-asked-questions</a:t>
            </a:r>
            <a:r>
              <a:rPr lang="en-US" dirty="0" smtClean="0">
                <a:hlinkClick r:id="rId3"/>
              </a:rPr>
              <a:t>/</a:t>
            </a:r>
            <a:endParaRPr lang="en-US" dirty="0" smtClean="0"/>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pic>
        <p:nvPicPr>
          <p:cNvPr id="6" name="Picture 5" descr="c7_stemcellsnew_hires-300x254.jpg"/>
          <p:cNvPicPr>
            <a:picLocks noChangeAspect="1"/>
          </p:cNvPicPr>
          <p:nvPr/>
        </p:nvPicPr>
        <p:blipFill>
          <a:blip r:embed="rId4" cstate="print"/>
          <a:stretch>
            <a:fillRect/>
          </a:stretch>
        </p:blipFill>
        <p:spPr>
          <a:xfrm>
            <a:off x="5715000" y="3200400"/>
            <a:ext cx="1628400" cy="1378712"/>
          </a:xfrm>
          <a:prstGeom prst="rect">
            <a:avLst/>
          </a:prstGeom>
        </p:spPr>
      </p:pic>
    </p:spTree>
  </p:cSld>
  <p:clrMapOvr>
    <a:masterClrMapping/>
  </p:clrMapOvr>
  <p:transition spd="med">
    <p:wipe dir="d"/>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3264091"/>
          </a:xfrm>
        </p:spPr>
        <p:txBody>
          <a:bodyPr/>
          <a:lstStyle/>
          <a:p>
            <a:r>
              <a:rPr lang="en-US" dirty="0" smtClean="0"/>
              <a:t>You need to develop a persuasive piece that expresses scientific evidence to support stem cells research in Washington Heights.</a:t>
            </a:r>
          </a:p>
          <a:p>
            <a:r>
              <a:rPr lang="en-US" dirty="0" smtClean="0"/>
              <a:t>Your argument should include stem cells research history and assess risks and benefits associated with tissue engineering. </a:t>
            </a:r>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Task</a:t>
            </a:r>
            <a:endParaRPr lang="en-US" dirty="0"/>
          </a:p>
        </p:txBody>
      </p:sp>
      <p:pic>
        <p:nvPicPr>
          <p:cNvPr id="1027" name="Picture 3" descr="C:\Users\admin\AppData\Local\Microsoft\Windows\Temporary Internet Files\Content.IE5\0KMMUGFY\MM900283568[1].gif"/>
          <p:cNvPicPr>
            <a:picLocks noChangeAspect="1" noChangeArrowheads="1" noCrop="1"/>
          </p:cNvPicPr>
          <p:nvPr/>
        </p:nvPicPr>
        <p:blipFill>
          <a:blip r:embed="rId3" cstate="print"/>
          <a:srcRect/>
          <a:stretch>
            <a:fillRect/>
          </a:stretch>
        </p:blipFill>
        <p:spPr bwMode="auto">
          <a:xfrm>
            <a:off x="4114800" y="685800"/>
            <a:ext cx="1143000" cy="1278355"/>
          </a:xfrm>
          <a:prstGeom prst="rect">
            <a:avLst/>
          </a:prstGeom>
          <a:noFill/>
        </p:spPr>
      </p:pic>
    </p:spTree>
  </p:cSld>
  <p:clrMapOvr>
    <a:masterClrMapping/>
  </p:clrMapOvr>
  <p:transition spd="med">
    <p:wipe dir="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Design a poster with your finding.</a:t>
            </a:r>
          </a:p>
          <a:p>
            <a:r>
              <a:rPr lang="en-US" dirty="0" smtClean="0"/>
              <a:t>Hold a Stem Cells Symposium at school  to get support from the senior class.</a:t>
            </a:r>
          </a:p>
          <a:p>
            <a:endParaRPr lang="en-US" dirty="0" smtClean="0"/>
          </a:p>
          <a:p>
            <a:pPr>
              <a:buNone/>
            </a:pPr>
            <a:endParaRPr lang="en-US" dirty="0" smtClean="0"/>
          </a:p>
        </p:txBody>
      </p:sp>
      <p:sp>
        <p:nvSpPr>
          <p:cNvPr id="3" name="Title 2"/>
          <p:cNvSpPr>
            <a:spLocks noGrp="1"/>
          </p:cNvSpPr>
          <p:nvPr>
            <p:ph type="title"/>
          </p:nvPr>
        </p:nvSpPr>
        <p:spPr/>
        <p:txBody>
          <a:bodyPr>
            <a:normAutofit/>
          </a:bodyPr>
          <a:lstStyle/>
          <a:p>
            <a:r>
              <a:rPr lang="en-US" sz="4000" dirty="0" smtClean="0"/>
              <a:t>Task (cont.)</a:t>
            </a:r>
            <a:endParaRPr lang="en-US" sz="4000" dirty="0"/>
          </a:p>
        </p:txBody>
      </p:sp>
    </p:spTree>
  </p:cSld>
  <p:clrMapOvr>
    <a:masterClrMapping/>
  </p:clrMapOvr>
  <p:transition spd="med">
    <p:wipe dir="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untingtons-disease-skin-stem-cells.jpg"/>
          <p:cNvPicPr>
            <a:picLocks noChangeAspect="1"/>
          </p:cNvPicPr>
          <p:nvPr/>
        </p:nvPicPr>
        <p:blipFill>
          <a:blip r:embed="rId3" cstate="print"/>
          <a:stretch>
            <a:fillRect/>
          </a:stretch>
        </p:blipFill>
        <p:spPr>
          <a:xfrm>
            <a:off x="444500" y="1047750"/>
            <a:ext cx="8255000" cy="4762500"/>
          </a:xfrm>
          <a:prstGeom prst="rect">
            <a:avLst/>
          </a:prstGeom>
        </p:spPr>
      </p:pic>
    </p:spTree>
  </p:cSld>
  <p:clrMapOvr>
    <a:masterClrMapping/>
  </p:clrMapOvr>
  <p:transition spd="med">
    <p:wipe dir="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dirty="0" smtClean="0"/>
              <a:t>Currently degenerative diseases as Parkinson and Alzheimer have not cure.  In addition, there is not cure for conditions such as spinal-cord injuries and brain damage</a:t>
            </a:r>
            <a:r>
              <a:rPr lang="en-US" dirty="0" smtClean="0"/>
              <a:t>.</a:t>
            </a:r>
          </a:p>
          <a:p>
            <a:endParaRPr lang="en-US" dirty="0" smtClean="0"/>
          </a:p>
          <a:p>
            <a:r>
              <a:rPr lang="en-US" dirty="0" smtClean="0">
                <a:hlinkClick r:id="rId3"/>
              </a:rPr>
              <a:t>http://www2.maxwell.syr.edu/plegal/TIPS/select.html</a:t>
            </a: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Problem</a:t>
            </a:r>
            <a:endParaRPr lang="en-US" dirty="0"/>
          </a:p>
        </p:txBody>
      </p:sp>
      <p:pic>
        <p:nvPicPr>
          <p:cNvPr id="2051" name="Picture 3" descr="C:\Users\admin\AppData\Local\Microsoft\Windows\Temporary Internet Files\Content.IE5\QXMQRU0Y\MC900078622[1].wmf"/>
          <p:cNvPicPr>
            <a:picLocks noChangeAspect="1" noChangeArrowheads="1"/>
          </p:cNvPicPr>
          <p:nvPr/>
        </p:nvPicPr>
        <p:blipFill>
          <a:blip r:embed="rId4" cstate="print"/>
          <a:srcRect/>
          <a:stretch>
            <a:fillRect/>
          </a:stretch>
        </p:blipFill>
        <p:spPr bwMode="auto">
          <a:xfrm>
            <a:off x="8001000" y="381000"/>
            <a:ext cx="1143000" cy="2458915"/>
          </a:xfrm>
          <a:prstGeom prst="rect">
            <a:avLst/>
          </a:prstGeom>
          <a:noFill/>
        </p:spPr>
      </p:pic>
    </p:spTree>
  </p:cSld>
  <p:clrMapOvr>
    <a:masterClrMapping/>
  </p:clrMapOvr>
  <p:transition spd="med">
    <p:wipe dir="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The class will be divided in group of four.</a:t>
            </a:r>
          </a:p>
          <a:p>
            <a:r>
              <a:rPr lang="en-US" sz="3600" dirty="0" smtClean="0"/>
              <a:t>Each student in the group will have a specific role.</a:t>
            </a:r>
            <a:endParaRPr lang="en-US" sz="3600" dirty="0"/>
          </a:p>
        </p:txBody>
      </p:sp>
      <p:sp>
        <p:nvSpPr>
          <p:cNvPr id="2" name="Title 1"/>
          <p:cNvSpPr>
            <a:spLocks noGrp="1"/>
          </p:cNvSpPr>
          <p:nvPr>
            <p:ph type="title"/>
          </p:nvPr>
        </p:nvSpPr>
        <p:spPr/>
        <p:txBody>
          <a:bodyPr/>
          <a:lstStyle/>
          <a:p>
            <a:r>
              <a:rPr lang="en-US" dirty="0" smtClean="0"/>
              <a:t>The Process</a:t>
            </a:r>
            <a:endParaRPr lang="en-US" dirty="0"/>
          </a:p>
        </p:txBody>
      </p:sp>
      <p:pic>
        <p:nvPicPr>
          <p:cNvPr id="1026" name="Picture 2" descr="C:\Users\admin\AppData\Local\Microsoft\Windows\Temporary Internet Files\Content.IE5\N5HWJ90E\MC900088884[1].wmf"/>
          <p:cNvPicPr>
            <a:picLocks noChangeAspect="1" noChangeArrowheads="1"/>
          </p:cNvPicPr>
          <p:nvPr/>
        </p:nvPicPr>
        <p:blipFill>
          <a:blip r:embed="rId3" cstate="print"/>
          <a:srcRect/>
          <a:stretch>
            <a:fillRect/>
          </a:stretch>
        </p:blipFill>
        <p:spPr bwMode="auto">
          <a:xfrm>
            <a:off x="5181600" y="4191000"/>
            <a:ext cx="1792224" cy="1300277"/>
          </a:xfrm>
          <a:prstGeom prst="rect">
            <a:avLst/>
          </a:prstGeom>
          <a:noFill/>
        </p:spPr>
      </p:pic>
    </p:spTree>
  </p:cSld>
  <p:clrMapOvr>
    <a:masterClrMapping/>
  </p:clrMapOvr>
  <p:transition spd="med">
    <p:wipe dir="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Two students will be responsible for researching the topic and gathering information.  These students will record, organized, and write the relevant information on a Google Document. Proper citation and credit must be included. Students should use three to four references.</a:t>
            </a:r>
            <a:endParaRPr lang="en-US" dirty="0"/>
          </a:p>
        </p:txBody>
      </p:sp>
      <p:sp>
        <p:nvSpPr>
          <p:cNvPr id="2" name="Title 1"/>
          <p:cNvSpPr>
            <a:spLocks noGrp="1"/>
          </p:cNvSpPr>
          <p:nvPr>
            <p:ph type="title"/>
          </p:nvPr>
        </p:nvSpPr>
        <p:spPr/>
        <p:txBody>
          <a:bodyPr/>
          <a:lstStyle/>
          <a:p>
            <a:r>
              <a:rPr lang="en-US" dirty="0" smtClean="0"/>
              <a:t>Student Researchers (2)</a:t>
            </a:r>
            <a:endParaRPr lang="en-US" dirty="0"/>
          </a:p>
        </p:txBody>
      </p:sp>
      <p:pic>
        <p:nvPicPr>
          <p:cNvPr id="5123" name="Picture 3" descr="C:\Users\admin\AppData\Local\Microsoft\Windows\Temporary Internet Files\Content.IE5\N5HWJ90E\MC900287455[1].wmf"/>
          <p:cNvPicPr>
            <a:picLocks noChangeAspect="1" noChangeArrowheads="1"/>
          </p:cNvPicPr>
          <p:nvPr/>
        </p:nvPicPr>
        <p:blipFill>
          <a:blip r:embed="rId3" cstate="print"/>
          <a:srcRect/>
          <a:stretch>
            <a:fillRect/>
          </a:stretch>
        </p:blipFill>
        <p:spPr bwMode="auto">
          <a:xfrm>
            <a:off x="6096000" y="4419600"/>
            <a:ext cx="1261568" cy="1665993"/>
          </a:xfrm>
          <a:prstGeom prst="rect">
            <a:avLst/>
          </a:prstGeom>
          <a:noFill/>
        </p:spPr>
      </p:pic>
    </p:spTree>
  </p:cSld>
  <p:clrMapOvr>
    <a:masterClrMapping/>
  </p:clrMapOvr>
  <p:transition spd="med">
    <p:wipe dir="d"/>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412750"/>
          </a:xfrm>
        </p:spPr>
        <p:txBody>
          <a:bodyPr>
            <a:normAutofit fontScale="90000"/>
          </a:bodyPr>
          <a:lstStyle/>
          <a:p>
            <a:endParaRPr lang="en-US" dirty="0"/>
          </a:p>
        </p:txBody>
      </p:sp>
      <p:sp>
        <p:nvSpPr>
          <p:cNvPr id="3" name="Text Placeholder 2"/>
          <p:cNvSpPr>
            <a:spLocks noGrp="1"/>
          </p:cNvSpPr>
          <p:nvPr>
            <p:ph type="body" idx="1"/>
          </p:nvPr>
        </p:nvSpPr>
        <p:spPr>
          <a:xfrm>
            <a:off x="457200" y="1219200"/>
            <a:ext cx="4040188" cy="609600"/>
          </a:xfrm>
        </p:spPr>
        <p:txBody>
          <a:bodyPr>
            <a:normAutofit lnSpcReduction="10000"/>
          </a:bodyPr>
          <a:lstStyle/>
          <a:p>
            <a:r>
              <a:rPr lang="en-US" sz="3600" dirty="0" smtClean="0"/>
              <a:t>Researcher  1</a:t>
            </a:r>
            <a:endParaRPr lang="en-US" sz="3600" dirty="0"/>
          </a:p>
        </p:txBody>
      </p:sp>
      <p:sp>
        <p:nvSpPr>
          <p:cNvPr id="4" name="Text Placeholder 3"/>
          <p:cNvSpPr>
            <a:spLocks noGrp="1"/>
          </p:cNvSpPr>
          <p:nvPr>
            <p:ph type="body" sz="half" idx="3"/>
          </p:nvPr>
        </p:nvSpPr>
        <p:spPr>
          <a:xfrm>
            <a:off x="4645025" y="1219200"/>
            <a:ext cx="4041775" cy="685800"/>
          </a:xfrm>
        </p:spPr>
        <p:txBody>
          <a:bodyPr>
            <a:normAutofit/>
          </a:bodyPr>
          <a:lstStyle/>
          <a:p>
            <a:r>
              <a:rPr lang="en-US" sz="3600" dirty="0" smtClean="0"/>
              <a:t>Researcher  2</a:t>
            </a:r>
            <a:endParaRPr lang="en-US" sz="3600" dirty="0"/>
          </a:p>
        </p:txBody>
      </p:sp>
      <p:sp>
        <p:nvSpPr>
          <p:cNvPr id="5" name="Content Placeholder 4"/>
          <p:cNvSpPr>
            <a:spLocks noGrp="1"/>
          </p:cNvSpPr>
          <p:nvPr>
            <p:ph sz="quarter" idx="2"/>
          </p:nvPr>
        </p:nvSpPr>
        <p:spPr>
          <a:xfrm>
            <a:off x="457200" y="1981200"/>
            <a:ext cx="4040188" cy="4379120"/>
          </a:xfrm>
        </p:spPr>
        <p:txBody>
          <a:bodyPr>
            <a:normAutofit fontScale="92500" lnSpcReduction="20000"/>
          </a:bodyPr>
          <a:lstStyle/>
          <a:p>
            <a:r>
              <a:rPr lang="en-US" sz="3200" dirty="0" smtClean="0"/>
              <a:t>Your job is to use the 6-Step Public Policy Analysis questions to gather evidence to support stem cells research.</a:t>
            </a:r>
          </a:p>
          <a:p>
            <a:r>
              <a:rPr lang="en-US" sz="3200" dirty="0" smtClean="0"/>
              <a:t>Come out with ideas to support stem cells research.</a:t>
            </a:r>
            <a:endParaRPr lang="en-US" sz="3200" dirty="0"/>
          </a:p>
        </p:txBody>
      </p:sp>
      <p:sp>
        <p:nvSpPr>
          <p:cNvPr id="6" name="Content Placeholder 5"/>
          <p:cNvSpPr>
            <a:spLocks noGrp="1"/>
          </p:cNvSpPr>
          <p:nvPr>
            <p:ph sz="quarter" idx="4"/>
          </p:nvPr>
        </p:nvSpPr>
        <p:spPr/>
        <p:txBody>
          <a:bodyPr>
            <a:normAutofit fontScale="77500" lnSpcReduction="20000"/>
          </a:bodyPr>
          <a:lstStyle/>
          <a:p>
            <a:endParaRPr lang="en-US" sz="3200" dirty="0" smtClean="0"/>
          </a:p>
          <a:p>
            <a:endParaRPr lang="en-US" sz="3200" dirty="0" smtClean="0"/>
          </a:p>
          <a:p>
            <a:r>
              <a:rPr lang="en-US" sz="3800" dirty="0" smtClean="0"/>
              <a:t>Your job is to gather ethical and political evidence against stem cells research. </a:t>
            </a:r>
          </a:p>
          <a:p>
            <a:r>
              <a:rPr lang="en-US" sz="3800" dirty="0" smtClean="0"/>
              <a:t>Come out with ideas to oppose stem cells research. </a:t>
            </a:r>
            <a:endParaRPr lang="en-US" sz="3800" dirty="0"/>
          </a:p>
        </p:txBody>
      </p:sp>
    </p:spTree>
  </p:cSld>
  <p:clrMapOvr>
    <a:masterClrMapping/>
  </p:clrMapOvr>
  <p:transition spd="med">
    <p:wipe dir="d"/>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799</TotalTime>
  <Words>394</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Gregorio Luperon High School Living Environment   Grade 9th Stem Cells Research</vt:lpstr>
      <vt:lpstr>Introduction</vt:lpstr>
      <vt:lpstr>Task</vt:lpstr>
      <vt:lpstr>Task (cont.)</vt:lpstr>
      <vt:lpstr>PowerPoint Presentation</vt:lpstr>
      <vt:lpstr>Problem</vt:lpstr>
      <vt:lpstr>The Process</vt:lpstr>
      <vt:lpstr>Student Researchers (2)</vt:lpstr>
      <vt:lpstr>PowerPoint Presentation</vt:lpstr>
      <vt:lpstr>Student Reporter (1)</vt:lpstr>
      <vt:lpstr>Student Artist </vt:lpstr>
      <vt:lpstr>Conclusion</vt:lpstr>
      <vt:lpstr>Resources</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Cells</dc:title>
  <dc:creator>Admin</dc:creator>
  <cp:lastModifiedBy>Joe Montecalvo</cp:lastModifiedBy>
  <cp:revision>61</cp:revision>
  <dcterms:created xsi:type="dcterms:W3CDTF">2013-01-30T17:30:08Z</dcterms:created>
  <dcterms:modified xsi:type="dcterms:W3CDTF">2013-02-09T17:19:12Z</dcterms:modified>
</cp:coreProperties>
</file>