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8" r:id="rId4"/>
    <p:sldId id="26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4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41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0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418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38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3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6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7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3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C5092E-C780-4925-8724-09696637FF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FE5116-2771-4410-861A-37D72E162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31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enissues.wordpress.com/2011/04/07/gang-violence-and-gang-statistics/" TargetMode="External"/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bug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3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154713" cy="3124201"/>
          </a:xfrm>
        </p:spPr>
        <p:txBody>
          <a:bodyPr/>
          <a:lstStyle/>
          <a:p>
            <a:r>
              <a:rPr lang="en-US" dirty="0" smtClean="0"/>
              <a:t>Gangs </a:t>
            </a:r>
            <a:r>
              <a:rPr lang="en-US" dirty="0"/>
              <a:t>P</a:t>
            </a:r>
            <a:r>
              <a:rPr lang="en-US" dirty="0" smtClean="0"/>
              <a:t>ortrayed in </a:t>
            </a:r>
            <a:r>
              <a:rPr lang="en-US" u="sng" dirty="0" smtClean="0"/>
              <a:t>The Outsiders </a:t>
            </a:r>
            <a:r>
              <a:rPr lang="en-US" dirty="0" smtClean="0"/>
              <a:t>and Gangs Today!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4191000" cy="2286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hlinkClick r:id="rId2"/>
              </a:rPr>
              <a:t>Identify the Problem</a:t>
            </a:r>
            <a:r>
              <a:rPr lang="en-US" b="1" u="sng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As shown in the novel </a:t>
            </a:r>
            <a:r>
              <a:rPr lang="en-US" u="sng" dirty="0" smtClean="0">
                <a:solidFill>
                  <a:schemeClr val="tx1"/>
                </a:solidFill>
              </a:rPr>
              <a:t>The Outsiders</a:t>
            </a:r>
            <a:r>
              <a:rPr lang="en-US" dirty="0" smtClean="0">
                <a:solidFill>
                  <a:schemeClr val="tx1"/>
                </a:solidFill>
              </a:rPr>
              <a:t>, gangs have been a part of American culture for decades. What can be done to diminish the appeal of joining a gang?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66770"/>
            <a:ext cx="7820025" cy="1053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Gangs Are </a:t>
            </a:r>
            <a:r>
              <a:rPr lang="en-US" dirty="0" smtClean="0"/>
              <a:t>Not a </a:t>
            </a:r>
            <a:r>
              <a:rPr lang="en-US" dirty="0" smtClean="0"/>
              <a:t>New Phenomenon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685800"/>
            <a:ext cx="4040188" cy="639762"/>
          </a:xfrm>
        </p:spPr>
        <p:txBody>
          <a:bodyPr/>
          <a:lstStyle/>
          <a:p>
            <a:r>
              <a:rPr lang="en-US" dirty="0"/>
              <a:t>Gangs of the </a:t>
            </a:r>
            <a:r>
              <a:rPr lang="en-US" dirty="0" smtClean="0"/>
              <a:t>Sixties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18118"/>
            <a:ext cx="4041775" cy="639762"/>
          </a:xfrm>
        </p:spPr>
        <p:txBody>
          <a:bodyPr/>
          <a:lstStyle/>
          <a:p>
            <a:r>
              <a:rPr lang="en-US" dirty="0"/>
              <a:t>Gangs of today</a:t>
            </a:r>
          </a:p>
          <a:p>
            <a:endParaRPr lang="en-US" dirty="0"/>
          </a:p>
        </p:txBody>
      </p:sp>
      <p:pic>
        <p:nvPicPr>
          <p:cNvPr id="7" name="Picture 6" descr="lenn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518" y="1143000"/>
            <a:ext cx="3421224" cy="3352800"/>
          </a:xfrm>
          <a:prstGeom prst="rect">
            <a:avLst/>
          </a:prstGeom>
        </p:spPr>
      </p:pic>
      <p:pic>
        <p:nvPicPr>
          <p:cNvPr id="9" name="Picture 8" descr="GangGrafit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133600"/>
            <a:ext cx="3629025" cy="245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5440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“And you can’t win no matter how hard you try against them because they’ve got all the breaks and even </a:t>
            </a:r>
            <a:br>
              <a:rPr lang="en-US" sz="3600" b="1" dirty="0" smtClean="0"/>
            </a:br>
            <a:r>
              <a:rPr lang="en-US" sz="3600" b="1" dirty="0" smtClean="0"/>
              <a:t>whipping them isn’t going to change that</a:t>
            </a:r>
            <a:br>
              <a:rPr lang="en-US" sz="3600" b="1" dirty="0" smtClean="0"/>
            </a:br>
            <a:r>
              <a:rPr lang="en-US" sz="3600" b="1" dirty="0" smtClean="0"/>
              <a:t>fact.”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-Pony </a:t>
            </a:r>
            <a:r>
              <a:rPr lang="en-US" sz="3600" dirty="0"/>
              <a:t>B</a:t>
            </a:r>
            <a:r>
              <a:rPr lang="en-US" sz="3600" dirty="0" smtClean="0"/>
              <a:t>oy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does this quote explain some reasons why young people may join gangs? Discuss with your table. Be prepared to share with the class.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evidence from the text, explain why each of these characters decided to join the gang.</a:t>
            </a:r>
            <a:endParaRPr lang="en-US" dirty="0"/>
          </a:p>
        </p:txBody>
      </p:sp>
      <p:pic>
        <p:nvPicPr>
          <p:cNvPr id="6" name="Picture Placeholder 5" descr="NEojmwqpDYHWsr_1_1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l="26988" r="26988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Write  your answer in your journal. Be prepared to share your response with the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Gather the Evidence</a:t>
            </a:r>
            <a:r>
              <a:rPr lang="en-US" dirty="0" smtClean="0"/>
              <a:t>: Gang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hlinkClick r:id="rId3"/>
              </a:rPr>
              <a:t>Gang violence statistics</a:t>
            </a:r>
            <a:br>
              <a:rPr lang="en-US" b="1" dirty="0" smtClean="0">
                <a:hlinkClick r:id="rId3"/>
              </a:rPr>
            </a:b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/>
              <a:t>While it is true that gang violence has been decreasing, it still exists. The Office of Juvenile Justice and Delinquency Prevention in the Department of Justice offers a National Youth Gang Survey. Some of the results from this survey include the following gang statistics:</a:t>
            </a:r>
          </a:p>
          <a:p>
            <a:r>
              <a:rPr lang="en-US" dirty="0" smtClean="0"/>
              <a:t>100% of cities with a population of more than 250,000 report gang activity. </a:t>
            </a:r>
          </a:p>
          <a:p>
            <a:r>
              <a:rPr lang="en-US" dirty="0" smtClean="0"/>
              <a:t>11% of rural counties report gang activity. </a:t>
            </a:r>
          </a:p>
          <a:p>
            <a:r>
              <a:rPr lang="en-US" dirty="0" smtClean="0"/>
              <a:t>35% of suburban counties report gang activity. </a:t>
            </a:r>
          </a:p>
          <a:p>
            <a:r>
              <a:rPr lang="en-US" dirty="0" smtClean="0"/>
              <a:t>More than half of the homicides reported in Los Angeles, and more than half of the homicides reported in Chicago, are elated to gang violence. </a:t>
            </a:r>
          </a:p>
          <a:p>
            <a:r>
              <a:rPr lang="en-US" dirty="0" smtClean="0"/>
              <a:t>More than 24,500 gangs are active in the U.S. </a:t>
            </a:r>
          </a:p>
          <a:p>
            <a:r>
              <a:rPr lang="en-US" dirty="0" smtClean="0"/>
              <a:t>772,500 people are members of gangs in the U.S. </a:t>
            </a:r>
          </a:p>
          <a:p>
            <a:r>
              <a:rPr lang="en-US" dirty="0" smtClean="0"/>
              <a:t>94% of gang members are male. </a:t>
            </a:r>
          </a:p>
          <a:p>
            <a:r>
              <a:rPr lang="en-US" dirty="0" smtClean="0"/>
              <a:t>Only 2% of gangs are predominantly female. </a:t>
            </a:r>
          </a:p>
          <a:p>
            <a:r>
              <a:rPr lang="en-US" dirty="0" smtClean="0"/>
              <a:t>Only 37% of gang members are under the age of 18 right now. </a:t>
            </a:r>
          </a:p>
          <a:p>
            <a:r>
              <a:rPr lang="en-US" dirty="0" smtClean="0"/>
              <a:t>Gang member ethnicity breaks down this way: 47% Hispanic, 31% African American, 13% white, 7% Asian. </a:t>
            </a:r>
          </a:p>
          <a:p>
            <a:r>
              <a:rPr lang="en-US" dirty="0" smtClean="0"/>
              <a:t>Gang violence costs more than $100 billion a year.</a:t>
            </a:r>
          </a:p>
          <a:p>
            <a:r>
              <a:rPr lang="en-US" dirty="0" smtClean="0"/>
              <a:t>In the end, it is a sobering look at the picture of gang violence. Even though the crime rate has decreased, and a great deal of progress has been made in terms of </a:t>
            </a:r>
            <a:r>
              <a:rPr lang="en-US" dirty="0" smtClean="0">
                <a:hlinkClick r:id="rId4"/>
              </a:rPr>
              <a:t>education</a:t>
            </a:r>
            <a:r>
              <a:rPr lang="en-US" dirty="0" smtClean="0"/>
              <a:t>, and providing opportunities for would-be gang members, there are still problems to be improved upon.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ar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l="26698" r="2669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2273300"/>
            <a:ext cx="3564223" cy="208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fact did you find most shocking and why?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             </a:t>
            </a:r>
            <a:r>
              <a:rPr lang="en-US" sz="2400" dirty="0" smtClean="0"/>
              <a:t>Susan Eloise Hinton was a shy teenager who attended Will Rogers High School in Tulsa. At the time, "Greasers" and "</a:t>
            </a:r>
            <a:r>
              <a:rPr lang="en-US" sz="2400" dirty="0" err="1" smtClean="0"/>
              <a:t>Socs</a:t>
            </a:r>
            <a:r>
              <a:rPr lang="en-US" sz="2400" dirty="0" smtClean="0"/>
              <a:t>" were separated by thick social and economic lines. Hinton herself was not a Greaser or a Soc. She had friends and acquaintances from both groups. Part of the reason Hinton wrote </a:t>
            </a:r>
            <a:r>
              <a:rPr lang="en-US" sz="2400" u="sng" dirty="0" smtClean="0"/>
              <a:t>The Outsiders</a:t>
            </a:r>
            <a:r>
              <a:rPr lang="en-US" sz="2400" dirty="0" smtClean="0"/>
              <a:t> was because she was bothered by the status wars. Hinton has been quoted as saying, "It was the cold-blooded beating of a friend of mine that made me want to write a book." She wanted to do something to change people's opinions of Greasers. Hinton has also said that the character of Dally was based on a real-life Tulsa boy who was shot and killed by police after he stole a car.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143000"/>
            <a:ext cx="510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/>
              </a:rPr>
              <a:t>Identify the Causes: </a:t>
            </a:r>
            <a:r>
              <a:rPr lang="en-US" sz="3200" dirty="0" smtClean="0"/>
              <a:t>Use the handout to list the key causes that lead young people to join gangs today.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185</TotalTime>
  <Words>296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Gangs Portrayed in The Outsiders and Gangs Today!</vt:lpstr>
      <vt:lpstr>Gangs Are Not a New Phenomenon</vt:lpstr>
      <vt:lpstr>“And you can’t win no matter how hard you try against them because they’ve got all the breaks and even  whipping them isn’t going to change that fact.” -Pony Boy  How does this quote explain some reasons why young people may join gangs? Discuss with your table. Be prepared to share with the class.</vt:lpstr>
      <vt:lpstr>Using evidence from the text, explain why each of these characters decided to join the gang.</vt:lpstr>
      <vt:lpstr>Gather the Evidence: Gang Statistics</vt:lpstr>
      <vt:lpstr>PowerPoint Presentation</vt:lpstr>
      <vt:lpstr>PowerPoint Presentation</vt:lpstr>
      <vt:lpstr>PowerPoint Presentation</vt:lpstr>
    </vt:vector>
  </TitlesOfParts>
  <Company>NYC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Gangs in the sixties and Gangs now!</dc:title>
  <dc:creator>Admin</dc:creator>
  <cp:lastModifiedBy>Joseph Montecalvo</cp:lastModifiedBy>
  <cp:revision>29</cp:revision>
  <dcterms:created xsi:type="dcterms:W3CDTF">2013-01-30T17:51:04Z</dcterms:created>
  <dcterms:modified xsi:type="dcterms:W3CDTF">2013-06-10T15:36:59Z</dcterms:modified>
</cp:coreProperties>
</file>