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2"/>
  </p:notesMasterIdLst>
  <p:sldIdLst>
    <p:sldId id="256" r:id="rId2"/>
    <p:sldId id="266" r:id="rId3"/>
    <p:sldId id="257" r:id="rId4"/>
    <p:sldId id="258" r:id="rId5"/>
    <p:sldId id="259" r:id="rId6"/>
    <p:sldId id="260" r:id="rId7"/>
    <p:sldId id="265" r:id="rId8"/>
    <p:sldId id="264" r:id="rId9"/>
    <p:sldId id="261" r:id="rId10"/>
    <p:sldId id="262"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98" autoAdjust="0"/>
    <p:restoredTop sz="94626" autoAdjust="0"/>
  </p:normalViewPr>
  <p:slideViewPr>
    <p:cSldViewPr>
      <p:cViewPr>
        <p:scale>
          <a:sx n="107" d="100"/>
          <a:sy n="107" d="100"/>
        </p:scale>
        <p:origin x="-84" y="-72"/>
      </p:cViewPr>
      <p:guideLst>
        <p:guide orient="horz" pos="2160"/>
        <p:guide pos="2880"/>
      </p:guideLst>
    </p:cSldViewPr>
  </p:slideViewPr>
  <p:outlineViewPr>
    <p:cViewPr>
      <p:scale>
        <a:sx n="33" d="100"/>
        <a:sy n="33" d="100"/>
      </p:scale>
      <p:origin x="0" y="5024"/>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00693DC-0037-1541-BE29-14256CD17F05}" type="datetimeFigureOut">
              <a:rPr lang="en-US" smtClean="0"/>
              <a:pPr/>
              <a:t>4/22/2013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3E3A38A-438B-674A-AFE6-8F5D448109A1}" type="slidenum">
              <a:rPr lang="en-US" smtClean="0"/>
              <a:pPr/>
              <a:t>‹#›</a:t>
            </a:fld>
            <a:endParaRPr lang="en-US"/>
          </a:p>
        </p:txBody>
      </p:sp>
    </p:spTree>
    <p:extLst>
      <p:ext uri="{BB962C8B-B14F-4D97-AF65-F5344CB8AC3E}">
        <p14:creationId xmlns:p14="http://schemas.microsoft.com/office/powerpoint/2010/main" val="1940732065"/>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3E3A38A-438B-674A-AFE6-8F5D448109A1}"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Pay attention to the sections</a:t>
            </a:r>
            <a:r>
              <a:rPr lang="en-US" baseline="0" dirty="0" smtClean="0"/>
              <a:t> of this presentation that refer to the different steps of the PPA.</a:t>
            </a:r>
            <a:endParaRPr lang="en-US" dirty="0"/>
          </a:p>
        </p:txBody>
      </p:sp>
      <p:sp>
        <p:nvSpPr>
          <p:cNvPr id="4" name="Slide Number Placeholder 3"/>
          <p:cNvSpPr>
            <a:spLocks noGrp="1"/>
          </p:cNvSpPr>
          <p:nvPr>
            <p:ph type="sldNum" sz="quarter" idx="10"/>
          </p:nvPr>
        </p:nvSpPr>
        <p:spPr/>
        <p:txBody>
          <a:bodyPr/>
          <a:lstStyle/>
          <a:p>
            <a:fld id="{83E3A38A-438B-674A-AFE6-8F5D448109A1}"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Recyclable Vs</a:t>
            </a:r>
            <a:r>
              <a:rPr lang="en-US" baseline="0" dirty="0" smtClean="0"/>
              <a:t> non-recyclable materials.  </a:t>
            </a:r>
            <a:endParaRPr lang="en-US" dirty="0"/>
          </a:p>
        </p:txBody>
      </p:sp>
      <p:sp>
        <p:nvSpPr>
          <p:cNvPr id="4" name="Slide Number Placeholder 3"/>
          <p:cNvSpPr>
            <a:spLocks noGrp="1"/>
          </p:cNvSpPr>
          <p:nvPr>
            <p:ph type="sldNum" sz="quarter" idx="10"/>
          </p:nvPr>
        </p:nvSpPr>
        <p:spPr/>
        <p:txBody>
          <a:bodyPr/>
          <a:lstStyle/>
          <a:p>
            <a:fld id="{83E3A38A-438B-674A-AFE6-8F5D448109A1}" type="slidenum">
              <a:rPr lang="en-US" smtClean="0"/>
              <a:pPr/>
              <a:t>7</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lstStyle>
          <a:p>
            <a:fld id="{C2F03191-9C5B-4F96-8755-99E8C89A2A20}" type="datetimeFigureOut">
              <a:rPr lang="en-US" smtClean="0"/>
              <a:pPr/>
              <a:t>4/22/2013</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lstStyle>
          <a:p>
            <a:fld id="{01A30A18-4F8F-4181-9019-6FE41903DFD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2F03191-9C5B-4F96-8755-99E8C89A2A20}" type="datetimeFigureOut">
              <a:rPr lang="en-US" smtClean="0"/>
              <a:pPr/>
              <a:t>4/22/2013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A30A18-4F8F-4181-9019-6FE41903DFD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2F03191-9C5B-4F96-8755-99E8C89A2A20}" type="datetimeFigureOut">
              <a:rPr lang="en-US" smtClean="0"/>
              <a:pPr/>
              <a:t>4/22/2013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A30A18-4F8F-4181-9019-6FE41903DFD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2F03191-9C5B-4F96-8755-99E8C89A2A20}" type="datetimeFigureOut">
              <a:rPr lang="en-US" smtClean="0"/>
              <a:pPr/>
              <a:t>4/22/2013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A30A18-4F8F-4181-9019-6FE41903DFD2}" type="slidenum">
              <a:rPr lang="en-US" smtClean="0"/>
              <a:pPr/>
              <a:t>‹#›</a:t>
            </a:fld>
            <a:endParaRPr lang="en-US"/>
          </a:p>
        </p:txBody>
      </p:sp>
      <p:sp>
        <p:nvSpPr>
          <p:cNvPr id="7" name="Title 6"/>
          <p:cNvSpPr>
            <a:spLocks noGrp="1"/>
          </p:cNvSpPr>
          <p:nvPr>
            <p:ph type="title"/>
          </p:nvPr>
        </p:nvSpPr>
        <p:spPr/>
        <p:txBody>
          <a:bodyPr rtlCol="0"/>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C2F03191-9C5B-4F96-8755-99E8C89A2A20}" type="datetimeFigureOut">
              <a:rPr lang="en-US" smtClean="0"/>
              <a:pPr/>
              <a:t>4/22/2013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A30A18-4F8F-4181-9019-6FE41903DFD2}"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2F03191-9C5B-4F96-8755-99E8C89A2A20}" type="datetimeFigureOut">
              <a:rPr lang="en-US" smtClean="0"/>
              <a:pPr/>
              <a:t>4/22/2013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A30A18-4F8F-4181-9019-6FE41903DFD2}" type="slidenum">
              <a:rPr lang="en-US" smtClean="0"/>
              <a:pPr/>
              <a:t>‹#›</a:t>
            </a:fld>
            <a:endParaRPr lang="en-US"/>
          </a:p>
        </p:txBody>
      </p:sp>
      <p:sp>
        <p:nvSpPr>
          <p:cNvPr id="8" name="Title 7"/>
          <p:cNvSpPr>
            <a:spLocks noGrp="1"/>
          </p:cNvSpPr>
          <p:nvPr>
            <p:ph type="title"/>
          </p:nvPr>
        </p:nvSpPr>
        <p:spPr/>
        <p:txBody>
          <a:bodyPr rtlCol="0"/>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C2F03191-9C5B-4F96-8755-99E8C89A2A20}" type="datetimeFigureOut">
              <a:rPr lang="en-US" smtClean="0"/>
              <a:pPr/>
              <a:t>4/22/2013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1A30A18-4F8F-4181-9019-6FE41903DFD2}"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C2F03191-9C5B-4F96-8755-99E8C89A2A20}" type="datetimeFigureOut">
              <a:rPr lang="en-US" smtClean="0"/>
              <a:pPr/>
              <a:t>4/22/2013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1A30A18-4F8F-4181-9019-6FE41903DFD2}" type="slidenum">
              <a:rPr lang="en-US" smtClean="0"/>
              <a:pPr/>
              <a:t>‹#›</a:t>
            </a:fld>
            <a:endParaRPr lang="en-US"/>
          </a:p>
        </p:txBody>
      </p:sp>
      <p:sp>
        <p:nvSpPr>
          <p:cNvPr id="6" name="Title 5"/>
          <p:cNvSpPr>
            <a:spLocks noGrp="1"/>
          </p:cNvSpPr>
          <p:nvPr>
            <p:ph type="title"/>
          </p:nvPr>
        </p:nvSpPr>
        <p:spPr/>
        <p:txBody>
          <a:bodyPr rtlCol="0"/>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F03191-9C5B-4F96-8755-99E8C89A2A20}" type="datetimeFigureOut">
              <a:rPr lang="en-US" smtClean="0"/>
              <a:pPr/>
              <a:t>4/22/2013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1A30A18-4F8F-4181-9019-6FE41903DFD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p>
            <a:fld id="{C2F03191-9C5B-4F96-8755-99E8C89A2A20}" type="datetimeFigureOut">
              <a:rPr lang="en-US" smtClean="0"/>
              <a:pPr/>
              <a:t>4/22/2013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A30A18-4F8F-4181-9019-6FE41903DFD2}"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lstStyle>
          <a:p>
            <a:fld id="{C2F03191-9C5B-4F96-8755-99E8C89A2A20}" type="datetimeFigureOut">
              <a:rPr lang="en-US" smtClean="0"/>
              <a:pPr/>
              <a:t>4/22/2013</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01A30A18-4F8F-4181-9019-6FE41903DFD2}"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lstStyle>
          <a:p>
            <a:fld id="{C2F03191-9C5B-4F96-8755-99E8C89A2A20}" type="datetimeFigureOut">
              <a:rPr lang="en-US" smtClean="0"/>
              <a:pPr/>
              <a:t>4/22/2013</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lstStyle>
          <a:p>
            <a:fld id="{01A30A18-4F8F-4181-9019-6FE41903DFD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slide" Target="slide5.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www.nyc.gov/html/nycwasteless/downloads/pdf/wastecharreports/wcsfinal/highlights/wcs_05_rh_waste.pdf" TargetMode="External"/><Relationship Id="rId2" Type="http://schemas.openxmlformats.org/officeDocument/2006/relationships/slide" Target="slide9.xml"/><Relationship Id="rId1" Type="http://schemas.openxmlformats.org/officeDocument/2006/relationships/slideLayout" Target="../slideLayouts/slideLayout2.xml"/><Relationship Id="rId5" Type="http://schemas.openxmlformats.org/officeDocument/2006/relationships/hyperlink" Target="http://www.nyc.gov/html/nycwasteless/downloads/pdf/wastecharreports/wcsfinal/highlights/wcs_09_rh_streetbasket.pdf" TargetMode="Externa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slide" Target="slide10.xml"/><Relationship Id="rId1" Type="http://schemas.openxmlformats.org/officeDocument/2006/relationships/slideLayout" Target="../slideLayouts/slideLayout2.xml"/><Relationship Id="rId4" Type="http://schemas.openxmlformats.org/officeDocument/2006/relationships/hyperlink" Target="http://www.nyc.gov/html/nycwasteless/html/resources/wcs.s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1143001"/>
            <a:ext cx="8001000" cy="2457450"/>
          </a:xfrm>
        </p:spPr>
        <p:txBody>
          <a:bodyPr>
            <a:normAutofit fontScale="90000"/>
          </a:bodyPr>
          <a:lstStyle/>
          <a:p>
            <a:pPr algn="ctr"/>
            <a:r>
              <a:rPr lang="en-US" sz="6000" b="1" dirty="0" smtClean="0"/>
              <a:t>Household and Street Basket Waste</a:t>
            </a:r>
            <a:r>
              <a:rPr lang="en-US" b="1" dirty="0" smtClean="0"/>
              <a:t/>
            </a:r>
            <a:br>
              <a:rPr lang="en-US" b="1" dirty="0" smtClean="0"/>
            </a:br>
            <a:r>
              <a:rPr lang="en-US" b="1" dirty="0"/>
              <a:t/>
            </a:r>
            <a:br>
              <a:rPr lang="en-US" b="1" dirty="0"/>
            </a:br>
            <a:r>
              <a:rPr lang="en-US" i="1" u="sng" dirty="0" smtClean="0"/>
              <a:t>Creation and Disposal</a:t>
            </a:r>
            <a:endParaRPr lang="en-US" i="1" u="sng" dirty="0"/>
          </a:p>
        </p:txBody>
      </p:sp>
      <p:sp>
        <p:nvSpPr>
          <p:cNvPr id="3" name="Subtitle 2"/>
          <p:cNvSpPr>
            <a:spLocks noGrp="1"/>
          </p:cNvSpPr>
          <p:nvPr>
            <p:ph type="subTitle" idx="1"/>
          </p:nvPr>
        </p:nvSpPr>
        <p:spPr>
          <a:xfrm>
            <a:off x="762000" y="5257800"/>
            <a:ext cx="7772400" cy="1199704"/>
          </a:xfrm>
        </p:spPr>
        <p:txBody>
          <a:bodyPr>
            <a:normAutofit fontScale="70000" lnSpcReduction="20000"/>
          </a:bodyPr>
          <a:lstStyle/>
          <a:p>
            <a:pPr algn="r"/>
            <a:endParaRPr lang="en-US" sz="2000" dirty="0" smtClean="0"/>
          </a:p>
          <a:p>
            <a:pPr algn="r"/>
            <a:endParaRPr lang="en-US" sz="2000" dirty="0"/>
          </a:p>
          <a:p>
            <a:pPr algn="r"/>
            <a:endParaRPr lang="en-US" sz="2000" dirty="0" smtClean="0"/>
          </a:p>
          <a:p>
            <a:pPr algn="r"/>
            <a:r>
              <a:rPr lang="en-US" sz="2000" dirty="0" smtClean="0">
                <a:solidFill>
                  <a:schemeClr val="bg1">
                    <a:lumMod val="95000"/>
                  </a:schemeClr>
                </a:solidFill>
              </a:rPr>
              <a:t>St. </a:t>
            </a:r>
            <a:r>
              <a:rPr lang="en-US" sz="2000" dirty="0" err="1" smtClean="0">
                <a:solidFill>
                  <a:schemeClr val="bg1">
                    <a:lumMod val="95000"/>
                  </a:schemeClr>
                </a:solidFill>
              </a:rPr>
              <a:t>Spyridon</a:t>
            </a:r>
            <a:r>
              <a:rPr lang="en-US" sz="2000" dirty="0" smtClean="0">
                <a:solidFill>
                  <a:schemeClr val="bg1">
                    <a:lumMod val="95000"/>
                  </a:schemeClr>
                </a:solidFill>
              </a:rPr>
              <a:t> Parochial School</a:t>
            </a:r>
          </a:p>
          <a:p>
            <a:pPr algn="r"/>
            <a:r>
              <a:rPr lang="en-US" sz="2000" dirty="0" smtClean="0">
                <a:solidFill>
                  <a:schemeClr val="bg1">
                    <a:lumMod val="95000"/>
                  </a:schemeClr>
                </a:solidFill>
              </a:rPr>
              <a:t>Mr. S. O’Brien</a:t>
            </a:r>
            <a:endParaRPr lang="en-US" sz="2000" dirty="0">
              <a:solidFill>
                <a:schemeClr val="bg1">
                  <a:lumMod val="95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3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81000" y="152400"/>
            <a:ext cx="8534400" cy="6463308"/>
          </a:xfrm>
          <a:prstGeom prst="rect">
            <a:avLst/>
          </a:prstGeom>
        </p:spPr>
        <p:txBody>
          <a:bodyPr wrap="square">
            <a:spAutoFit/>
          </a:bodyPr>
          <a:lstStyle/>
          <a:p>
            <a:r>
              <a:rPr lang="en-US" b="1" dirty="0" smtClean="0"/>
              <a:t>CURRENTLY DESIGNATED FOR RECYCLING THROUGH DSNY COLLECTION</a:t>
            </a:r>
          </a:p>
          <a:p>
            <a:endParaRPr lang="en-US" dirty="0" smtClean="0"/>
          </a:p>
          <a:p>
            <a:pPr>
              <a:buFont typeface="Arial" pitchFamily="34" charset="0"/>
              <a:buChar char="•"/>
            </a:pPr>
            <a:r>
              <a:rPr lang="en-US" dirty="0" smtClean="0"/>
              <a:t>paper: newsprint, cardboard, and mixed paper</a:t>
            </a:r>
          </a:p>
          <a:p>
            <a:pPr>
              <a:buFont typeface="Arial" pitchFamily="34" charset="0"/>
              <a:buChar char="•"/>
            </a:pPr>
            <a:r>
              <a:rPr lang="en-US" dirty="0" smtClean="0"/>
              <a:t>plastic bottles and jugs</a:t>
            </a:r>
          </a:p>
          <a:p>
            <a:pPr>
              <a:buFont typeface="Arial" pitchFamily="34" charset="0"/>
              <a:buChar char="•"/>
            </a:pPr>
            <a:r>
              <a:rPr lang="en-US" dirty="0" smtClean="0"/>
              <a:t>glass containers</a:t>
            </a:r>
          </a:p>
          <a:p>
            <a:pPr>
              <a:buFont typeface="Arial" pitchFamily="34" charset="0"/>
              <a:buChar char="•"/>
            </a:pPr>
            <a:r>
              <a:rPr lang="en-US" dirty="0" smtClean="0"/>
              <a:t>metal cans, foil, and other household metal items</a:t>
            </a:r>
          </a:p>
          <a:p>
            <a:pPr>
              <a:buFont typeface="Arial" pitchFamily="34" charset="0"/>
              <a:buChar char="•"/>
            </a:pPr>
            <a:r>
              <a:rPr lang="en-US" dirty="0" smtClean="0"/>
              <a:t>beverage cartons</a:t>
            </a:r>
          </a:p>
          <a:p>
            <a:pPr>
              <a:buFont typeface="Arial" pitchFamily="34" charset="0"/>
              <a:buChar char="•"/>
            </a:pPr>
            <a:endParaRPr lang="en-US" dirty="0" smtClean="0"/>
          </a:p>
          <a:p>
            <a:r>
              <a:rPr lang="en-US" b="1" dirty="0" smtClean="0"/>
              <a:t>NOT CURRENTLY DESIGNATED FOR RECYCLING THROUGH DSNY COLLECTION</a:t>
            </a:r>
            <a:endParaRPr lang="en-US" dirty="0" smtClean="0"/>
          </a:p>
          <a:p>
            <a:pPr>
              <a:buFont typeface="Arial" pitchFamily="34" charset="0"/>
              <a:buChar char="•"/>
            </a:pPr>
            <a:endParaRPr lang="en-US" dirty="0" smtClean="0"/>
          </a:p>
          <a:p>
            <a:pPr>
              <a:buFont typeface="Arial" pitchFamily="34" charset="0"/>
              <a:buChar char="•"/>
            </a:pPr>
            <a:r>
              <a:rPr lang="en-US" dirty="0" smtClean="0"/>
              <a:t>other types of plastics besides bottles and jugs</a:t>
            </a:r>
          </a:p>
          <a:p>
            <a:pPr>
              <a:buFont typeface="Arial" pitchFamily="34" charset="0"/>
              <a:buChar char="•"/>
            </a:pPr>
            <a:r>
              <a:rPr lang="en-US" dirty="0" smtClean="0"/>
              <a:t>other paper: napkins, tissues, paper plates and cups, laminated paper</a:t>
            </a:r>
          </a:p>
          <a:p>
            <a:pPr>
              <a:buFont typeface="Arial" pitchFamily="34" charset="0"/>
              <a:buChar char="•"/>
            </a:pPr>
            <a:r>
              <a:rPr lang="en-US" dirty="0" smtClean="0"/>
              <a:t>organics: including food scraps, yard trimmings, and other organic materials</a:t>
            </a:r>
          </a:p>
          <a:p>
            <a:pPr>
              <a:buFont typeface="Arial" pitchFamily="34" charset="0"/>
              <a:buChar char="•"/>
            </a:pPr>
            <a:r>
              <a:rPr lang="en-US" dirty="0" smtClean="0"/>
              <a:t>electronic waste: including TV's, monitors, computers, cell phones, and other electronics</a:t>
            </a:r>
          </a:p>
          <a:p>
            <a:pPr>
              <a:buFont typeface="Arial" pitchFamily="34" charset="0"/>
              <a:buChar char="•"/>
            </a:pPr>
            <a:r>
              <a:rPr lang="en-US" dirty="0" smtClean="0"/>
              <a:t>textiles and carpets</a:t>
            </a:r>
          </a:p>
          <a:p>
            <a:pPr>
              <a:buFont typeface="Arial" pitchFamily="34" charset="0"/>
              <a:buChar char="•"/>
            </a:pPr>
            <a:r>
              <a:rPr lang="en-US" dirty="0" smtClean="0"/>
              <a:t>construction and demolition debris (C&amp;D)</a:t>
            </a:r>
          </a:p>
          <a:p>
            <a:pPr>
              <a:buFont typeface="Arial" pitchFamily="34" charset="0"/>
              <a:buChar char="•"/>
            </a:pPr>
            <a:r>
              <a:rPr lang="en-US" dirty="0" smtClean="0"/>
              <a:t>household hazardous waste</a:t>
            </a:r>
          </a:p>
          <a:p>
            <a:pPr>
              <a:buFont typeface="Arial" pitchFamily="34" charset="0"/>
              <a:buChar char="•"/>
            </a:pPr>
            <a:r>
              <a:rPr lang="en-US" dirty="0" smtClean="0"/>
              <a:t>miscellaneous inorganic materials</a:t>
            </a:r>
          </a:p>
          <a:p>
            <a:endParaRPr lang="en-US" dirty="0" smtClean="0"/>
          </a:p>
          <a:p>
            <a:pPr lvl="8">
              <a:buFont typeface="Arial" pitchFamily="34" charset="0"/>
              <a:buChar char="•"/>
            </a:pPr>
            <a:r>
              <a:rPr lang="en-US" dirty="0" smtClean="0">
                <a:solidFill>
                  <a:schemeClr val="bg1">
                    <a:lumMod val="95000"/>
                  </a:schemeClr>
                </a:solidFill>
                <a:hlinkClick r:id="rId2" action="ppaction://hlinksldjump"/>
              </a:rPr>
              <a:t>BACK</a:t>
            </a:r>
            <a:endParaRPr lang="en-US" dirty="0">
              <a:solidFill>
                <a:schemeClr val="bg1">
                  <a:lumMod val="95000"/>
                </a:schemeClr>
              </a:solidFill>
            </a:endParaRPr>
          </a:p>
        </p:txBody>
      </p:sp>
      <p:sp>
        <p:nvSpPr>
          <p:cNvPr id="3" name="TextBox 2"/>
          <p:cNvSpPr txBox="1"/>
          <p:nvPr/>
        </p:nvSpPr>
        <p:spPr>
          <a:xfrm>
            <a:off x="3733800" y="6473301"/>
            <a:ext cx="5304657" cy="369332"/>
          </a:xfrm>
          <a:prstGeom prst="rect">
            <a:avLst/>
          </a:prstGeom>
          <a:noFill/>
        </p:spPr>
        <p:txBody>
          <a:bodyPr wrap="none" rtlCol="0">
            <a:spAutoFit/>
          </a:bodyPr>
          <a:lstStyle/>
          <a:p>
            <a:r>
              <a:rPr lang="en-US" dirty="0" smtClean="0"/>
              <a:t>Step 4 of the PPA:  Examine an Existing Policy</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Step 1: Define the Problem</a:t>
            </a:r>
          </a:p>
          <a:p>
            <a:r>
              <a:rPr lang="en-US" dirty="0" smtClean="0"/>
              <a:t>Step 2: Gather the Evidence</a:t>
            </a:r>
          </a:p>
          <a:p>
            <a:r>
              <a:rPr lang="en-US" dirty="0" smtClean="0"/>
              <a:t>Step 3: Identify the Causes</a:t>
            </a:r>
          </a:p>
          <a:p>
            <a:r>
              <a:rPr lang="en-US" dirty="0" smtClean="0"/>
              <a:t>Step 4: Examine Existing Policy</a:t>
            </a:r>
          </a:p>
          <a:p>
            <a:r>
              <a:rPr lang="en-US" dirty="0" smtClean="0"/>
              <a:t>Step 5: Develop Solutions</a:t>
            </a:r>
          </a:p>
          <a:p>
            <a:r>
              <a:rPr lang="en-US" dirty="0" smtClean="0"/>
              <a:t>Step 6: Select the Best Solution</a:t>
            </a:r>
            <a:endParaRPr lang="en-US" dirty="0"/>
          </a:p>
        </p:txBody>
      </p:sp>
      <p:sp>
        <p:nvSpPr>
          <p:cNvPr id="3" name="Title 2"/>
          <p:cNvSpPr>
            <a:spLocks noGrp="1"/>
          </p:cNvSpPr>
          <p:nvPr>
            <p:ph type="title"/>
          </p:nvPr>
        </p:nvSpPr>
        <p:spPr>
          <a:xfrm>
            <a:off x="76200" y="274638"/>
            <a:ext cx="8991600" cy="1143000"/>
          </a:xfrm>
        </p:spPr>
        <p:txBody>
          <a:bodyPr>
            <a:normAutofit/>
          </a:bodyPr>
          <a:lstStyle/>
          <a:p>
            <a:pPr algn="ctr"/>
            <a:r>
              <a:rPr lang="en-US" sz="3600" dirty="0" smtClean="0"/>
              <a:t>Steps of the Public Policy Analyst (PPA)</a:t>
            </a:r>
            <a:endParaRPr lang="en-US" sz="3600" dirty="0"/>
          </a:p>
        </p:txBody>
      </p:sp>
    </p:spTree>
    <p:extLst>
      <p:ext uri="{BB962C8B-B14F-4D97-AF65-F5344CB8AC3E}">
        <p14:creationId xmlns:p14="http://schemas.microsoft.com/office/powerpoint/2010/main" val="32140035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accel="50000" decel="5000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2000" fill="hold"/>
                                        <p:tgtEl>
                                          <p:spTgt spid="2">
                                            <p:txEl>
                                              <p:pRg st="0" end="0"/>
                                            </p:txEl>
                                          </p:spTgt>
                                        </p:tgtEl>
                                        <p:attrNameLst>
                                          <p:attrName>ppt_x</p:attrName>
                                        </p:attrNameLst>
                                      </p:cBhvr>
                                      <p:tavLst>
                                        <p:tav tm="0">
                                          <p:val>
                                            <p:strVal val="1+#ppt_w/2"/>
                                          </p:val>
                                        </p:tav>
                                        <p:tav tm="100000">
                                          <p:val>
                                            <p:strVal val="#ppt_x"/>
                                          </p:val>
                                        </p:tav>
                                      </p:tavLst>
                                    </p:anim>
                                    <p:anim calcmode="lin" valueType="num">
                                      <p:cBhvr additive="base">
                                        <p:cTn id="8" dur="2000" fill="hold"/>
                                        <p:tgtEl>
                                          <p:spTgt spid="2">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accel="50000" decel="50000" fill="hold" grpId="0"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2000" fill="hold"/>
                                        <p:tgtEl>
                                          <p:spTgt spid="2">
                                            <p:txEl>
                                              <p:pRg st="1" end="1"/>
                                            </p:txEl>
                                          </p:spTgt>
                                        </p:tgtEl>
                                        <p:attrNameLst>
                                          <p:attrName>ppt_x</p:attrName>
                                        </p:attrNameLst>
                                      </p:cBhvr>
                                      <p:tavLst>
                                        <p:tav tm="0">
                                          <p:val>
                                            <p:strVal val="1+#ppt_w/2"/>
                                          </p:val>
                                        </p:tav>
                                        <p:tav tm="100000">
                                          <p:val>
                                            <p:strVal val="#ppt_x"/>
                                          </p:val>
                                        </p:tav>
                                      </p:tavLst>
                                    </p:anim>
                                    <p:anim calcmode="lin" valueType="num">
                                      <p:cBhvr additive="base">
                                        <p:cTn id="14" dur="2000" fill="hold"/>
                                        <p:tgtEl>
                                          <p:spTgt spid="2">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accel="50000" decel="50000" fill="hold" grpId="0"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2000" fill="hold"/>
                                        <p:tgtEl>
                                          <p:spTgt spid="2">
                                            <p:txEl>
                                              <p:pRg st="2" end="2"/>
                                            </p:txEl>
                                          </p:spTgt>
                                        </p:tgtEl>
                                        <p:attrNameLst>
                                          <p:attrName>ppt_x</p:attrName>
                                        </p:attrNameLst>
                                      </p:cBhvr>
                                      <p:tavLst>
                                        <p:tav tm="0">
                                          <p:val>
                                            <p:strVal val="1+#ppt_w/2"/>
                                          </p:val>
                                        </p:tav>
                                        <p:tav tm="100000">
                                          <p:val>
                                            <p:strVal val="#ppt_x"/>
                                          </p:val>
                                        </p:tav>
                                      </p:tavLst>
                                    </p:anim>
                                    <p:anim calcmode="lin" valueType="num">
                                      <p:cBhvr additive="base">
                                        <p:cTn id="20" dur="2000" fill="hold"/>
                                        <p:tgtEl>
                                          <p:spTgt spid="2">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accel="50000" decel="50000" fill="hold" grpId="0" nodeType="clickEffect">
                                  <p:stCondLst>
                                    <p:cond delay="0"/>
                                  </p:stCondLst>
                                  <p:childTnLst>
                                    <p:set>
                                      <p:cBhvr>
                                        <p:cTn id="24" dur="1" fill="hold">
                                          <p:stCondLst>
                                            <p:cond delay="0"/>
                                          </p:stCondLst>
                                        </p:cTn>
                                        <p:tgtEl>
                                          <p:spTgt spid="2">
                                            <p:txEl>
                                              <p:pRg st="3" end="3"/>
                                            </p:txEl>
                                          </p:spTgt>
                                        </p:tgtEl>
                                        <p:attrNameLst>
                                          <p:attrName>style.visibility</p:attrName>
                                        </p:attrNameLst>
                                      </p:cBhvr>
                                      <p:to>
                                        <p:strVal val="visible"/>
                                      </p:to>
                                    </p:set>
                                    <p:anim calcmode="lin" valueType="num">
                                      <p:cBhvr additive="base">
                                        <p:cTn id="25" dur="2000" fill="hold"/>
                                        <p:tgtEl>
                                          <p:spTgt spid="2">
                                            <p:txEl>
                                              <p:pRg st="3" end="3"/>
                                            </p:txEl>
                                          </p:spTgt>
                                        </p:tgtEl>
                                        <p:attrNameLst>
                                          <p:attrName>ppt_x</p:attrName>
                                        </p:attrNameLst>
                                      </p:cBhvr>
                                      <p:tavLst>
                                        <p:tav tm="0">
                                          <p:val>
                                            <p:strVal val="1+#ppt_w/2"/>
                                          </p:val>
                                        </p:tav>
                                        <p:tav tm="100000">
                                          <p:val>
                                            <p:strVal val="#ppt_x"/>
                                          </p:val>
                                        </p:tav>
                                      </p:tavLst>
                                    </p:anim>
                                    <p:anim calcmode="lin" valueType="num">
                                      <p:cBhvr additive="base">
                                        <p:cTn id="26" dur="2000" fill="hold"/>
                                        <p:tgtEl>
                                          <p:spTgt spid="2">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2" accel="50000" decel="50000" fill="hold" grpId="0" nodeType="clickEffect">
                                  <p:stCondLst>
                                    <p:cond delay="0"/>
                                  </p:stCondLst>
                                  <p:childTnLst>
                                    <p:set>
                                      <p:cBhvr>
                                        <p:cTn id="30" dur="1" fill="hold">
                                          <p:stCondLst>
                                            <p:cond delay="0"/>
                                          </p:stCondLst>
                                        </p:cTn>
                                        <p:tgtEl>
                                          <p:spTgt spid="2">
                                            <p:txEl>
                                              <p:pRg st="4" end="4"/>
                                            </p:txEl>
                                          </p:spTgt>
                                        </p:tgtEl>
                                        <p:attrNameLst>
                                          <p:attrName>style.visibility</p:attrName>
                                        </p:attrNameLst>
                                      </p:cBhvr>
                                      <p:to>
                                        <p:strVal val="visible"/>
                                      </p:to>
                                    </p:set>
                                    <p:anim calcmode="lin" valueType="num">
                                      <p:cBhvr additive="base">
                                        <p:cTn id="31" dur="2000" fill="hold"/>
                                        <p:tgtEl>
                                          <p:spTgt spid="2">
                                            <p:txEl>
                                              <p:pRg st="4" end="4"/>
                                            </p:txEl>
                                          </p:spTgt>
                                        </p:tgtEl>
                                        <p:attrNameLst>
                                          <p:attrName>ppt_x</p:attrName>
                                        </p:attrNameLst>
                                      </p:cBhvr>
                                      <p:tavLst>
                                        <p:tav tm="0">
                                          <p:val>
                                            <p:strVal val="1+#ppt_w/2"/>
                                          </p:val>
                                        </p:tav>
                                        <p:tav tm="100000">
                                          <p:val>
                                            <p:strVal val="#ppt_x"/>
                                          </p:val>
                                        </p:tav>
                                      </p:tavLst>
                                    </p:anim>
                                    <p:anim calcmode="lin" valueType="num">
                                      <p:cBhvr additive="base">
                                        <p:cTn id="32" dur="2000" fill="hold"/>
                                        <p:tgtEl>
                                          <p:spTgt spid="2">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2" accel="50000" decel="50000" fill="hold" grpId="0" nodeType="clickEffect">
                                  <p:stCondLst>
                                    <p:cond delay="0"/>
                                  </p:stCondLst>
                                  <p:childTnLst>
                                    <p:set>
                                      <p:cBhvr>
                                        <p:cTn id="36" dur="1" fill="hold">
                                          <p:stCondLst>
                                            <p:cond delay="0"/>
                                          </p:stCondLst>
                                        </p:cTn>
                                        <p:tgtEl>
                                          <p:spTgt spid="2">
                                            <p:txEl>
                                              <p:pRg st="5" end="5"/>
                                            </p:txEl>
                                          </p:spTgt>
                                        </p:tgtEl>
                                        <p:attrNameLst>
                                          <p:attrName>style.visibility</p:attrName>
                                        </p:attrNameLst>
                                      </p:cBhvr>
                                      <p:to>
                                        <p:strVal val="visible"/>
                                      </p:to>
                                    </p:set>
                                    <p:anim calcmode="lin" valueType="num">
                                      <p:cBhvr additive="base">
                                        <p:cTn id="37" dur="2000" fill="hold"/>
                                        <p:tgtEl>
                                          <p:spTgt spid="2">
                                            <p:txEl>
                                              <p:pRg st="5" end="5"/>
                                            </p:txEl>
                                          </p:spTgt>
                                        </p:tgtEl>
                                        <p:attrNameLst>
                                          <p:attrName>ppt_x</p:attrName>
                                        </p:attrNameLst>
                                      </p:cBhvr>
                                      <p:tavLst>
                                        <p:tav tm="0">
                                          <p:val>
                                            <p:strVal val="1+#ppt_w/2"/>
                                          </p:val>
                                        </p:tav>
                                        <p:tav tm="100000">
                                          <p:val>
                                            <p:strVal val="#ppt_x"/>
                                          </p:val>
                                        </p:tav>
                                      </p:tavLst>
                                    </p:anim>
                                    <p:anim calcmode="lin" valueType="num">
                                      <p:cBhvr additive="base">
                                        <p:cTn id="38" dur="2000" fill="hold"/>
                                        <p:tgtEl>
                                          <p:spTgt spid="2">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lstStyle/>
          <a:p>
            <a:endParaRPr lang="en-US" dirty="0" smtClean="0"/>
          </a:p>
          <a:p>
            <a:pPr>
              <a:buNone/>
            </a:pPr>
            <a:r>
              <a:rPr lang="en-US" dirty="0" smtClean="0"/>
              <a:t>	List as many</a:t>
            </a:r>
          </a:p>
          <a:p>
            <a:pPr>
              <a:buNone/>
            </a:pPr>
            <a:r>
              <a:rPr lang="en-US" dirty="0" smtClean="0"/>
              <a:t>	as you can</a:t>
            </a:r>
            <a:endParaRPr lang="en-US" dirty="0"/>
          </a:p>
          <a:p>
            <a:r>
              <a:rPr lang="en-US" dirty="0" smtClean="0"/>
              <a:t>A) ______</a:t>
            </a:r>
          </a:p>
          <a:p>
            <a:r>
              <a:rPr lang="en-US" dirty="0" smtClean="0"/>
              <a:t>B) ______</a:t>
            </a:r>
          </a:p>
          <a:p>
            <a:r>
              <a:rPr lang="en-US" dirty="0" smtClean="0"/>
              <a:t>C) ______</a:t>
            </a:r>
          </a:p>
          <a:p>
            <a:r>
              <a:rPr lang="en-US" dirty="0" smtClean="0"/>
              <a:t>D) ______</a:t>
            </a:r>
          </a:p>
          <a:p>
            <a:pPr>
              <a:buNone/>
            </a:pPr>
            <a:endParaRPr lang="en-US" dirty="0" smtClean="0"/>
          </a:p>
          <a:p>
            <a:endParaRPr lang="en-US" dirty="0"/>
          </a:p>
        </p:txBody>
      </p:sp>
      <p:sp>
        <p:nvSpPr>
          <p:cNvPr id="2" name="Title 1"/>
          <p:cNvSpPr>
            <a:spLocks noGrp="1"/>
          </p:cNvSpPr>
          <p:nvPr>
            <p:ph type="title"/>
          </p:nvPr>
        </p:nvSpPr>
        <p:spPr/>
        <p:txBody>
          <a:bodyPr>
            <a:normAutofit fontScale="90000"/>
          </a:bodyPr>
          <a:lstStyle/>
          <a:p>
            <a:r>
              <a:rPr lang="en-US" dirty="0" smtClean="0"/>
              <a:t>What are the typical items that end up in our garbage cans at home?</a:t>
            </a:r>
            <a:endParaRPr lang="en-US" dirty="0"/>
          </a:p>
        </p:txBody>
      </p:sp>
      <p:pic>
        <p:nvPicPr>
          <p:cNvPr id="6" name="Picture 5" descr="household waste1.gif"/>
          <p:cNvPicPr>
            <a:picLocks noChangeAspect="1"/>
          </p:cNvPicPr>
          <p:nvPr/>
        </p:nvPicPr>
        <p:blipFill>
          <a:blip r:embed="rId2" cstate="print"/>
          <a:stretch>
            <a:fillRect/>
          </a:stretch>
        </p:blipFill>
        <p:spPr>
          <a:xfrm>
            <a:off x="3657600" y="2209800"/>
            <a:ext cx="4599126" cy="3552825"/>
          </a:xfrm>
          <a:prstGeom prst="rect">
            <a:avLst/>
          </a:prstGeom>
        </p:spPr>
      </p:pic>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up)">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additive="base">
                                        <p:cTn id="12" dur="500" fill="hold"/>
                                        <p:tgtEl>
                                          <p:spTgt spid="6"/>
                                        </p:tgtEl>
                                        <p:attrNameLst>
                                          <p:attrName>ppt_x</p:attrName>
                                        </p:attrNameLst>
                                      </p:cBhvr>
                                      <p:tavLst>
                                        <p:tav tm="0">
                                          <p:val>
                                            <p:strVal val="#ppt_x"/>
                                          </p:val>
                                        </p:tav>
                                        <p:tav tm="100000">
                                          <p:val>
                                            <p:strVal val="#ppt_x"/>
                                          </p:val>
                                        </p:tav>
                                      </p:tavLst>
                                    </p:anim>
                                    <p:anim calcmode="lin" valueType="num">
                                      <p:cBhvr additive="base">
                                        <p:cTn id="13"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5">
                                            <p:txEl>
                                              <p:pRg st="1" end="1"/>
                                            </p:txEl>
                                          </p:spTgt>
                                        </p:tgtEl>
                                        <p:attrNameLst>
                                          <p:attrName>style.visibility</p:attrName>
                                        </p:attrNameLst>
                                      </p:cBhvr>
                                      <p:to>
                                        <p:strVal val="visible"/>
                                      </p:to>
                                    </p:set>
                                    <p:animEffect transition="in" filter="fade">
                                      <p:cBhvr>
                                        <p:cTn id="18" dur="2000"/>
                                        <p:tgtEl>
                                          <p:spTgt spid="5">
                                            <p:txEl>
                                              <p:pRg st="1" end="1"/>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Effect transition="in" filter="fade">
                                      <p:cBhvr>
                                        <p:cTn id="21" dur="2000"/>
                                        <p:tgtEl>
                                          <p:spTgt spid="5">
                                            <p:txEl>
                                              <p:pRg st="2" end="2"/>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5">
                                            <p:txEl>
                                              <p:pRg st="3" end="3"/>
                                            </p:txEl>
                                          </p:spTgt>
                                        </p:tgtEl>
                                        <p:attrNameLst>
                                          <p:attrName>style.visibility</p:attrName>
                                        </p:attrNameLst>
                                      </p:cBhvr>
                                      <p:to>
                                        <p:strVal val="visible"/>
                                      </p:to>
                                    </p:set>
                                    <p:animEffect transition="in" filter="fade">
                                      <p:cBhvr>
                                        <p:cTn id="24" dur="2000"/>
                                        <p:tgtEl>
                                          <p:spTgt spid="5">
                                            <p:txEl>
                                              <p:pRg st="3" end="3"/>
                                            </p:txEl>
                                          </p:spTgt>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fade">
                                      <p:cBhvr>
                                        <p:cTn id="27" dur="2000"/>
                                        <p:tgtEl>
                                          <p:spTgt spid="5">
                                            <p:txEl>
                                              <p:pRg st="4" end="4"/>
                                            </p:txEl>
                                          </p:spTgt>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5">
                                            <p:txEl>
                                              <p:pRg st="5" end="5"/>
                                            </p:txEl>
                                          </p:spTgt>
                                        </p:tgtEl>
                                        <p:attrNameLst>
                                          <p:attrName>style.visibility</p:attrName>
                                        </p:attrNameLst>
                                      </p:cBhvr>
                                      <p:to>
                                        <p:strVal val="visible"/>
                                      </p:to>
                                    </p:set>
                                    <p:animEffect transition="in" filter="fade">
                                      <p:cBhvr>
                                        <p:cTn id="30" dur="2000"/>
                                        <p:tgtEl>
                                          <p:spTgt spid="5">
                                            <p:txEl>
                                              <p:pRg st="5" end="5"/>
                                            </p:txEl>
                                          </p:spTgt>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5">
                                            <p:txEl>
                                              <p:pRg st="6" end="6"/>
                                            </p:txEl>
                                          </p:spTgt>
                                        </p:tgtEl>
                                        <p:attrNameLst>
                                          <p:attrName>style.visibility</p:attrName>
                                        </p:attrNameLst>
                                      </p:cBhvr>
                                      <p:to>
                                        <p:strVal val="visible"/>
                                      </p:to>
                                    </p:set>
                                    <p:animEffect transition="in" filter="fade">
                                      <p:cBhvr>
                                        <p:cTn id="33" dur="2000"/>
                                        <p:tgtEl>
                                          <p:spTgt spid="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allAtOnce"/>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dirty="0" smtClean="0"/>
          </a:p>
          <a:p>
            <a:pPr>
              <a:buNone/>
            </a:pPr>
            <a:r>
              <a:rPr lang="en-US" dirty="0" smtClean="0"/>
              <a:t>	List as many</a:t>
            </a:r>
          </a:p>
          <a:p>
            <a:pPr>
              <a:buNone/>
            </a:pPr>
            <a:r>
              <a:rPr lang="en-US" dirty="0" smtClean="0"/>
              <a:t>	as you can</a:t>
            </a:r>
            <a:endParaRPr lang="en-US" dirty="0"/>
          </a:p>
          <a:p>
            <a:r>
              <a:rPr lang="en-US" dirty="0" smtClean="0"/>
              <a:t>A) ______</a:t>
            </a:r>
          </a:p>
          <a:p>
            <a:r>
              <a:rPr lang="en-US" dirty="0" smtClean="0"/>
              <a:t>B) ______</a:t>
            </a:r>
          </a:p>
          <a:p>
            <a:r>
              <a:rPr lang="en-US" dirty="0" smtClean="0"/>
              <a:t>C) ______</a:t>
            </a:r>
          </a:p>
          <a:p>
            <a:r>
              <a:rPr lang="en-US" dirty="0" smtClean="0"/>
              <a:t>D) ______</a:t>
            </a:r>
            <a:endParaRPr lang="en-US" dirty="0"/>
          </a:p>
        </p:txBody>
      </p:sp>
      <p:sp>
        <p:nvSpPr>
          <p:cNvPr id="2" name="Title 1"/>
          <p:cNvSpPr>
            <a:spLocks noGrp="1"/>
          </p:cNvSpPr>
          <p:nvPr>
            <p:ph type="title"/>
          </p:nvPr>
        </p:nvSpPr>
        <p:spPr/>
        <p:txBody>
          <a:bodyPr>
            <a:normAutofit fontScale="90000"/>
          </a:bodyPr>
          <a:lstStyle/>
          <a:p>
            <a:r>
              <a:rPr lang="en-US" dirty="0" smtClean="0"/>
              <a:t>What are the typical items that end up in street baskets?</a:t>
            </a:r>
            <a:endParaRPr lang="en-US" dirty="0"/>
          </a:p>
        </p:txBody>
      </p:sp>
      <p:pic>
        <p:nvPicPr>
          <p:cNvPr id="7" name="Picture 6" descr="overflowig trash can.bmp"/>
          <p:cNvPicPr>
            <a:picLocks noChangeAspect="1"/>
          </p:cNvPicPr>
          <p:nvPr/>
        </p:nvPicPr>
        <p:blipFill>
          <a:blip r:embed="rId2" cstate="print"/>
          <a:stretch>
            <a:fillRect/>
          </a:stretch>
        </p:blipFill>
        <p:spPr>
          <a:xfrm>
            <a:off x="3048000" y="1905000"/>
            <a:ext cx="5391740" cy="40386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up)">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additive="base">
                                        <p:cTn id="12" dur="500" fill="hold"/>
                                        <p:tgtEl>
                                          <p:spTgt spid="7"/>
                                        </p:tgtEl>
                                        <p:attrNameLst>
                                          <p:attrName>ppt_x</p:attrName>
                                        </p:attrNameLst>
                                      </p:cBhvr>
                                      <p:tavLst>
                                        <p:tav tm="0">
                                          <p:val>
                                            <p:strVal val="#ppt_x"/>
                                          </p:val>
                                        </p:tav>
                                        <p:tav tm="100000">
                                          <p:val>
                                            <p:strVal val="#ppt_x"/>
                                          </p:val>
                                        </p:tav>
                                      </p:tavLst>
                                    </p:anim>
                                    <p:anim calcmode="lin" valueType="num">
                                      <p:cBhvr additive="base">
                                        <p:cTn id="13"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fade">
                                      <p:cBhvr>
                                        <p:cTn id="18" dur="2000"/>
                                        <p:tgtEl>
                                          <p:spTgt spid="3">
                                            <p:txEl>
                                              <p:pRg st="1" end="1"/>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2000"/>
                                        <p:tgtEl>
                                          <p:spTgt spid="3">
                                            <p:txEl>
                                              <p:pRg st="2" end="2"/>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fade">
                                      <p:cBhvr>
                                        <p:cTn id="24" dur="2000"/>
                                        <p:tgtEl>
                                          <p:spTgt spid="3">
                                            <p:txEl>
                                              <p:pRg st="3" end="3"/>
                                            </p:txEl>
                                          </p:spTgt>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3">
                                            <p:txEl>
                                              <p:pRg st="5" end="5"/>
                                            </p:txEl>
                                          </p:spTgt>
                                        </p:tgtEl>
                                        <p:attrNameLst>
                                          <p:attrName>style.visibility</p:attrName>
                                        </p:attrNameLst>
                                      </p:cBhvr>
                                      <p:to>
                                        <p:strVal val="visible"/>
                                      </p:to>
                                    </p:set>
                                    <p:animEffect transition="in" filter="fade">
                                      <p:cBhvr>
                                        <p:cTn id="30" dur="2000"/>
                                        <p:tgtEl>
                                          <p:spTgt spid="3">
                                            <p:txEl>
                                              <p:pRg st="5" end="5"/>
                                            </p:txEl>
                                          </p:spTgt>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Effect transition="in" filter="fade">
                                      <p:cBhvr>
                                        <p:cTn id="33"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95400"/>
            <a:ext cx="8229600" cy="4525963"/>
          </a:xfrm>
        </p:spPr>
        <p:txBody>
          <a:bodyPr>
            <a:normAutofit/>
          </a:bodyPr>
          <a:lstStyle/>
          <a:p>
            <a:r>
              <a:rPr lang="en-US" dirty="0" smtClean="0"/>
              <a:t>Examine this WCS (Waste Characterization Study) </a:t>
            </a:r>
            <a:r>
              <a:rPr lang="en-US" dirty="0" smtClean="0">
                <a:hlinkClick r:id="rId2" action="ppaction://hlinksldjump"/>
              </a:rPr>
              <a:t>document</a:t>
            </a:r>
            <a:endParaRPr lang="en-US" dirty="0" smtClean="0"/>
          </a:p>
          <a:p>
            <a:pPr>
              <a:buNone/>
            </a:pPr>
            <a:r>
              <a:rPr lang="en-US" dirty="0" smtClean="0"/>
              <a:t>In your assigned groups, complete the following:</a:t>
            </a:r>
          </a:p>
          <a:p>
            <a:pPr marL="514350" indent="-514350">
              <a:buFont typeface="+mj-lt"/>
              <a:buAutoNum type="arabicPeriod"/>
            </a:pPr>
            <a:r>
              <a:rPr lang="en-US" dirty="0" smtClean="0"/>
              <a:t>With regard to household waste, how would you list the types of waste in order of most to least abundant.	</a:t>
            </a:r>
          </a:p>
          <a:p>
            <a:pPr marL="514350" indent="-514350">
              <a:buFont typeface="+mj-lt"/>
              <a:buAutoNum type="arabicPeriod"/>
            </a:pPr>
            <a:r>
              <a:rPr lang="en-US" dirty="0" smtClean="0"/>
              <a:t>What do you believe constitutes street basket waste?</a:t>
            </a:r>
          </a:p>
          <a:p>
            <a:pPr marL="514350" indent="-514350"/>
            <a:endParaRPr lang="en-US" sz="2000" dirty="0" smtClean="0"/>
          </a:p>
          <a:p>
            <a:pPr marL="514350" indent="-514350">
              <a:buFont typeface="+mj-lt"/>
              <a:buAutoNum type="arabicPeriod"/>
            </a:pPr>
            <a:endParaRPr lang="en-US" dirty="0"/>
          </a:p>
        </p:txBody>
      </p:sp>
      <p:sp>
        <p:nvSpPr>
          <p:cNvPr id="2" name="Title 1"/>
          <p:cNvSpPr>
            <a:spLocks noGrp="1"/>
          </p:cNvSpPr>
          <p:nvPr>
            <p:ph type="title"/>
          </p:nvPr>
        </p:nvSpPr>
        <p:spPr/>
        <p:txBody>
          <a:bodyPr>
            <a:normAutofit fontScale="90000"/>
          </a:bodyPr>
          <a:lstStyle/>
          <a:p>
            <a:r>
              <a:rPr lang="en-US" dirty="0" smtClean="0"/>
              <a:t>Household and Street Basket Waste</a:t>
            </a:r>
            <a:endParaRPr lang="en-US" dirty="0"/>
          </a:p>
        </p:txBody>
      </p:sp>
      <p:pic>
        <p:nvPicPr>
          <p:cNvPr id="5" name="Picture 4" descr="lightbulb.bmp">
            <a:hlinkClick r:id="rId3"/>
          </p:cNvPr>
          <p:cNvPicPr>
            <a:picLocks noChangeAspect="1"/>
          </p:cNvPicPr>
          <p:nvPr/>
        </p:nvPicPr>
        <p:blipFill>
          <a:blip r:embed="rId4" cstate="print"/>
          <a:stretch>
            <a:fillRect/>
          </a:stretch>
        </p:blipFill>
        <p:spPr>
          <a:xfrm>
            <a:off x="4876800" y="3886200"/>
            <a:ext cx="535637" cy="538028"/>
          </a:xfrm>
          <a:prstGeom prst="rect">
            <a:avLst/>
          </a:prstGeom>
        </p:spPr>
      </p:pic>
      <p:pic>
        <p:nvPicPr>
          <p:cNvPr id="6" name="Picture 5" descr="lightbulb.bmp">
            <a:hlinkClick r:id="rId5"/>
          </p:cNvPr>
          <p:cNvPicPr>
            <a:picLocks noChangeAspect="1"/>
          </p:cNvPicPr>
          <p:nvPr/>
        </p:nvPicPr>
        <p:blipFill>
          <a:blip r:embed="rId4" cstate="print"/>
          <a:stretch>
            <a:fillRect/>
          </a:stretch>
        </p:blipFill>
        <p:spPr>
          <a:xfrm>
            <a:off x="4876800" y="4724400"/>
            <a:ext cx="535637" cy="538028"/>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 presetClass="entr" presetSubtype="2" fill="hold" nodeType="clickEffect">
                                  <p:stCondLst>
                                    <p:cond delay="0"/>
                                  </p:stCondLst>
                                  <p:childTnLst>
                                    <p:set>
                                      <p:cBhvr>
                                        <p:cTn id="26" dur="1" fill="hold">
                                          <p:stCondLst>
                                            <p:cond delay="0"/>
                                          </p:stCondLst>
                                        </p:cTn>
                                        <p:tgtEl>
                                          <p:spTgt spid="5"/>
                                        </p:tgtEl>
                                        <p:attrNameLst>
                                          <p:attrName>style.visibility</p:attrName>
                                        </p:attrNameLst>
                                      </p:cBhvr>
                                      <p:to>
                                        <p:strVal val="visible"/>
                                      </p:to>
                                    </p:set>
                                    <p:anim calcmode="lin" valueType="num">
                                      <p:cBhvr additive="base">
                                        <p:cTn id="27" dur="2000" fill="hold"/>
                                        <p:tgtEl>
                                          <p:spTgt spid="5"/>
                                        </p:tgtEl>
                                        <p:attrNameLst>
                                          <p:attrName>ppt_x</p:attrName>
                                        </p:attrNameLst>
                                      </p:cBhvr>
                                      <p:tavLst>
                                        <p:tav tm="0">
                                          <p:val>
                                            <p:strVal val="1+#ppt_w/2"/>
                                          </p:val>
                                        </p:tav>
                                        <p:tav tm="100000">
                                          <p:val>
                                            <p:strVal val="#ppt_x"/>
                                          </p:val>
                                        </p:tav>
                                      </p:tavLst>
                                    </p:anim>
                                    <p:anim calcmode="lin" valueType="num">
                                      <p:cBhvr additive="base">
                                        <p:cTn id="28" dur="20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2" fill="hold" nodeType="clickEffect">
                                  <p:stCondLst>
                                    <p:cond delay="0"/>
                                  </p:stCondLst>
                                  <p:childTnLst>
                                    <p:set>
                                      <p:cBhvr>
                                        <p:cTn id="32" dur="1" fill="hold">
                                          <p:stCondLst>
                                            <p:cond delay="0"/>
                                          </p:stCondLst>
                                        </p:cTn>
                                        <p:tgtEl>
                                          <p:spTgt spid="6"/>
                                        </p:tgtEl>
                                        <p:attrNameLst>
                                          <p:attrName>style.visibility</p:attrName>
                                        </p:attrNameLst>
                                      </p:cBhvr>
                                      <p:to>
                                        <p:strVal val="visible"/>
                                      </p:to>
                                    </p:set>
                                    <p:anim calcmode="lin" valueType="num">
                                      <p:cBhvr additive="base">
                                        <p:cTn id="33" dur="2000" fill="hold"/>
                                        <p:tgtEl>
                                          <p:spTgt spid="6"/>
                                        </p:tgtEl>
                                        <p:attrNameLst>
                                          <p:attrName>ppt_x</p:attrName>
                                        </p:attrNameLst>
                                      </p:cBhvr>
                                      <p:tavLst>
                                        <p:tav tm="0">
                                          <p:val>
                                            <p:strVal val="1+#ppt_w/2"/>
                                          </p:val>
                                        </p:tav>
                                        <p:tav tm="100000">
                                          <p:val>
                                            <p:strVal val="#ppt_x"/>
                                          </p:val>
                                        </p:tav>
                                      </p:tavLst>
                                    </p:anim>
                                    <p:anim calcmode="lin" valueType="num">
                                      <p:cBhvr additive="base">
                                        <p:cTn id="34" dur="20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In your groups, list as many ways as you can to identify how we all contribute unnecessarily to the waste produced and deposited in household and street basket receptacles.</a:t>
            </a:r>
          </a:p>
          <a:p>
            <a:r>
              <a:rPr lang="en-US" dirty="0" smtClean="0"/>
              <a:t>Where do you think this waste ends up?</a:t>
            </a:r>
          </a:p>
          <a:p>
            <a:r>
              <a:rPr lang="en-US" dirty="0" smtClean="0"/>
              <a:t>What can we do to make a difference?</a:t>
            </a:r>
          </a:p>
          <a:p>
            <a:endParaRPr lang="en-US" dirty="0" smtClean="0"/>
          </a:p>
        </p:txBody>
      </p:sp>
      <p:sp>
        <p:nvSpPr>
          <p:cNvPr id="2" name="Title 1"/>
          <p:cNvSpPr>
            <a:spLocks noGrp="1"/>
          </p:cNvSpPr>
          <p:nvPr>
            <p:ph type="title"/>
          </p:nvPr>
        </p:nvSpPr>
        <p:spPr/>
        <p:txBody>
          <a:bodyPr/>
          <a:lstStyle/>
          <a:p>
            <a:pPr algn="ctr"/>
            <a:r>
              <a:rPr lang="en-US" dirty="0" smtClean="0"/>
              <a:t>Is all of this waste necessary?</a:t>
            </a:r>
            <a:endParaRPr lang="en-US" dirty="0"/>
          </a:p>
        </p:txBody>
      </p:sp>
      <p:sp>
        <p:nvSpPr>
          <p:cNvPr id="4" name="TextBox 3"/>
          <p:cNvSpPr txBox="1"/>
          <p:nvPr/>
        </p:nvSpPr>
        <p:spPr>
          <a:xfrm>
            <a:off x="4572000" y="6473301"/>
            <a:ext cx="4471096" cy="369332"/>
          </a:xfrm>
          <a:prstGeom prst="rect">
            <a:avLst/>
          </a:prstGeom>
          <a:noFill/>
        </p:spPr>
        <p:txBody>
          <a:bodyPr wrap="none" rtlCol="0">
            <a:spAutoFit/>
          </a:bodyPr>
          <a:lstStyle/>
          <a:p>
            <a:r>
              <a:rPr lang="en-US" dirty="0" smtClean="0"/>
              <a:t>Step 3 of the PPA:  Identify the Causes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9"/>
          <p:cNvSpPr>
            <a:spLocks noGrp="1"/>
          </p:cNvSpPr>
          <p:nvPr>
            <p:ph idx="1"/>
          </p:nvPr>
        </p:nvSpPr>
        <p:spPr/>
        <p:txBody>
          <a:bodyPr/>
          <a:lstStyle/>
          <a:p>
            <a:r>
              <a:rPr lang="en-US" dirty="0" smtClean="0"/>
              <a:t>Research Project:</a:t>
            </a:r>
          </a:p>
          <a:p>
            <a:pPr>
              <a:buNone/>
            </a:pPr>
            <a:endParaRPr lang="en-US" dirty="0" smtClean="0"/>
          </a:p>
          <a:p>
            <a:pPr>
              <a:buNone/>
            </a:pPr>
            <a:r>
              <a:rPr lang="en-US" dirty="0" smtClean="0"/>
              <a:t>	What are NYC residents mandated to do with regard to recycling household waste?  Is there any existing policy outlining our responsibilities, or the responsibilities of landlords in the city?</a:t>
            </a:r>
          </a:p>
          <a:p>
            <a:pPr>
              <a:buNone/>
            </a:pPr>
            <a:endParaRPr lang="en-US" dirty="0" smtClean="0"/>
          </a:p>
          <a:p>
            <a:pPr>
              <a:buNone/>
            </a:pPr>
            <a:r>
              <a:rPr lang="en-US" dirty="0" smtClean="0"/>
              <a:t>	Outline these policies in a summary paper, citing references and sources of information.</a:t>
            </a:r>
            <a:endParaRPr lang="en-US" dirty="0"/>
          </a:p>
        </p:txBody>
      </p:sp>
      <p:sp>
        <p:nvSpPr>
          <p:cNvPr id="9" name="Title 8"/>
          <p:cNvSpPr>
            <a:spLocks noGrp="1"/>
          </p:cNvSpPr>
          <p:nvPr>
            <p:ph type="title"/>
          </p:nvPr>
        </p:nvSpPr>
        <p:spPr/>
        <p:txBody>
          <a:bodyPr>
            <a:noAutofit/>
          </a:bodyPr>
          <a:lstStyle/>
          <a:p>
            <a:r>
              <a:rPr lang="en-US" sz="2900" dirty="0" smtClean="0"/>
              <a:t>What is the current policy regarding trash collection and recycling for NYC?</a:t>
            </a:r>
            <a:endParaRPr lang="en-US" sz="2900" dirty="0"/>
          </a:p>
        </p:txBody>
      </p:sp>
      <p:sp>
        <p:nvSpPr>
          <p:cNvPr id="2" name="TextBox 1"/>
          <p:cNvSpPr txBox="1"/>
          <p:nvPr/>
        </p:nvSpPr>
        <p:spPr>
          <a:xfrm>
            <a:off x="3733800" y="6473301"/>
            <a:ext cx="5304657" cy="369332"/>
          </a:xfrm>
          <a:prstGeom prst="rect">
            <a:avLst/>
          </a:prstGeom>
          <a:noFill/>
        </p:spPr>
        <p:txBody>
          <a:bodyPr wrap="none" rtlCol="0">
            <a:spAutoFit/>
          </a:bodyPr>
          <a:lstStyle/>
          <a:p>
            <a:r>
              <a:rPr lang="en-US" dirty="0" smtClean="0"/>
              <a:t>Step 4 of the PPA:  Examine an Existing Policy</a:t>
            </a:r>
            <a:endParaRPr lang="en-US" dirty="0"/>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up)">
                                      <p:cBhvr>
                                        <p:cTn id="7" dur="20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
                                            <p:txEl>
                                              <p:pRg st="0" end="0"/>
                                            </p:txEl>
                                          </p:spTgt>
                                        </p:tgtEl>
                                        <p:attrNameLst>
                                          <p:attrName>style.visibility</p:attrName>
                                        </p:attrNameLst>
                                      </p:cBhvr>
                                      <p:to>
                                        <p:strVal val="visible"/>
                                      </p:to>
                                    </p:set>
                                    <p:animEffect transition="in" filter="fade">
                                      <p:cBhvr>
                                        <p:cTn id="12" dur="2000"/>
                                        <p:tgtEl>
                                          <p:spTgt spid="10">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0">
                                            <p:txEl>
                                              <p:pRg st="2" end="2"/>
                                            </p:txEl>
                                          </p:spTgt>
                                        </p:tgtEl>
                                        <p:attrNameLst>
                                          <p:attrName>style.visibility</p:attrName>
                                        </p:attrNameLst>
                                      </p:cBhvr>
                                      <p:to>
                                        <p:strVal val="visible"/>
                                      </p:to>
                                    </p:set>
                                    <p:animEffect transition="in" filter="fade">
                                      <p:cBhvr>
                                        <p:cTn id="17" dur="2000"/>
                                        <p:tgtEl>
                                          <p:spTgt spid="10">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0">
                                            <p:txEl>
                                              <p:pRg st="4" end="4"/>
                                            </p:txEl>
                                          </p:spTgt>
                                        </p:tgtEl>
                                        <p:attrNameLst>
                                          <p:attrName>style.visibility</p:attrName>
                                        </p:attrNameLst>
                                      </p:cBhvr>
                                      <p:to>
                                        <p:strVal val="visible"/>
                                      </p:to>
                                    </p:set>
                                    <p:animEffect transition="in" filter="fade">
                                      <p:cBhvr>
                                        <p:cTn id="22" dur="2000"/>
                                        <p:tgtEl>
                                          <p:spTgt spid="10">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p"/>
      <p:bldP spid="9"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
          </p:nvPr>
        </p:nvSpPr>
        <p:spPr/>
        <p:txBody>
          <a:bodyPr>
            <a:normAutofit fontScale="85000" lnSpcReduction="10000"/>
          </a:bodyPr>
          <a:lstStyle/>
          <a:p>
            <a:pPr algn="ctr"/>
            <a:r>
              <a:rPr lang="en-US" sz="5400" b="1" u="sng" dirty="0" smtClean="0"/>
              <a:t>Documents and Resources</a:t>
            </a:r>
            <a:endParaRPr lang="en-US" sz="5400" b="1" u="sng"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US" dirty="0" smtClean="0"/>
              <a:t>The New York City 2004-05 Residential and Street Basket Waste Characterization Study (WCS) is a "census of NYC waste" — a comprehensive look at the amount and composition of what New Yorkers discard at home, and in street baskets. Its goal was to provide detailed, accurate, and reliable statistics on the different materials that New Yorkers discard at home and in street baskets, including trash and recycling.</a:t>
            </a:r>
          </a:p>
          <a:p>
            <a:r>
              <a:rPr lang="en-US" sz="2000" dirty="0" smtClean="0">
                <a:hlinkClick r:id="rId2" action="ppaction://hlinksldjump"/>
              </a:rPr>
              <a:t>CONTINUE</a:t>
            </a:r>
            <a:endParaRPr lang="en-US" sz="2000" dirty="0" smtClean="0"/>
          </a:p>
          <a:p>
            <a:r>
              <a:rPr lang="en-US" sz="2000" dirty="0" smtClean="0">
                <a:hlinkClick r:id="rId3" action="ppaction://hlinksldjump"/>
              </a:rPr>
              <a:t>BACK</a:t>
            </a:r>
            <a:endParaRPr lang="en-US" sz="2000" dirty="0"/>
          </a:p>
        </p:txBody>
      </p:sp>
      <p:sp>
        <p:nvSpPr>
          <p:cNvPr id="2" name="Title 1"/>
          <p:cNvSpPr>
            <a:spLocks noGrp="1"/>
          </p:cNvSpPr>
          <p:nvPr>
            <p:ph type="title"/>
          </p:nvPr>
        </p:nvSpPr>
        <p:spPr/>
        <p:txBody>
          <a:bodyPr>
            <a:normAutofit/>
          </a:bodyPr>
          <a:lstStyle/>
          <a:p>
            <a:r>
              <a:rPr lang="en-US" sz="4000" dirty="0" smtClean="0"/>
              <a:t>What’s in NYC’s Waste?</a:t>
            </a:r>
            <a:r>
              <a:rPr lang="en-US" sz="1800" dirty="0" smtClean="0"/>
              <a:t/>
            </a:r>
            <a:br>
              <a:rPr lang="en-US" sz="1800" dirty="0" smtClean="0"/>
            </a:br>
            <a:r>
              <a:rPr lang="en-US" sz="1800" dirty="0" smtClean="0">
                <a:hlinkClick r:id="rId4"/>
              </a:rPr>
              <a:t>http://www.nyc.gov/html/nycwasteless/html/resources/wcs.shtml</a:t>
            </a:r>
            <a:endParaRPr lang="en-US" sz="1800" dirty="0"/>
          </a:p>
        </p:txBody>
      </p:sp>
      <p:sp>
        <p:nvSpPr>
          <p:cNvPr id="4" name="TextBox 3"/>
          <p:cNvSpPr txBox="1"/>
          <p:nvPr/>
        </p:nvSpPr>
        <p:spPr>
          <a:xfrm>
            <a:off x="4495800" y="6400800"/>
            <a:ext cx="4559261" cy="369332"/>
          </a:xfrm>
          <a:prstGeom prst="rect">
            <a:avLst/>
          </a:prstGeom>
          <a:noFill/>
        </p:spPr>
        <p:txBody>
          <a:bodyPr wrap="none" rtlCol="0">
            <a:spAutoFit/>
          </a:bodyPr>
          <a:lstStyle/>
          <a:p>
            <a:r>
              <a:rPr lang="en-US" dirty="0" smtClean="0"/>
              <a:t>Step 2 of the PPA:  Gather the Evidence</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254</TotalTime>
  <Words>465</Words>
  <Application>Microsoft Office PowerPoint</Application>
  <PresentationFormat>On-screen Show (4:3)</PresentationFormat>
  <Paragraphs>78</Paragraphs>
  <Slides>10</Slides>
  <Notes>3</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Concourse</vt:lpstr>
      <vt:lpstr>Household and Street Basket Waste  Creation and Disposal</vt:lpstr>
      <vt:lpstr>Steps of the Public Policy Analyst (PPA)</vt:lpstr>
      <vt:lpstr>What are the typical items that end up in our garbage cans at home?</vt:lpstr>
      <vt:lpstr>What are the typical items that end up in street baskets?</vt:lpstr>
      <vt:lpstr>Household and Street Basket Waste</vt:lpstr>
      <vt:lpstr>Is all of this waste necessary?</vt:lpstr>
      <vt:lpstr>What is the current policy regarding trash collection and recycling for NYC?</vt:lpstr>
      <vt:lpstr>PowerPoint Presentation</vt:lpstr>
      <vt:lpstr>What’s in NYC’s Waste? http://www.nyc.gov/html/nycwasteless/html/resources/wcs.shtml</vt:lpstr>
      <vt:lpstr>PowerPoint Presentation</vt:lpstr>
    </vt:vector>
  </TitlesOfParts>
  <Company>NYC Department of Education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Household and Workplace Waste  Creation and Disposal</dc:title>
  <dc:creator>Admin</dc:creator>
  <cp:lastModifiedBy>Joe Montecalvo</cp:lastModifiedBy>
  <cp:revision>18</cp:revision>
  <dcterms:created xsi:type="dcterms:W3CDTF">2013-02-27T21:14:16Z</dcterms:created>
  <dcterms:modified xsi:type="dcterms:W3CDTF">2013-04-22T17:03:03Z</dcterms:modified>
</cp:coreProperties>
</file>