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62" r:id="rId3"/>
    <p:sldId id="265" r:id="rId4"/>
    <p:sldId id="264" r:id="rId5"/>
    <p:sldId id="257" r:id="rId6"/>
    <p:sldId id="263" r:id="rId7"/>
    <p:sldId id="267" r:id="rId8"/>
    <p:sldId id="258" r:id="rId9"/>
    <p:sldId id="259" r:id="rId10"/>
    <p:sldId id="261" r:id="rId11"/>
    <p:sldId id="260"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84" y="-6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A4F74-853E-4ED9-9807-E49076CE78EE}" type="datetimeFigureOut">
              <a:rPr lang="en-US" smtClean="0"/>
              <a:t>2/27/2013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D9BC8-34B9-4DD1-A160-2E69FE21648A}" type="slidenum">
              <a:rPr lang="en-US" smtClean="0"/>
              <a:t>‹#›</a:t>
            </a:fld>
            <a:endParaRPr lang="en-US"/>
          </a:p>
        </p:txBody>
      </p:sp>
    </p:spTree>
    <p:extLst>
      <p:ext uri="{BB962C8B-B14F-4D97-AF65-F5344CB8AC3E}">
        <p14:creationId xmlns:p14="http://schemas.microsoft.com/office/powerpoint/2010/main" val="360930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3D9BC8-34B9-4DD1-A160-2E69FE21648A}" type="slidenum">
              <a:rPr lang="en-US" smtClean="0"/>
              <a:t>12</a:t>
            </a:fld>
            <a:endParaRPr lang="en-US"/>
          </a:p>
        </p:txBody>
      </p:sp>
    </p:spTree>
    <p:extLst>
      <p:ext uri="{BB962C8B-B14F-4D97-AF65-F5344CB8AC3E}">
        <p14:creationId xmlns:p14="http://schemas.microsoft.com/office/powerpoint/2010/main" val="1027457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F313E57-FC9E-4D95-84BE-14ABB1E3A79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313E57-FC9E-4D95-84BE-14ABB1E3A79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313E57-FC9E-4D95-84BE-14ABB1E3A79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8DEC-582C-449C-B332-73ECF2F6C1EF}" type="datetimeFigureOut">
              <a:rPr lang="en-US" smtClean="0"/>
              <a:t>2/27/2013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F313E57-FC9E-4D95-84BE-14ABB1E3A79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8DEC-582C-449C-B332-73ECF2F6C1EF}" type="datetimeFigureOut">
              <a:rPr lang="en-US" smtClean="0"/>
              <a:t>2/27/2013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313E57-FC9E-4D95-84BE-14ABB1E3A79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hools.nyc.gov/apps/forms/factfinder/ServiceDetails.aspx?id=2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ttendanceworks.org/wordpress/wp-content/uploads/2010/05/AW-Incentives-two-pager-1-4-1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ewschool.edu/milano/nycaffairs/documents/StrengtheningSchoolsReport.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attendanceworks.org/what-works/new-york-cit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ttendanceworks.org/wordpress/wp-content/uploads/2010/05/AW-Incentives-two-pager-1-4-1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2362200"/>
          </a:xfrm>
        </p:spPr>
        <p:txBody>
          <a:bodyPr>
            <a:normAutofit/>
          </a:bodyPr>
          <a:lstStyle/>
          <a:p>
            <a:pPr algn="ctr"/>
            <a:r>
              <a:rPr lang="en-US" sz="4800" i="1" dirty="0" smtClean="0">
                <a:solidFill>
                  <a:srgbClr val="FFFF00"/>
                </a:solidFill>
              </a:rPr>
              <a:t>HOW CAN WE IMPROVE</a:t>
            </a:r>
            <a:r>
              <a:rPr lang="en-US" sz="4400" i="1" dirty="0" smtClean="0">
                <a:solidFill>
                  <a:srgbClr val="FFFF00"/>
                </a:solidFill>
              </a:rPr>
              <a:t> </a:t>
            </a:r>
            <a:r>
              <a:rPr lang="en-US" sz="4800" i="1" dirty="0" smtClean="0">
                <a:solidFill>
                  <a:srgbClr val="FFFF00"/>
                </a:solidFill>
              </a:rPr>
              <a:t>SCHOOL ATTENDANCE </a:t>
            </a:r>
            <a:r>
              <a:rPr lang="en-US" sz="3600" dirty="0" smtClean="0">
                <a:solidFill>
                  <a:srgbClr val="FFFF00"/>
                </a:solidFill>
              </a:rPr>
              <a:t>?</a:t>
            </a:r>
            <a:endParaRPr lang="en-US" sz="3600" dirty="0">
              <a:solidFill>
                <a:srgbClr val="FFFF00"/>
              </a:solidFill>
            </a:endParaRPr>
          </a:p>
        </p:txBody>
      </p:sp>
      <p:sp>
        <p:nvSpPr>
          <p:cNvPr id="3" name="Subtitle 2"/>
          <p:cNvSpPr>
            <a:spLocks noGrp="1"/>
          </p:cNvSpPr>
          <p:nvPr>
            <p:ph type="subTitle" idx="1"/>
          </p:nvPr>
        </p:nvSpPr>
        <p:spPr/>
        <p:txBody>
          <a:bodyPr>
            <a:noAutofit/>
          </a:bodyPr>
          <a:lstStyle/>
          <a:p>
            <a:pPr algn="ctr"/>
            <a:r>
              <a:rPr lang="en-US" sz="3600" b="1" dirty="0" smtClean="0"/>
              <a:t>Mr. Minier</a:t>
            </a:r>
          </a:p>
          <a:p>
            <a:pPr algn="ctr"/>
            <a:r>
              <a:rPr lang="en-US" sz="3600" b="1" dirty="0" smtClean="0"/>
              <a:t>soilominier@yahoo.com</a:t>
            </a:r>
          </a:p>
          <a:p>
            <a:pPr algn="ctr"/>
            <a:r>
              <a:rPr lang="en-US" sz="3600" b="1" dirty="0" smtClean="0"/>
              <a:t>Saint Spyridon 2013</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pPr algn="ctr"/>
            <a:r>
              <a:rPr lang="en-US" sz="8800" b="1" i="1" dirty="0" smtClean="0"/>
              <a:t>Policy now</a:t>
            </a:r>
            <a:endParaRPr lang="en-US" sz="8800" b="1"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37544310"/>
              </p:ext>
            </p:extLst>
          </p:nvPr>
        </p:nvGraphicFramePr>
        <p:xfrm>
          <a:off x="-24008" y="1752600"/>
          <a:ext cx="9144000" cy="5312873"/>
        </p:xfrm>
        <a:graphic>
          <a:graphicData uri="http://schemas.openxmlformats.org/drawingml/2006/table">
            <a:tbl>
              <a:tblPr firstRow="1" bandRow="1">
                <a:tableStyleId>{5C22544A-7EE6-4342-B048-85BDC9FD1C3A}</a:tableStyleId>
              </a:tblPr>
              <a:tblGrid>
                <a:gridCol w="2116666"/>
                <a:gridCol w="7027334"/>
              </a:tblGrid>
              <a:tr h="1259033">
                <a:tc>
                  <a:txBody>
                    <a:bodyPr/>
                    <a:lstStyle/>
                    <a:p>
                      <a:r>
                        <a:rPr lang="en-US" sz="2000" dirty="0" smtClean="0"/>
                        <a:t>Parent Notification of Absence </a:t>
                      </a:r>
                      <a:endParaRPr lang="en-US" sz="2000" dirty="0"/>
                    </a:p>
                  </a:txBody>
                  <a:tcPr/>
                </a:tc>
                <a:tc>
                  <a:txBody>
                    <a:bodyPr/>
                    <a:lstStyle/>
                    <a:p>
                      <a:r>
                        <a:rPr lang="en-US" sz="2000" dirty="0" smtClean="0"/>
                        <a:t>Parents are telephoned on the first day of their child's absence. Postcards are sent out on the second day. All contacts are documented and kept on file in the school. </a:t>
                      </a:r>
                      <a:endParaRPr lang="en-US" sz="2000" dirty="0"/>
                    </a:p>
                  </a:txBody>
                  <a:tcPr/>
                </a:tc>
              </a:tr>
              <a:tr h="3617767">
                <a:tc>
                  <a:txBody>
                    <a:bodyPr/>
                    <a:lstStyle/>
                    <a:p>
                      <a:r>
                        <a:rPr lang="en-US" sz="2000" dirty="0" smtClean="0"/>
                        <a:t>School Attendance Responsibilities </a:t>
                      </a:r>
                      <a:endParaRPr lang="en-US" sz="2000" dirty="0"/>
                    </a:p>
                  </a:txBody>
                  <a:tcPr/>
                </a:tc>
                <a:tc>
                  <a:txBody>
                    <a:bodyPr/>
                    <a:lstStyle/>
                    <a:p>
                      <a:r>
                        <a:rPr lang="en-US" sz="2000" dirty="0" smtClean="0"/>
                        <a:t>Teachers are responsible for ensuring that accurate records of attendance are maintained for each student on register. Principals must make these records available to those authorized to review, inspect, or audit. The attendance coordinator is responsible for the overall operation of the school attendance program under the supervision of the principal. Each school has an Attendance Committee comprised of teachers, administrators, members of the pupil personnel team, guidance counselors, and should include parents and students.            </a:t>
                      </a:r>
                      <a:r>
                        <a:rPr lang="en-US" sz="2000" b="1" dirty="0" smtClean="0">
                          <a:solidFill>
                            <a:srgbClr val="FFFF00"/>
                          </a:solidFill>
                          <a:hlinkClick r:id="rId2"/>
                        </a:rPr>
                        <a:t>http://schools.nyc.gov/apps/forms/factfinder/ServiceDetails.aspx?id=25</a:t>
                      </a:r>
                      <a:r>
                        <a:rPr lang="en-US" sz="2000" b="1" dirty="0" smtClean="0">
                          <a:solidFill>
                            <a:srgbClr val="FFFF00"/>
                          </a:solidFill>
                        </a:rPr>
                        <a:t>     </a:t>
                      </a:r>
                    </a:p>
                    <a:p>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7200" dirty="0" smtClean="0">
                <a:solidFill>
                  <a:schemeClr val="accent1"/>
                </a:solidFill>
              </a:rPr>
              <a:t>Solutions</a:t>
            </a:r>
            <a:endParaRPr lang="en-US" sz="7200" dirty="0">
              <a:solidFill>
                <a:schemeClr val="accent1"/>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t>Have a presentation at the beginning of the school year for kids as well as for the parents informing them about the policies and laws on student attendance, bullying/peer pressure, and parent involvement in school career of their child.</a:t>
            </a:r>
          </a:p>
          <a:p>
            <a:r>
              <a:rPr lang="en-US" dirty="0" smtClean="0"/>
              <a:t>Have parents sign a contract that will go in the students record for more accountability.</a:t>
            </a:r>
          </a:p>
          <a:p>
            <a:r>
              <a:rPr lang="en-US" dirty="0" smtClean="0"/>
              <a:t>Have more Truant Officers.      </a:t>
            </a:r>
          </a:p>
          <a:p>
            <a:r>
              <a:rPr lang="en-US" dirty="0" smtClean="0"/>
              <a:t>Incentives.</a:t>
            </a:r>
          </a:p>
          <a:p>
            <a:r>
              <a:rPr lang="en-US" dirty="0">
                <a:hlinkClick r:id="rId2"/>
              </a:rPr>
              <a:t>http://www.attendanceworks.org/wordpress/wp-content/uploads/2010/05/AW-Incentives-two-pager-1-4-11.pdf</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dirty="0" smtClean="0"/>
              <a:t>Informative links</a:t>
            </a:r>
            <a:endParaRPr lang="en-US" sz="8000" dirty="0"/>
          </a:p>
        </p:txBody>
      </p:sp>
      <p:sp>
        <p:nvSpPr>
          <p:cNvPr id="3" name="Content Placeholder 2"/>
          <p:cNvSpPr>
            <a:spLocks noGrp="1"/>
          </p:cNvSpPr>
          <p:nvPr>
            <p:ph idx="1"/>
          </p:nvPr>
        </p:nvSpPr>
        <p:spPr/>
        <p:txBody>
          <a:bodyPr/>
          <a:lstStyle/>
          <a:p>
            <a:r>
              <a:rPr lang="en-US" dirty="0" smtClean="0">
                <a:hlinkClick r:id="rId3"/>
              </a:rPr>
              <a:t>http://www.newschool.edu/milano/nycaffairs/documents/StrengtheningSchoolsReport.pdf</a:t>
            </a:r>
            <a:endParaRPr lang="en-US" dirty="0" smtClean="0"/>
          </a:p>
          <a:p>
            <a:r>
              <a:rPr lang="en-US" dirty="0" smtClean="0">
                <a:hlinkClick r:id="rId4"/>
              </a:rPr>
              <a:t>http://www.attendanceworks.org/what-works/new-york-city/</a:t>
            </a:r>
            <a:endParaRPr lang="en-US" dirty="0">
              <a:hlinkClick r:id="rId4"/>
            </a:endParaRPr>
          </a:p>
          <a:p>
            <a:endParaRPr lang="en-US" dirty="0"/>
          </a:p>
        </p:txBody>
      </p:sp>
    </p:spTree>
    <p:extLst>
      <p:ext uri="{BB962C8B-B14F-4D97-AF65-F5344CB8AC3E}">
        <p14:creationId xmlns:p14="http://schemas.microsoft.com/office/powerpoint/2010/main" val="235921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229600" cy="1143000"/>
          </a:xfrm>
        </p:spPr>
        <p:txBody>
          <a:bodyPr>
            <a:normAutofit fontScale="90000"/>
          </a:bodyPr>
          <a:lstStyle/>
          <a:p>
            <a:pPr algn="ctr"/>
            <a:r>
              <a:rPr lang="en-US" b="1" dirty="0" smtClean="0"/>
              <a:t>Now I would like for you to come up with your own solutions.  We will go over all of them and pick the most reasonable and effective ones and present them to the principal.  If the principal picks any and applies it to the schools policy I will take you for lunch </a:t>
            </a:r>
            <a:r>
              <a:rPr lang="en-US" b="1" smtClean="0"/>
              <a:t>to “BBQs”.   </a:t>
            </a:r>
            <a:endParaRPr lang="en-US" b="1" dirty="0"/>
          </a:p>
        </p:txBody>
      </p:sp>
    </p:spTree>
    <p:extLst>
      <p:ext uri="{BB962C8B-B14F-4D97-AF65-F5344CB8AC3E}">
        <p14:creationId xmlns:p14="http://schemas.microsoft.com/office/powerpoint/2010/main" val="331211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Steps of the Public Policy Analysis (PPA)</a:t>
            </a:r>
            <a:endParaRPr lang="en-US" sz="4000" dirty="0"/>
          </a:p>
        </p:txBody>
      </p:sp>
      <p:sp>
        <p:nvSpPr>
          <p:cNvPr id="3" name="Content Placeholder 2"/>
          <p:cNvSpPr>
            <a:spLocks noGrp="1"/>
          </p:cNvSpPr>
          <p:nvPr>
            <p:ph idx="1"/>
          </p:nvPr>
        </p:nvSpPr>
        <p:spPr/>
        <p:txBody>
          <a:bodyPr/>
          <a:lstStyle/>
          <a:p>
            <a:r>
              <a:rPr lang="en-US" dirty="0" smtClean="0"/>
              <a:t>Define the Problem</a:t>
            </a:r>
          </a:p>
          <a:p>
            <a:r>
              <a:rPr lang="en-US" dirty="0" smtClean="0"/>
              <a:t>Gather the Evidence</a:t>
            </a:r>
          </a:p>
          <a:p>
            <a:r>
              <a:rPr lang="en-US" dirty="0" smtClean="0"/>
              <a:t>Identify the Causes</a:t>
            </a:r>
          </a:p>
          <a:p>
            <a:r>
              <a:rPr lang="en-US" dirty="0" smtClean="0"/>
              <a:t>Examine an Existing Policy</a:t>
            </a:r>
          </a:p>
          <a:p>
            <a:r>
              <a:rPr lang="en-US" dirty="0" smtClean="0"/>
              <a:t>Develop Solutions</a:t>
            </a:r>
          </a:p>
          <a:p>
            <a:r>
              <a:rPr lang="en-US" dirty="0" smtClean="0"/>
              <a:t>Select the Best Solution</a:t>
            </a:r>
            <a:endParaRPr lang="en-US" dirty="0"/>
          </a:p>
        </p:txBody>
      </p:sp>
      <p:pic>
        <p:nvPicPr>
          <p:cNvPr id="1026" name="Picture 2" descr="C:\Users\esmeralda\AppData\Local\Microsoft\Windows\Temporary Internet Files\Content.IE5\7OPLF8VG\MC9002807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252597"/>
            <a:ext cx="3491620" cy="3066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46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Autofit/>
          </a:bodyPr>
          <a:lstStyle/>
          <a:p>
            <a:pPr algn="ctr"/>
            <a:r>
              <a:rPr lang="en-US" sz="6600" dirty="0" smtClean="0">
                <a:solidFill>
                  <a:schemeClr val="bg2">
                    <a:lumMod val="50000"/>
                  </a:schemeClr>
                </a:solidFill>
                <a:hlinkClick r:id="rId2"/>
              </a:rPr>
              <a:t>Responsibility for attendance rests almost entirely with the leadership of </a:t>
            </a:r>
            <a:r>
              <a:rPr lang="en-US" sz="6600" dirty="0">
                <a:solidFill>
                  <a:schemeClr val="bg2">
                    <a:lumMod val="50000"/>
                  </a:schemeClr>
                </a:solidFill>
                <a:hlinkClick r:id="rId2"/>
              </a:rPr>
              <a:t>each school.</a:t>
            </a:r>
            <a:endParaRPr lang="en-US" sz="6600" dirty="0" smtClean="0">
              <a:solidFill>
                <a:schemeClr val="bg2">
                  <a:lumMod val="50000"/>
                </a:schemeClr>
              </a:solidFill>
              <a:hlinkClick r:id="rId2"/>
            </a:endParaRPr>
          </a:p>
        </p:txBody>
      </p:sp>
    </p:spTree>
    <p:extLst>
      <p:ext uri="{BB962C8B-B14F-4D97-AF65-F5344CB8AC3E}">
        <p14:creationId xmlns:p14="http://schemas.microsoft.com/office/powerpoint/2010/main" val="43186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1"/>
                </a:solidFill>
              </a:rPr>
              <a:t>Collective Evidence</a:t>
            </a:r>
            <a:endParaRPr lang="en-US" sz="5400" dirty="0">
              <a:solidFill>
                <a:schemeClr val="accent1"/>
              </a:solidFill>
            </a:endParaRPr>
          </a:p>
        </p:txBody>
      </p:sp>
      <p:sp>
        <p:nvSpPr>
          <p:cNvPr id="3" name="Content Placeholder 2"/>
          <p:cNvSpPr>
            <a:spLocks noGrp="1"/>
          </p:cNvSpPr>
          <p:nvPr>
            <p:ph idx="1"/>
          </p:nvPr>
        </p:nvSpPr>
        <p:spPr/>
        <p:txBody>
          <a:bodyPr>
            <a:normAutofit/>
          </a:bodyPr>
          <a:lstStyle/>
          <a:p>
            <a:r>
              <a:rPr lang="en-US" sz="3200" dirty="0" smtClean="0"/>
              <a:t>One of the most important things your child can do to achieve academic success is also one of the most basic: going to school every day. In fact, research has shown that your child's attendance record may be the biggest factor influencing his/her academic success. </a:t>
            </a:r>
            <a:endParaRPr lang="en-US" sz="3600" dirty="0" smtClean="0">
              <a:solidFill>
                <a:schemeClr val="accent6">
                  <a:lumMod val="50000"/>
                </a:schemeClr>
              </a:solidFill>
            </a:endParaRPr>
          </a:p>
        </p:txBody>
      </p:sp>
      <p:pic>
        <p:nvPicPr>
          <p:cNvPr id="2050" name="Picture 2" descr="C:\Users\esmeralda\AppData\Local\Microsoft\Windows\Temporary Internet Files\Content.IE5\5SKANCNW\MC90015599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4175" y="4953000"/>
            <a:ext cx="1234440" cy="1770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7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1"/>
                </a:solidFill>
              </a:rPr>
              <a:t>Collective Evidence</a:t>
            </a:r>
            <a:endParaRPr lang="en-US" sz="5400" dirty="0">
              <a:solidFill>
                <a:schemeClr val="accent1"/>
              </a:solidFill>
            </a:endParaRPr>
          </a:p>
        </p:txBody>
      </p:sp>
      <p:sp>
        <p:nvSpPr>
          <p:cNvPr id="3" name="Content Placeholder 2"/>
          <p:cNvSpPr>
            <a:spLocks noGrp="1"/>
          </p:cNvSpPr>
          <p:nvPr>
            <p:ph idx="1"/>
          </p:nvPr>
        </p:nvSpPr>
        <p:spPr/>
        <p:txBody>
          <a:bodyPr>
            <a:normAutofit/>
          </a:bodyPr>
          <a:lstStyle/>
          <a:p>
            <a:r>
              <a:rPr lang="en-US" sz="3200" dirty="0" smtClean="0">
                <a:solidFill>
                  <a:schemeClr val="accent6">
                    <a:lumMod val="50000"/>
                  </a:schemeClr>
                </a:solidFill>
              </a:rPr>
              <a:t>Attendance is required for public school students. Minor ages 6-17 in New York City are required to attend school on a full time basis. 90% attendance is one of the requirements for promotion to the next grade.</a:t>
            </a:r>
          </a:p>
        </p:txBody>
      </p:sp>
      <p:pic>
        <p:nvPicPr>
          <p:cNvPr id="3074" name="Picture 2" descr="C:\Users\esmeralda\AppData\Local\Microsoft\Windows\Temporary Internet Files\Content.IE5\7KV8RSGF\MP9003141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060" y="4419600"/>
            <a:ext cx="3657600" cy="22433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1"/>
                </a:solidFill>
              </a:rPr>
              <a:t>Collective Evidence</a:t>
            </a:r>
            <a:endParaRPr lang="en-US" sz="5400" dirty="0">
              <a:solidFill>
                <a:schemeClr val="accent1"/>
              </a:solidFill>
            </a:endParaRPr>
          </a:p>
        </p:txBody>
      </p:sp>
      <p:sp>
        <p:nvSpPr>
          <p:cNvPr id="3" name="Content Placeholder 2"/>
          <p:cNvSpPr>
            <a:spLocks noGrp="1"/>
          </p:cNvSpPr>
          <p:nvPr>
            <p:ph idx="1"/>
          </p:nvPr>
        </p:nvSpPr>
        <p:spPr/>
        <p:txBody>
          <a:bodyPr>
            <a:normAutofit/>
          </a:bodyPr>
          <a:lstStyle/>
          <a:p>
            <a:r>
              <a:rPr lang="en-US" sz="3200" dirty="0" smtClean="0">
                <a:solidFill>
                  <a:schemeClr val="accent6">
                    <a:lumMod val="50000"/>
                  </a:schemeClr>
                </a:solidFill>
              </a:rPr>
              <a:t> </a:t>
            </a:r>
            <a:r>
              <a:rPr lang="en-US" sz="3200" dirty="0" smtClean="0"/>
              <a:t>Attendance patterns are formed early in life. Children who develop good attendance habits in the early grades will be more likely to continue them throughout their school career.</a:t>
            </a:r>
            <a:r>
              <a:rPr lang="en-US" sz="3200" dirty="0" smtClean="0">
                <a:solidFill>
                  <a:schemeClr val="accent6">
                    <a:lumMod val="50000"/>
                  </a:schemeClr>
                </a:solidFill>
              </a:rPr>
              <a:t> </a:t>
            </a:r>
          </a:p>
        </p:txBody>
      </p:sp>
      <p:pic>
        <p:nvPicPr>
          <p:cNvPr id="5123" name="Picture 3" descr="C:\Users\esmeralda\AppData\Local\Microsoft\Windows\Temporary Internet Files\Content.IE5\O0YP1RF6\MC90028695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3969053"/>
            <a:ext cx="2971800" cy="2587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7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4172712"/>
          </a:xfrm>
        </p:spPr>
        <p:txBody>
          <a:bodyPr>
            <a:noAutofit/>
          </a:bodyPr>
          <a:lstStyle/>
          <a:p>
            <a:pPr algn="ctr"/>
            <a:r>
              <a:rPr lang="en-US" sz="9600" dirty="0" smtClean="0"/>
              <a:t>NOW!</a:t>
            </a:r>
            <a:br>
              <a:rPr lang="en-US" sz="9600" dirty="0" smtClean="0"/>
            </a:br>
            <a:r>
              <a:rPr lang="en-US" sz="6000" dirty="0" smtClean="0"/>
              <a:t>I would like for you internet loving students, to find your own evidence of this problem.</a:t>
            </a:r>
            <a:endParaRPr lang="en-US" sz="6000" dirty="0"/>
          </a:p>
        </p:txBody>
      </p:sp>
    </p:spTree>
    <p:extLst>
      <p:ext uri="{BB962C8B-B14F-4D97-AF65-F5344CB8AC3E}">
        <p14:creationId xmlns:p14="http://schemas.microsoft.com/office/powerpoint/2010/main" val="144611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734312"/>
          </a:xfrm>
        </p:spPr>
        <p:txBody>
          <a:bodyPr>
            <a:noAutofit/>
          </a:bodyPr>
          <a:lstStyle/>
          <a:p>
            <a:pPr algn="ctr"/>
            <a:r>
              <a:rPr lang="en-US" sz="6600" b="1" dirty="0" smtClean="0">
                <a:solidFill>
                  <a:schemeClr val="accent1">
                    <a:lumMod val="75000"/>
                  </a:schemeClr>
                </a:solidFill>
              </a:rPr>
              <a:t>Causes for poor Attendance</a:t>
            </a:r>
            <a:endParaRPr lang="en-US" sz="6600" b="1" dirty="0">
              <a:solidFill>
                <a:schemeClr val="accent1">
                  <a:lumMod val="75000"/>
                </a:schemeClr>
              </a:solidFill>
            </a:endParaRPr>
          </a:p>
        </p:txBody>
      </p:sp>
      <p:sp>
        <p:nvSpPr>
          <p:cNvPr id="5" name="Content Placeholder 4"/>
          <p:cNvSpPr>
            <a:spLocks noGrp="1"/>
          </p:cNvSpPr>
          <p:nvPr>
            <p:ph idx="1"/>
          </p:nvPr>
        </p:nvSpPr>
        <p:spPr>
          <a:xfrm>
            <a:off x="457200" y="2590800"/>
            <a:ext cx="8229600" cy="3733800"/>
          </a:xfrm>
        </p:spPr>
        <p:txBody>
          <a:bodyPr/>
          <a:lstStyle/>
          <a:p>
            <a:r>
              <a:rPr lang="en-US" dirty="0" smtClean="0"/>
              <a:t>lack of school discipline </a:t>
            </a:r>
          </a:p>
          <a:p>
            <a:r>
              <a:rPr lang="en-US" dirty="0" smtClean="0"/>
              <a:t>parents working and not being involved</a:t>
            </a:r>
          </a:p>
          <a:p>
            <a:r>
              <a:rPr lang="en-US" dirty="0" smtClean="0"/>
              <a:t>peer group pressure </a:t>
            </a:r>
          </a:p>
          <a:p>
            <a:r>
              <a:rPr lang="en-US" dirty="0" smtClean="0"/>
              <a:t>Bullying </a:t>
            </a:r>
          </a:p>
          <a:p>
            <a:r>
              <a:rPr lang="en-US" dirty="0" smtClean="0"/>
              <a:t>Upbringing </a:t>
            </a:r>
          </a:p>
          <a:p>
            <a:r>
              <a:rPr lang="en-US" dirty="0" smtClean="0"/>
              <a:t>poor relationships between teachers and students.</a:t>
            </a:r>
          </a:p>
          <a:p>
            <a:pPr>
              <a:buNone/>
            </a:pPr>
            <a:endParaRPr lang="en-US" dirty="0"/>
          </a:p>
        </p:txBody>
      </p:sp>
      <p:pic>
        <p:nvPicPr>
          <p:cNvPr id="4098" name="Picture 2" descr="C:\Users\esmeralda\AppData\Local\Microsoft\Windows\Temporary Internet Files\Content.IE5\0JQKBI56\MC90043381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914400"/>
            <a:ext cx="2362200"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800" b="1" i="1" dirty="0" smtClean="0"/>
              <a:t>Policy now</a:t>
            </a:r>
            <a:endParaRPr lang="en-US" sz="8800" b="1"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438907"/>
              </p:ext>
            </p:extLst>
          </p:nvPr>
        </p:nvGraphicFramePr>
        <p:xfrm>
          <a:off x="0" y="1935164"/>
          <a:ext cx="9144000" cy="6156960"/>
        </p:xfrm>
        <a:graphic>
          <a:graphicData uri="http://schemas.openxmlformats.org/drawingml/2006/table">
            <a:tbl>
              <a:tblPr firstRow="1" bandRow="1">
                <a:tableStyleId>{5C22544A-7EE6-4342-B048-85BDC9FD1C3A}</a:tableStyleId>
              </a:tblPr>
              <a:tblGrid>
                <a:gridCol w="2116666"/>
                <a:gridCol w="7027334"/>
              </a:tblGrid>
              <a:tr h="1308166">
                <a:tc>
                  <a:txBody>
                    <a:bodyPr/>
                    <a:lstStyle/>
                    <a:p>
                      <a:r>
                        <a:rPr lang="en-US" sz="2000" dirty="0" smtClean="0"/>
                        <a:t>Absence Notes </a:t>
                      </a:r>
                      <a:endParaRPr lang="en-US" sz="2000" dirty="0"/>
                    </a:p>
                  </a:txBody>
                  <a:tcPr/>
                </a:tc>
                <a:tc>
                  <a:txBody>
                    <a:bodyPr/>
                    <a:lstStyle/>
                    <a:p>
                      <a:r>
                        <a:rPr lang="en-US" sz="1800" dirty="0" smtClean="0"/>
                        <a:t>Parents are expected to submit a notes explaining each absence. Notes from a doctor or health-care professional should be provided in cases of extended or frequent absence due to illness. If students have been absent from school for reasons other than illness, documentation of the reason for the absence (for example, exam schedule, court order) should be presented to the school. </a:t>
                      </a:r>
                      <a:endParaRPr lang="en-US" sz="1800" dirty="0"/>
                    </a:p>
                  </a:txBody>
                  <a:tcPr/>
                </a:tc>
              </a:tr>
              <a:tr h="1652420">
                <a:tc>
                  <a:txBody>
                    <a:bodyPr/>
                    <a:lstStyle/>
                    <a:p>
                      <a:r>
                        <a:rPr lang="en-US" sz="2000" dirty="0" smtClean="0"/>
                        <a:t>Attendance Improvement and Dropout Prevention </a:t>
                      </a:r>
                      <a:endParaRPr lang="en-US" sz="2000" dirty="0"/>
                    </a:p>
                  </a:txBody>
                  <a:tcPr/>
                </a:tc>
                <a:tc>
                  <a:txBody>
                    <a:bodyPr/>
                    <a:lstStyle/>
                    <a:p>
                      <a:r>
                        <a:rPr lang="en-US" sz="2000" dirty="0" smtClean="0"/>
                        <a:t>Attendance Improvement Dropout Prevention (AIDP) is a State Education Department effort to improve the attendance and academic performance of students at risk of dropping out. Parents can work with their child's school's AIDP coordinator or guidance counselor to seek help with children who are frequently absent. </a:t>
                      </a:r>
                      <a:endParaRPr lang="en-US" sz="2000" dirty="0"/>
                    </a:p>
                  </a:txBody>
                  <a:tcPr/>
                </a:tc>
              </a:tr>
              <a:tr h="1962249">
                <a:tc>
                  <a:txBody>
                    <a:bodyPr/>
                    <a:lstStyle/>
                    <a:p>
                      <a:r>
                        <a:rPr lang="en-US" sz="2000" dirty="0" smtClean="0"/>
                        <a:t>Attendance Requirement Exceptions </a:t>
                      </a:r>
                      <a:endParaRPr lang="en-US" sz="2000" dirty="0"/>
                    </a:p>
                  </a:txBody>
                  <a:tcPr/>
                </a:tc>
                <a:tc>
                  <a:txBody>
                    <a:bodyPr/>
                    <a:lstStyle/>
                    <a:p>
                      <a:r>
                        <a:rPr lang="en-US" sz="2000" dirty="0" smtClean="0"/>
                        <a:t>The following groups qualify as exceptions to the age requirements for attendance:</a:t>
                      </a:r>
                      <a:br>
                        <a:rPr lang="en-US" sz="2000" dirty="0" smtClean="0"/>
                      </a:br>
                      <a:r>
                        <a:rPr lang="en-US" sz="2000" dirty="0" smtClean="0"/>
                        <a:t>-Minors who have graduated from high school</a:t>
                      </a:r>
                      <a:br>
                        <a:rPr lang="en-US" sz="2000" dirty="0" smtClean="0"/>
                      </a:br>
                      <a:r>
                        <a:rPr lang="en-US" sz="2000" dirty="0" smtClean="0"/>
                        <a:t>-Students who have earned a general equivalency diploma (GED)</a:t>
                      </a:r>
                      <a:br>
                        <a:rPr lang="en-US" sz="2000" dirty="0" smtClean="0"/>
                      </a:br>
                      <a:r>
                        <a:rPr lang="en-US" sz="2000" dirty="0" smtClean="0"/>
                        <a:t>-Students 16 or 17 years of age who have been issued a full-time</a:t>
                      </a:r>
                      <a:r>
                        <a:rPr lang="en-US" sz="2000" baseline="0" dirty="0" smtClean="0"/>
                        <a:t>   </a:t>
                      </a:r>
                      <a:r>
                        <a:rPr lang="en-US" sz="2000" dirty="0" smtClean="0"/>
                        <a:t>employment certificate </a:t>
                      </a:r>
                      <a:endParaRPr lang="en-US"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21768</TotalTime>
  <Words>621</Words>
  <Application>Microsoft Office PowerPoint</Application>
  <PresentationFormat>On-screen Show (4:3)</PresentationFormat>
  <Paragraphs>49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HOW CAN WE IMPROVE SCHOOL ATTENDANCE ?</vt:lpstr>
      <vt:lpstr>Steps of the Public Policy Analysis (PPA)</vt:lpstr>
      <vt:lpstr>PowerPoint Presentation</vt:lpstr>
      <vt:lpstr>Collective Evidence</vt:lpstr>
      <vt:lpstr>Collective Evidence</vt:lpstr>
      <vt:lpstr>Collective Evidence</vt:lpstr>
      <vt:lpstr>NOW! I would like for you internet loving students, to find your own evidence of this problem.</vt:lpstr>
      <vt:lpstr>Causes for poor Attendance</vt:lpstr>
      <vt:lpstr>Policy now</vt:lpstr>
      <vt:lpstr>Policy now</vt:lpstr>
      <vt:lpstr>Solutions</vt:lpstr>
      <vt:lpstr>Informative links</vt:lpstr>
      <vt:lpstr>Now I would like for you to come up with your own solutions.  We will go over all of them and pick the most reasonable and effective ones and present them to the principal.  If the principal picks any and applies it to the schools policy I will take you for lunch to “BBQs”.   </vt:lpstr>
    </vt:vector>
  </TitlesOfParts>
  <Company>NYC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is Attendance important?</dc:title>
  <dc:creator>Admin</dc:creator>
  <cp:lastModifiedBy>Joe Montecalvo</cp:lastModifiedBy>
  <cp:revision>39</cp:revision>
  <dcterms:created xsi:type="dcterms:W3CDTF">2013-01-30T17:23:46Z</dcterms:created>
  <dcterms:modified xsi:type="dcterms:W3CDTF">2013-02-27T15:56:06Z</dcterms:modified>
</cp:coreProperties>
</file>