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8"/>
  </p:notesMasterIdLst>
  <p:sldIdLst>
    <p:sldId id="256" r:id="rId2"/>
    <p:sldId id="271" r:id="rId3"/>
    <p:sldId id="257" r:id="rId4"/>
    <p:sldId id="258" r:id="rId5"/>
    <p:sldId id="259" r:id="rId6"/>
    <p:sldId id="260" r:id="rId7"/>
    <p:sldId id="261" r:id="rId8"/>
    <p:sldId id="262" r:id="rId9"/>
    <p:sldId id="263" r:id="rId10"/>
    <p:sldId id="269" r:id="rId11"/>
    <p:sldId id="268" r:id="rId12"/>
    <p:sldId id="270" r:id="rId13"/>
    <p:sldId id="264" r:id="rId14"/>
    <p:sldId id="265" r:id="rId15"/>
    <p:sldId id="266" r:id="rId16"/>
    <p:sldId id="26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CADEF5-36D4-46FA-B729-B39603EADD16}" type="datetimeFigureOut">
              <a:rPr lang="en-US"/>
              <a:t>4/16/2013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196DAD-09D8-43BC-B02A-E0B9179E2BB6}" type="slidenum">
              <a:rPr lang="en-US"/>
              <a:t>‹#›</a:t>
            </a:fld>
            <a:endParaRPr lang="en-US"/>
          </a:p>
        </p:txBody>
      </p:sp>
    </p:spTree>
    <p:extLst>
      <p:ext uri="{BB962C8B-B14F-4D97-AF65-F5344CB8AC3E}">
        <p14:creationId xmlns:p14="http://schemas.microsoft.com/office/powerpoint/2010/main" val="4022641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196DAD-09D8-43BC-B02A-E0B9179E2BB6}" type="slidenum">
              <a:rPr lang="en-US"/>
              <a:t>1</a:t>
            </a:fld>
            <a:endParaRPr lang="en-US"/>
          </a:p>
        </p:txBody>
      </p:sp>
    </p:spTree>
    <p:extLst>
      <p:ext uri="{BB962C8B-B14F-4D97-AF65-F5344CB8AC3E}">
        <p14:creationId xmlns:p14="http://schemas.microsoft.com/office/powerpoint/2010/main" val="39783571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196DAD-09D8-43BC-B02A-E0B9179E2BB6}" type="slidenum">
              <a:rPr lang="en-US"/>
              <a:t>11</a:t>
            </a:fld>
            <a:endParaRPr lang="en-US"/>
          </a:p>
        </p:txBody>
      </p:sp>
    </p:spTree>
    <p:extLst>
      <p:ext uri="{BB962C8B-B14F-4D97-AF65-F5344CB8AC3E}">
        <p14:creationId xmlns:p14="http://schemas.microsoft.com/office/powerpoint/2010/main" val="42662598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196DAD-09D8-43BC-B02A-E0B9179E2BB6}" type="slidenum">
              <a:rPr lang="en-US"/>
              <a:t>12</a:t>
            </a:fld>
            <a:endParaRPr lang="en-US"/>
          </a:p>
        </p:txBody>
      </p:sp>
    </p:spTree>
    <p:extLst>
      <p:ext uri="{BB962C8B-B14F-4D97-AF65-F5344CB8AC3E}">
        <p14:creationId xmlns:p14="http://schemas.microsoft.com/office/powerpoint/2010/main" val="2968141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196DAD-09D8-43BC-B02A-E0B9179E2BB6}" type="slidenum">
              <a:rPr lang="en-US"/>
              <a:t>13</a:t>
            </a:fld>
            <a:endParaRPr lang="en-US"/>
          </a:p>
        </p:txBody>
      </p:sp>
    </p:spTree>
    <p:extLst>
      <p:ext uri="{BB962C8B-B14F-4D97-AF65-F5344CB8AC3E}">
        <p14:creationId xmlns:p14="http://schemas.microsoft.com/office/powerpoint/2010/main" val="31398676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196DAD-09D8-43BC-B02A-E0B9179E2BB6}" type="slidenum">
              <a:rPr lang="en-US"/>
              <a:t>14</a:t>
            </a:fld>
            <a:endParaRPr lang="en-US"/>
          </a:p>
        </p:txBody>
      </p:sp>
    </p:spTree>
    <p:extLst>
      <p:ext uri="{BB962C8B-B14F-4D97-AF65-F5344CB8AC3E}">
        <p14:creationId xmlns:p14="http://schemas.microsoft.com/office/powerpoint/2010/main" val="24268389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196DAD-09D8-43BC-B02A-E0B9179E2BB6}" type="slidenum">
              <a:rPr lang="en-US"/>
              <a:t>15</a:t>
            </a:fld>
            <a:endParaRPr lang="en-US"/>
          </a:p>
        </p:txBody>
      </p:sp>
    </p:spTree>
    <p:extLst>
      <p:ext uri="{BB962C8B-B14F-4D97-AF65-F5344CB8AC3E}">
        <p14:creationId xmlns:p14="http://schemas.microsoft.com/office/powerpoint/2010/main" val="26370366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196DAD-09D8-43BC-B02A-E0B9179E2BB6}" type="slidenum">
              <a:rPr lang="en-US"/>
              <a:t>16</a:t>
            </a:fld>
            <a:endParaRPr lang="en-US"/>
          </a:p>
        </p:txBody>
      </p:sp>
    </p:spTree>
    <p:extLst>
      <p:ext uri="{BB962C8B-B14F-4D97-AF65-F5344CB8AC3E}">
        <p14:creationId xmlns:p14="http://schemas.microsoft.com/office/powerpoint/2010/main" val="3031862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196DAD-09D8-43BC-B02A-E0B9179E2BB6}" type="slidenum">
              <a:rPr lang="en-US"/>
              <a:t>3</a:t>
            </a:fld>
            <a:endParaRPr lang="en-US"/>
          </a:p>
        </p:txBody>
      </p:sp>
    </p:spTree>
    <p:extLst>
      <p:ext uri="{BB962C8B-B14F-4D97-AF65-F5344CB8AC3E}">
        <p14:creationId xmlns:p14="http://schemas.microsoft.com/office/powerpoint/2010/main" val="2780992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196DAD-09D8-43BC-B02A-E0B9179E2BB6}" type="slidenum">
              <a:rPr lang="en-US"/>
              <a:t>4</a:t>
            </a:fld>
            <a:endParaRPr lang="en-US"/>
          </a:p>
        </p:txBody>
      </p:sp>
    </p:spTree>
    <p:extLst>
      <p:ext uri="{BB962C8B-B14F-4D97-AF65-F5344CB8AC3E}">
        <p14:creationId xmlns:p14="http://schemas.microsoft.com/office/powerpoint/2010/main" val="579556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196DAD-09D8-43BC-B02A-E0B9179E2BB6}" type="slidenum">
              <a:rPr lang="en-US"/>
              <a:t>5</a:t>
            </a:fld>
            <a:endParaRPr lang="en-US"/>
          </a:p>
        </p:txBody>
      </p:sp>
    </p:spTree>
    <p:extLst>
      <p:ext uri="{BB962C8B-B14F-4D97-AF65-F5344CB8AC3E}">
        <p14:creationId xmlns:p14="http://schemas.microsoft.com/office/powerpoint/2010/main" val="2359565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196DAD-09D8-43BC-B02A-E0B9179E2BB6}" type="slidenum">
              <a:rPr lang="en-US"/>
              <a:t>6</a:t>
            </a:fld>
            <a:endParaRPr lang="en-US"/>
          </a:p>
        </p:txBody>
      </p:sp>
    </p:spTree>
    <p:extLst>
      <p:ext uri="{BB962C8B-B14F-4D97-AF65-F5344CB8AC3E}">
        <p14:creationId xmlns:p14="http://schemas.microsoft.com/office/powerpoint/2010/main" val="2777977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196DAD-09D8-43BC-B02A-E0B9179E2BB6}" type="slidenum">
              <a:rPr lang="en-US"/>
              <a:t>7</a:t>
            </a:fld>
            <a:endParaRPr lang="en-US"/>
          </a:p>
        </p:txBody>
      </p:sp>
    </p:spTree>
    <p:extLst>
      <p:ext uri="{BB962C8B-B14F-4D97-AF65-F5344CB8AC3E}">
        <p14:creationId xmlns:p14="http://schemas.microsoft.com/office/powerpoint/2010/main" val="40778560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196DAD-09D8-43BC-B02A-E0B9179E2BB6}" type="slidenum">
              <a:rPr lang="en-US"/>
              <a:t>8</a:t>
            </a:fld>
            <a:endParaRPr lang="en-US"/>
          </a:p>
        </p:txBody>
      </p:sp>
    </p:spTree>
    <p:extLst>
      <p:ext uri="{BB962C8B-B14F-4D97-AF65-F5344CB8AC3E}">
        <p14:creationId xmlns:p14="http://schemas.microsoft.com/office/powerpoint/2010/main" val="31669496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196DAD-09D8-43BC-B02A-E0B9179E2BB6}" type="slidenum">
              <a:rPr lang="en-US"/>
              <a:t>9</a:t>
            </a:fld>
            <a:endParaRPr lang="en-US"/>
          </a:p>
        </p:txBody>
      </p:sp>
    </p:spTree>
    <p:extLst>
      <p:ext uri="{BB962C8B-B14F-4D97-AF65-F5344CB8AC3E}">
        <p14:creationId xmlns:p14="http://schemas.microsoft.com/office/powerpoint/2010/main" val="30106898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196DAD-09D8-43BC-B02A-E0B9179E2BB6}" type="slidenum">
              <a:rPr lang="en-US"/>
              <a:t>10</a:t>
            </a:fld>
            <a:endParaRPr lang="en-US"/>
          </a:p>
        </p:txBody>
      </p:sp>
    </p:spTree>
    <p:extLst>
      <p:ext uri="{BB962C8B-B14F-4D97-AF65-F5344CB8AC3E}">
        <p14:creationId xmlns:p14="http://schemas.microsoft.com/office/powerpoint/2010/main" val="948852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D56F3DAE-768B-4890-A4F9-87230C3A05CF}" type="datetimeFigureOut">
              <a:rPr lang="en-US" smtClean="0"/>
              <a:t>4/16/2013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329F36AD-14BC-48A5-818A-1F6602A3876D}"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6F3DAE-768B-4890-A4F9-87230C3A05CF}" type="datetimeFigureOut">
              <a:rPr lang="en-US" smtClean="0"/>
              <a:t>4/16/2013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9F36AD-14BC-48A5-818A-1F6602A3876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6F3DAE-768B-4890-A4F9-87230C3A05CF}" type="datetimeFigureOut">
              <a:rPr lang="en-US" smtClean="0"/>
              <a:t>4/16/2013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9F36AD-14BC-48A5-818A-1F6602A387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6F3DAE-768B-4890-A4F9-87230C3A05CF}" type="datetimeFigureOut">
              <a:rPr lang="en-US" smtClean="0"/>
              <a:t>4/16/2013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9F36AD-14BC-48A5-818A-1F6602A3876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56F3DAE-768B-4890-A4F9-87230C3A05CF}" type="datetimeFigureOut">
              <a:rPr lang="en-US" smtClean="0"/>
              <a:t>4/16/2013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329F36AD-14BC-48A5-818A-1F6602A3876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56F3DAE-768B-4890-A4F9-87230C3A05CF}" type="datetimeFigureOut">
              <a:rPr lang="en-US" smtClean="0"/>
              <a:t>4/16/2013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9F36AD-14BC-48A5-818A-1F6602A3876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56F3DAE-768B-4890-A4F9-87230C3A05CF}" type="datetimeFigureOut">
              <a:rPr lang="en-US" smtClean="0"/>
              <a:t>4/16/2013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9F36AD-14BC-48A5-818A-1F6602A3876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56F3DAE-768B-4890-A4F9-87230C3A05CF}" type="datetimeFigureOut">
              <a:rPr lang="en-US" smtClean="0"/>
              <a:t>4/16/2013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9F36AD-14BC-48A5-818A-1F6602A387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6F3DAE-768B-4890-A4F9-87230C3A05CF}" type="datetimeFigureOut">
              <a:rPr lang="en-US" smtClean="0"/>
              <a:t>4/16/2013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9F36AD-14BC-48A5-818A-1F6602A387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56F3DAE-768B-4890-A4F9-87230C3A05CF}" type="datetimeFigureOut">
              <a:rPr lang="en-US" smtClean="0"/>
              <a:t>4/16/2013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9F36AD-14BC-48A5-818A-1F6602A3876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56F3DAE-768B-4890-A4F9-87230C3A05CF}" type="datetimeFigureOut">
              <a:rPr lang="en-US" smtClean="0"/>
              <a:t>4/16/2013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9F36AD-14BC-48A5-818A-1F6602A3876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56F3DAE-768B-4890-A4F9-87230C3A05CF}" type="datetimeFigureOut">
              <a:rPr lang="en-US" smtClean="0"/>
              <a:t>4/16/2013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29F36AD-14BC-48A5-818A-1F6602A3876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2.maxwell.syr.edu/plegal/ppa/ippaintro.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hyperlink" Target="http://izismile.com/2012/05/11/grim_life_in_an_overpopulated_chinese_city_22_pics-3.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OVERPOPULATION IN CHINA</a:t>
            </a:r>
            <a:endParaRPr lang="en-US" dirty="0"/>
          </a:p>
        </p:txBody>
      </p:sp>
      <p:sp>
        <p:nvSpPr>
          <p:cNvPr id="3" name="Subtitle 2"/>
          <p:cNvSpPr>
            <a:spLocks noGrp="1"/>
          </p:cNvSpPr>
          <p:nvPr>
            <p:ph type="subTitle" idx="1"/>
          </p:nvPr>
        </p:nvSpPr>
        <p:spPr/>
        <p:txBody>
          <a:bodyPr/>
          <a:lstStyle/>
          <a:p>
            <a:r>
              <a:rPr lang="en-US" dirty="0"/>
              <a:t>DEVELOPING AN EDITORIAL ON WHAT SHOULD BE DONE?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12" y="154087"/>
            <a:ext cx="8229600" cy="1143000"/>
          </a:xfrm>
        </p:spPr>
        <p:txBody>
          <a:bodyPr/>
          <a:lstStyle/>
          <a:p>
            <a:r>
              <a:rPr lang="en-US"/>
              <a:t>GATHER THE EVIDENCE</a:t>
            </a:r>
          </a:p>
        </p:txBody>
      </p:sp>
      <p:sp>
        <p:nvSpPr>
          <p:cNvPr id="3" name="Content Placeholder 2"/>
          <p:cNvSpPr>
            <a:spLocks noGrp="1"/>
          </p:cNvSpPr>
          <p:nvPr>
            <p:ph idx="1"/>
          </p:nvPr>
        </p:nvSpPr>
        <p:spPr/>
        <p:txBody>
          <a:bodyPr>
            <a:normAutofit fontScale="85000" lnSpcReduction="10000"/>
          </a:bodyPr>
          <a:lstStyle/>
          <a:p>
            <a:r>
              <a:rPr lang="en-US">
                <a:solidFill>
                  <a:srgbClr val="F9F9F9"/>
                </a:solidFill>
              </a:rPr>
              <a:t>Overpopulation can have a definite impact on a country's economy, environment and its government.</a:t>
            </a:r>
          </a:p>
          <a:p>
            <a:r>
              <a:rPr lang="en-US">
                <a:solidFill>
                  <a:srgbClr val="F9F9F9"/>
                </a:solidFill>
              </a:rPr>
              <a:t>When countries are overpopulated the people suffer from a lack of natural resources, such as: food, water, energy and clean air</a:t>
            </a:r>
          </a:p>
          <a:p>
            <a:r>
              <a:rPr lang="en-US">
                <a:solidFill>
                  <a:srgbClr val="F9F9F9"/>
                </a:solidFill>
              </a:rPr>
              <a:t>A fast growing population will mean that there are more people than there are jobs.</a:t>
            </a:r>
          </a:p>
          <a:p>
            <a:r>
              <a:rPr lang="en-US">
                <a:solidFill>
                  <a:srgbClr val="F9F9F9"/>
                </a:solidFill>
              </a:rPr>
              <a:t>High unemployment will lead to an increase in the crime rate of a country; this will lead to an increasing cost for police, the courts and the prison system</a:t>
            </a:r>
          </a:p>
          <a:p>
            <a:r>
              <a:rPr lang="en-US">
                <a:solidFill>
                  <a:srgbClr val="F9F9F9"/>
                </a:solidFill>
              </a:rPr>
              <a:t>The government of an overpopulated country  falls into constant increasing debt as it tries to provide for its ever growing population.</a:t>
            </a:r>
          </a:p>
          <a:p>
            <a:endParaRPr lang="en-US"/>
          </a:p>
        </p:txBody>
      </p:sp>
      <p:sp>
        <p:nvSpPr>
          <p:cNvPr id="4" name="TextBox 3"/>
          <p:cNvSpPr txBox="1"/>
          <p:nvPr/>
        </p:nvSpPr>
        <p:spPr>
          <a:xfrm>
            <a:off x="5631873" y="6488668"/>
            <a:ext cx="3055645" cy="369332"/>
          </a:xfrm>
          <a:prstGeom prst="rect">
            <a:avLst/>
          </a:prstGeom>
          <a:noFill/>
        </p:spPr>
        <p:txBody>
          <a:bodyPr wrap="none" rtlCol="0">
            <a:spAutoFit/>
          </a:bodyPr>
          <a:lstStyle/>
          <a:p>
            <a:r>
              <a:rPr lang="en-US" dirty="0" smtClean="0"/>
              <a:t>Step 2:  Gather the Evidence</a:t>
            </a:r>
            <a:endParaRPr lang="en-US" dirty="0"/>
          </a:p>
        </p:txBody>
      </p:sp>
    </p:spTree>
    <p:extLst>
      <p:ext uri="{BB962C8B-B14F-4D97-AF65-F5344CB8AC3E}">
        <p14:creationId xmlns:p14="http://schemas.microsoft.com/office/powerpoint/2010/main" val="2695499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CAUSES OF OVERPOPULATION</a:t>
            </a:r>
          </a:p>
        </p:txBody>
      </p:sp>
      <p:sp>
        <p:nvSpPr>
          <p:cNvPr id="3" name="Content Placeholder 2"/>
          <p:cNvSpPr>
            <a:spLocks noGrp="1"/>
          </p:cNvSpPr>
          <p:nvPr>
            <p:ph idx="1"/>
          </p:nvPr>
        </p:nvSpPr>
        <p:spPr/>
        <p:txBody>
          <a:bodyPr/>
          <a:lstStyle/>
          <a:p>
            <a:r>
              <a:rPr lang="en-US">
                <a:solidFill>
                  <a:srgbClr val="FFFFFF"/>
                </a:solidFill>
                <a:latin typeface="Book Antiqua"/>
              </a:rPr>
              <a:t>Overpopulation is the situation of having large numbers of people with too few resources and too little space.</a:t>
            </a:r>
          </a:p>
          <a:p>
            <a:r>
              <a:rPr lang="en-US">
                <a:solidFill>
                  <a:srgbClr val="F9F9F9"/>
                </a:solidFill>
                <a:latin typeface="Book Antiqua"/>
              </a:rPr>
              <a:t>There are four major factors that contributes to  overpopulation: </a:t>
            </a:r>
          </a:p>
          <a:p>
            <a:pPr lvl="1"/>
            <a:r>
              <a:rPr lang="en-US">
                <a:solidFill>
                  <a:srgbClr val="F9F9F9"/>
                </a:solidFill>
                <a:latin typeface="Book Antiqua"/>
              </a:rPr>
              <a:t>Social issues</a:t>
            </a:r>
          </a:p>
          <a:p>
            <a:pPr lvl="1"/>
            <a:r>
              <a:rPr lang="en-US">
                <a:solidFill>
                  <a:srgbClr val="F9F9F9"/>
                </a:solidFill>
                <a:latin typeface="Book Antiqua"/>
              </a:rPr>
              <a:t>Economical issues</a:t>
            </a:r>
          </a:p>
          <a:p>
            <a:pPr lvl="1"/>
            <a:r>
              <a:rPr lang="en-US">
                <a:solidFill>
                  <a:srgbClr val="F9F9F9"/>
                </a:solidFill>
                <a:latin typeface="Book Antiqua"/>
              </a:rPr>
              <a:t>Environmental issues</a:t>
            </a:r>
          </a:p>
          <a:p>
            <a:pPr lvl="1"/>
            <a:r>
              <a:rPr lang="en-US">
                <a:solidFill>
                  <a:srgbClr val="F9F9F9"/>
                </a:solidFill>
                <a:latin typeface="Book Antiqua"/>
              </a:rPr>
              <a:t>Security problems</a:t>
            </a:r>
          </a:p>
        </p:txBody>
      </p:sp>
      <p:sp>
        <p:nvSpPr>
          <p:cNvPr id="4" name="TextBox 3"/>
          <p:cNvSpPr txBox="1"/>
          <p:nvPr/>
        </p:nvSpPr>
        <p:spPr>
          <a:xfrm>
            <a:off x="5631873" y="6488668"/>
            <a:ext cx="2951449" cy="369332"/>
          </a:xfrm>
          <a:prstGeom prst="rect">
            <a:avLst/>
          </a:prstGeom>
          <a:noFill/>
        </p:spPr>
        <p:txBody>
          <a:bodyPr wrap="none" rtlCol="0">
            <a:spAutoFit/>
          </a:bodyPr>
          <a:lstStyle/>
          <a:p>
            <a:r>
              <a:rPr lang="en-US" dirty="0" smtClean="0"/>
              <a:t>Step 3:  Identify the Causes</a:t>
            </a:r>
            <a:endParaRPr lang="en-US" dirty="0"/>
          </a:p>
        </p:txBody>
      </p:sp>
    </p:spTree>
    <p:extLst>
      <p:ext uri="{BB962C8B-B14F-4D97-AF65-F5344CB8AC3E}">
        <p14:creationId xmlns:p14="http://schemas.microsoft.com/office/powerpoint/2010/main" val="2482226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CONTROLLING OVERPOPULATION</a:t>
            </a:r>
          </a:p>
        </p:txBody>
      </p:sp>
      <p:sp>
        <p:nvSpPr>
          <p:cNvPr id="3" name="Content Placeholder 2"/>
          <p:cNvSpPr>
            <a:spLocks noGrp="1"/>
          </p:cNvSpPr>
          <p:nvPr>
            <p:ph idx="1"/>
          </p:nvPr>
        </p:nvSpPr>
        <p:spPr/>
        <p:txBody>
          <a:bodyPr/>
          <a:lstStyle/>
          <a:p>
            <a:r>
              <a:rPr lang="en-US">
                <a:solidFill>
                  <a:srgbClr val="FFFFFF"/>
                </a:solidFill>
              </a:rPr>
              <a:t>Chinese authorities have put into place the following policies to control or decrease overpopulation:</a:t>
            </a:r>
          </a:p>
          <a:p>
            <a:pPr lvl="1"/>
            <a:r>
              <a:rPr lang="en-US">
                <a:solidFill>
                  <a:srgbClr val="FFFFFF"/>
                </a:solidFill>
              </a:rPr>
              <a:t>China's Family Policy</a:t>
            </a:r>
          </a:p>
          <a:p>
            <a:pPr lvl="1"/>
            <a:r>
              <a:rPr lang="en-US">
                <a:solidFill>
                  <a:srgbClr val="FFFFFF"/>
                </a:solidFill>
              </a:rPr>
              <a:t>Birth-Control Policy</a:t>
            </a:r>
          </a:p>
          <a:p>
            <a:pPr lvl="1"/>
            <a:r>
              <a:rPr lang="en-US">
                <a:solidFill>
                  <a:srgbClr val="FFFFFF"/>
                </a:solidFill>
              </a:rPr>
              <a:t>One -Child Policy</a:t>
            </a:r>
          </a:p>
          <a:p>
            <a:pPr lvl="1"/>
            <a:r>
              <a:rPr lang="en-US">
                <a:solidFill>
                  <a:srgbClr val="FFFFFF"/>
                </a:solidFill>
              </a:rPr>
              <a:t>One Apartment Purchase per Family</a:t>
            </a:r>
          </a:p>
          <a:p>
            <a:pPr lvl="1"/>
            <a:r>
              <a:rPr lang="en-US">
                <a:solidFill>
                  <a:srgbClr val="FFFFFF"/>
                </a:solidFill>
              </a:rPr>
              <a:t>New Car Lottery Policy</a:t>
            </a:r>
          </a:p>
          <a:p>
            <a:endParaRPr lang="en-US">
              <a:solidFill>
                <a:srgbClr val="F9F9F9"/>
              </a:solidFill>
            </a:endParaRPr>
          </a:p>
        </p:txBody>
      </p:sp>
      <p:sp>
        <p:nvSpPr>
          <p:cNvPr id="4" name="TextBox 3"/>
          <p:cNvSpPr txBox="1"/>
          <p:nvPr/>
        </p:nvSpPr>
        <p:spPr>
          <a:xfrm>
            <a:off x="5402801" y="6482268"/>
            <a:ext cx="3754554" cy="369332"/>
          </a:xfrm>
          <a:prstGeom prst="rect">
            <a:avLst/>
          </a:prstGeom>
          <a:noFill/>
        </p:spPr>
        <p:txBody>
          <a:bodyPr wrap="none" rtlCol="0">
            <a:spAutoFit/>
          </a:bodyPr>
          <a:lstStyle/>
          <a:p>
            <a:r>
              <a:rPr lang="en-US" dirty="0" smtClean="0"/>
              <a:t>Step 4:  Examine an Existing Policy</a:t>
            </a:r>
            <a:endParaRPr lang="en-US" dirty="0"/>
          </a:p>
        </p:txBody>
      </p:sp>
    </p:spTree>
    <p:extLst>
      <p:ext uri="{BB962C8B-B14F-4D97-AF65-F5344CB8AC3E}">
        <p14:creationId xmlns:p14="http://schemas.microsoft.com/office/powerpoint/2010/main" val="2913053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Solutions</a:t>
            </a:r>
            <a:endParaRPr lang="en-US" dirty="0"/>
          </a:p>
        </p:txBody>
      </p:sp>
      <p:sp>
        <p:nvSpPr>
          <p:cNvPr id="3" name="Content Placeholder 2"/>
          <p:cNvSpPr>
            <a:spLocks noGrp="1"/>
          </p:cNvSpPr>
          <p:nvPr>
            <p:ph idx="1"/>
          </p:nvPr>
        </p:nvSpPr>
        <p:spPr/>
        <p:txBody>
          <a:bodyPr/>
          <a:lstStyle/>
          <a:p>
            <a:r>
              <a:rPr lang="en-US"/>
              <a:t>Group Activity: Based on the consequences formulated by your group members, determine the solutions that can be taken to address the issue of overpopulation in China.</a:t>
            </a:r>
          </a:p>
        </p:txBody>
      </p:sp>
      <p:sp>
        <p:nvSpPr>
          <p:cNvPr id="4" name="TextBox 3"/>
          <p:cNvSpPr txBox="1"/>
          <p:nvPr/>
        </p:nvSpPr>
        <p:spPr>
          <a:xfrm>
            <a:off x="5631873" y="6488668"/>
            <a:ext cx="2855269" cy="369332"/>
          </a:xfrm>
          <a:prstGeom prst="rect">
            <a:avLst/>
          </a:prstGeom>
          <a:noFill/>
        </p:spPr>
        <p:txBody>
          <a:bodyPr wrap="none" rtlCol="0">
            <a:spAutoFit/>
          </a:bodyPr>
          <a:lstStyle/>
          <a:p>
            <a:r>
              <a:rPr lang="en-US" dirty="0" smtClean="0"/>
              <a:t>Step 5:  Develop Solutions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Solution</a:t>
            </a:r>
            <a:endParaRPr lang="en-US" dirty="0"/>
          </a:p>
        </p:txBody>
      </p:sp>
      <p:sp>
        <p:nvSpPr>
          <p:cNvPr id="3" name="Content Placeholder 2"/>
          <p:cNvSpPr>
            <a:spLocks noGrp="1"/>
          </p:cNvSpPr>
          <p:nvPr>
            <p:ph idx="1"/>
          </p:nvPr>
        </p:nvSpPr>
        <p:spPr/>
        <p:txBody>
          <a:bodyPr/>
          <a:lstStyle/>
          <a:p>
            <a:r>
              <a:rPr lang="en-US"/>
              <a:t>Individual Activity: There can be many solutions in solving a problem. From the list of solutions generated from your group, select the best solution that can address the issue of overpopulation in China. Your solution should be both effective and feasible( see hand-out).This solution will allow you to state your claim  on the issue of overpopulation in China when you begin to develop your editorial.</a:t>
            </a:r>
          </a:p>
        </p:txBody>
      </p:sp>
      <p:sp>
        <p:nvSpPr>
          <p:cNvPr id="4" name="TextBox 3"/>
          <p:cNvSpPr txBox="1"/>
          <p:nvPr/>
        </p:nvSpPr>
        <p:spPr>
          <a:xfrm>
            <a:off x="5631873" y="6488668"/>
            <a:ext cx="3344185" cy="369332"/>
          </a:xfrm>
          <a:prstGeom prst="rect">
            <a:avLst/>
          </a:prstGeom>
          <a:noFill/>
        </p:spPr>
        <p:txBody>
          <a:bodyPr wrap="none" rtlCol="0">
            <a:spAutoFit/>
          </a:bodyPr>
          <a:lstStyle/>
          <a:p>
            <a:r>
              <a:rPr lang="en-US" dirty="0" smtClean="0"/>
              <a:t>Step 6:  Select the Best Solution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Task</a:t>
            </a:r>
            <a:endParaRPr lang="en-US" dirty="0"/>
          </a:p>
        </p:txBody>
      </p:sp>
      <p:sp>
        <p:nvSpPr>
          <p:cNvPr id="3" name="Content Placeholder 2"/>
          <p:cNvSpPr>
            <a:spLocks noGrp="1"/>
          </p:cNvSpPr>
          <p:nvPr>
            <p:ph idx="1"/>
          </p:nvPr>
        </p:nvSpPr>
        <p:spPr/>
        <p:txBody>
          <a:bodyPr>
            <a:normAutofit fontScale="77500" lnSpcReduction="20000"/>
          </a:bodyPr>
          <a:lstStyle/>
          <a:p>
            <a:r>
              <a:rPr lang="en-US"/>
              <a:t>In Social Studies  you have learned about the social problem of overpopulation in China. You read several articles written on various methods that are being used by the government of China to address this issue. To conclude our unit, you will be required to compose an editorial on this issue. </a:t>
            </a:r>
          </a:p>
          <a:p>
            <a:endParaRPr lang="en-US">
              <a:solidFill>
                <a:srgbClr val="F9F9F9"/>
              </a:solidFill>
            </a:endParaRPr>
          </a:p>
          <a:p>
            <a:r>
              <a:rPr lang="en-US" b="1"/>
              <a:t>TASK: </a:t>
            </a:r>
            <a:r>
              <a:rPr lang="en-US"/>
              <a:t>Consider your position on this topic and decide whether you agree  or disagree with the methods being used by the Chinese government addressing the issue of overpopulation. You must develop a claim and support your calim with reasons that are supported by evidence found through research. You must also consider an opposing point of view and counter that claim. Lastly, you must convince the reader of the importance of this topic by issuing a call to action by identifying the best solution that can address this problem.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TASK CONT.</a:t>
            </a:r>
          </a:p>
        </p:txBody>
      </p:sp>
      <p:sp>
        <p:nvSpPr>
          <p:cNvPr id="3" name="Content Placeholder 2"/>
          <p:cNvSpPr>
            <a:spLocks noGrp="1"/>
          </p:cNvSpPr>
          <p:nvPr>
            <p:ph idx="1"/>
          </p:nvPr>
        </p:nvSpPr>
        <p:spPr/>
        <p:txBody>
          <a:bodyPr/>
          <a:lstStyle/>
          <a:p>
            <a:r>
              <a:rPr lang="en-US" dirty="0"/>
              <a:t>Steps for developing your editorial:</a:t>
            </a:r>
          </a:p>
          <a:p>
            <a:r>
              <a:rPr lang="en-US" dirty="0"/>
              <a:t>Step #1: Consider your position and state your claim</a:t>
            </a:r>
          </a:p>
          <a:p>
            <a:r>
              <a:rPr lang="en-US" dirty="0"/>
              <a:t>Step #2: Gather your evidence </a:t>
            </a:r>
            <a:r>
              <a:rPr lang="en-US" dirty="0" smtClean="0"/>
              <a:t>related </a:t>
            </a:r>
            <a:r>
              <a:rPr lang="en-US" dirty="0"/>
              <a:t>to your claim or position on this issue</a:t>
            </a:r>
          </a:p>
          <a:p>
            <a:r>
              <a:rPr lang="en-US" dirty="0"/>
              <a:t>Step #3: Plan your editorial</a:t>
            </a:r>
          </a:p>
          <a:p>
            <a:r>
              <a:rPr lang="en-US" dirty="0"/>
              <a:t>Step #4: Write your first draft</a:t>
            </a:r>
          </a:p>
          <a:p>
            <a:r>
              <a:rPr lang="en-US" dirty="0"/>
              <a:t>Step #5: Revise</a:t>
            </a:r>
          </a:p>
          <a:p>
            <a:r>
              <a:rPr lang="en-US" dirty="0"/>
              <a:t>Step #6: Edit and Publish</a:t>
            </a:r>
          </a:p>
        </p:txBody>
      </p:sp>
    </p:spTree>
    <p:extLst>
      <p:ext uri="{BB962C8B-B14F-4D97-AF65-F5344CB8AC3E}">
        <p14:creationId xmlns:p14="http://schemas.microsoft.com/office/powerpoint/2010/main" val="1863329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a:t>T</a:t>
            </a:r>
            <a:r>
              <a:rPr lang="en-US" dirty="0" smtClean="0"/>
              <a:t>he Public Policy Analyst (</a:t>
            </a:r>
            <a:r>
              <a:rPr lang="en-US" dirty="0" smtClean="0">
                <a:hlinkClick r:id="rId2"/>
              </a:rPr>
              <a:t>PPA</a:t>
            </a:r>
            <a:r>
              <a:rPr lang="en-US" dirty="0" smtClean="0"/>
              <a:t>)</a:t>
            </a:r>
            <a:endParaRPr lang="en-US" dirty="0"/>
          </a:p>
        </p:txBody>
      </p:sp>
      <p:sp>
        <p:nvSpPr>
          <p:cNvPr id="3" name="Content Placeholder 2"/>
          <p:cNvSpPr>
            <a:spLocks noGrp="1"/>
          </p:cNvSpPr>
          <p:nvPr>
            <p:ph idx="1"/>
          </p:nvPr>
        </p:nvSpPr>
        <p:spPr/>
        <p:txBody>
          <a:bodyPr/>
          <a:lstStyle/>
          <a:p>
            <a:r>
              <a:rPr lang="en-US" dirty="0" smtClean="0"/>
              <a:t>Step 1:  Define the Problem</a:t>
            </a:r>
          </a:p>
          <a:p>
            <a:r>
              <a:rPr lang="en-US" dirty="0" smtClean="0"/>
              <a:t>Step 2:  Gather the Evidence</a:t>
            </a:r>
          </a:p>
          <a:p>
            <a:r>
              <a:rPr lang="en-US" dirty="0" smtClean="0"/>
              <a:t>Step 3:  Identify the Causes</a:t>
            </a:r>
          </a:p>
          <a:p>
            <a:r>
              <a:rPr lang="en-US" dirty="0" smtClean="0"/>
              <a:t>Step 4:  Examine an Existing Policy</a:t>
            </a:r>
          </a:p>
          <a:p>
            <a:r>
              <a:rPr lang="en-US" dirty="0" smtClean="0"/>
              <a:t>Step 5:  Develop Solutions</a:t>
            </a:r>
          </a:p>
          <a:p>
            <a:r>
              <a:rPr lang="en-US" dirty="0" smtClean="0"/>
              <a:t>Step 6:  Select the Best Solution</a:t>
            </a:r>
            <a:endParaRPr lang="en-US" dirty="0"/>
          </a:p>
        </p:txBody>
      </p:sp>
    </p:spTree>
    <p:extLst>
      <p:ext uri="{BB962C8B-B14F-4D97-AF65-F5344CB8AC3E}">
        <p14:creationId xmlns:p14="http://schemas.microsoft.com/office/powerpoint/2010/main" val="3958108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015" y="88279"/>
            <a:ext cx="8229600" cy="1143000"/>
          </a:xfrm>
        </p:spPr>
        <p:txBody>
          <a:bodyPr/>
          <a:lstStyle/>
          <a:p>
            <a:r>
              <a:rPr lang="en-US" dirty="0"/>
              <a:t>THE FACTS</a:t>
            </a:r>
          </a:p>
        </p:txBody>
      </p:sp>
      <p:sp>
        <p:nvSpPr>
          <p:cNvPr id="3" name="Content Placeholder 2"/>
          <p:cNvSpPr>
            <a:spLocks noGrp="1"/>
          </p:cNvSpPr>
          <p:nvPr>
            <p:ph idx="1"/>
          </p:nvPr>
        </p:nvSpPr>
        <p:spPr>
          <a:xfrm>
            <a:off x="228600" y="1219200"/>
            <a:ext cx="8229600" cy="4709160"/>
          </a:xfrm>
        </p:spPr>
        <p:txBody>
          <a:bodyPr>
            <a:normAutofit/>
          </a:bodyPr>
          <a:lstStyle/>
          <a:p>
            <a:r>
              <a:rPr lang="en-US" dirty="0"/>
              <a:t>According to a recent study conducted by the World Health Organization(WHO), China is the world’s most populous country in the world.</a:t>
            </a:r>
          </a:p>
          <a:p>
            <a:r>
              <a:rPr lang="en-US" dirty="0"/>
              <a:t>With more than 1.3 billion people China represents 20% of the world’s population.</a:t>
            </a:r>
          </a:p>
          <a:p>
            <a:pPr>
              <a:buNone/>
            </a:pPr>
            <a:r>
              <a:rPr lang="en-US" dirty="0"/>
              <a:t>( 1 in 5 people on the planet is a resident of China)</a:t>
            </a:r>
          </a:p>
          <a:p>
            <a:pPr lvl="1">
              <a:buNone/>
            </a:pPr>
            <a:endParaRPr lang="en-US" dirty="0"/>
          </a:p>
          <a:p>
            <a:pPr lvl="1">
              <a:buNone/>
            </a:pPr>
            <a:r>
              <a:rPr lang="en-US" dirty="0"/>
              <a:t>.</a:t>
            </a:r>
            <a:r>
              <a:rPr lang="en-US" sz="2800" dirty="0"/>
              <a:t> Overpopulation can lead to degration of land,  pollution and poor living conditions </a:t>
            </a:r>
          </a:p>
        </p:txBody>
      </p:sp>
      <p:sp>
        <p:nvSpPr>
          <p:cNvPr id="4" name="TextBox 3"/>
          <p:cNvSpPr txBox="1"/>
          <p:nvPr/>
        </p:nvSpPr>
        <p:spPr>
          <a:xfrm>
            <a:off x="5631873" y="6488668"/>
            <a:ext cx="2959465" cy="369332"/>
          </a:xfrm>
          <a:prstGeom prst="rect">
            <a:avLst/>
          </a:prstGeom>
          <a:noFill/>
        </p:spPr>
        <p:txBody>
          <a:bodyPr wrap="none" rtlCol="0">
            <a:spAutoFit/>
          </a:bodyPr>
          <a:lstStyle/>
          <a:p>
            <a:r>
              <a:rPr lang="en-US" dirty="0" smtClean="0"/>
              <a:t>Step 1:  Define </a:t>
            </a:r>
            <a:r>
              <a:rPr lang="en-US" smtClean="0"/>
              <a:t>the Problem</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a:t>
            </a:r>
            <a:endParaRPr lang="en-US" dirty="0"/>
          </a:p>
        </p:txBody>
      </p:sp>
      <p:pic>
        <p:nvPicPr>
          <p:cNvPr id="1028" name="Picture 4" descr="[crowded_train_stations_in_china_17.jpg]"/>
          <p:cNvPicPr>
            <a:picLocks noChangeAspect="1" noChangeArrowheads="1"/>
          </p:cNvPicPr>
          <p:nvPr/>
        </p:nvPicPr>
        <p:blipFill>
          <a:blip r:embed="rId3" cstate="print"/>
          <a:srcRect/>
          <a:stretch>
            <a:fillRect/>
          </a:stretch>
        </p:blipFill>
        <p:spPr bwMode="auto">
          <a:xfrm>
            <a:off x="1143000" y="1676401"/>
            <a:ext cx="6553200" cy="472838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 Cont.</a:t>
            </a:r>
            <a:endParaRPr lang="en-US" dirty="0"/>
          </a:p>
        </p:txBody>
      </p:sp>
      <p:sp>
        <p:nvSpPr>
          <p:cNvPr id="3" name="Content Placeholder 2"/>
          <p:cNvSpPr>
            <a:spLocks noGrp="1"/>
          </p:cNvSpPr>
          <p:nvPr>
            <p:ph idx="1"/>
          </p:nvPr>
        </p:nvSpPr>
        <p:spPr/>
        <p:txBody>
          <a:bodyPr/>
          <a:lstStyle/>
          <a:p>
            <a:endParaRPr lang="en-US"/>
          </a:p>
        </p:txBody>
      </p:sp>
      <p:pic>
        <p:nvPicPr>
          <p:cNvPr id="16386" name="Picture 2" descr="china-crowded-pool-0"/>
          <p:cNvPicPr>
            <a:picLocks noChangeAspect="1" noChangeArrowheads="1"/>
          </p:cNvPicPr>
          <p:nvPr/>
        </p:nvPicPr>
        <p:blipFill>
          <a:blip r:embed="rId3" cstate="print"/>
          <a:srcRect/>
          <a:stretch>
            <a:fillRect/>
          </a:stretch>
        </p:blipFill>
        <p:spPr bwMode="auto">
          <a:xfrm>
            <a:off x="304799" y="1119656"/>
            <a:ext cx="8153401" cy="5738343"/>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 Cont.</a:t>
            </a:r>
            <a:endParaRPr lang="en-US" dirty="0"/>
          </a:p>
        </p:txBody>
      </p:sp>
      <p:sp>
        <p:nvSpPr>
          <p:cNvPr id="3" name="Content Placeholder 2"/>
          <p:cNvSpPr>
            <a:spLocks noGrp="1"/>
          </p:cNvSpPr>
          <p:nvPr>
            <p:ph idx="1"/>
          </p:nvPr>
        </p:nvSpPr>
        <p:spPr/>
        <p:txBody>
          <a:bodyPr/>
          <a:lstStyle/>
          <a:p>
            <a:r>
              <a:rPr lang="en-US" dirty="0" err="1" smtClean="0"/>
              <a:t>jkk</a:t>
            </a:r>
            <a:endParaRPr lang="en-US" dirty="0"/>
          </a:p>
        </p:txBody>
      </p:sp>
      <p:pic>
        <p:nvPicPr>
          <p:cNvPr id="17410" name="Picture 2" descr="people_china_z.jpg"/>
          <p:cNvPicPr>
            <a:picLocks noChangeAspect="1" noChangeArrowheads="1"/>
          </p:cNvPicPr>
          <p:nvPr/>
        </p:nvPicPr>
        <p:blipFill>
          <a:blip r:embed="rId3" cstate="print"/>
          <a:srcRect/>
          <a:stretch>
            <a:fillRect/>
          </a:stretch>
        </p:blipFill>
        <p:spPr bwMode="auto">
          <a:xfrm>
            <a:off x="609600" y="1676400"/>
            <a:ext cx="3981450" cy="2514600"/>
          </a:xfrm>
          <a:prstGeom prst="rect">
            <a:avLst/>
          </a:prstGeom>
          <a:noFill/>
        </p:spPr>
      </p:pic>
      <p:pic>
        <p:nvPicPr>
          <p:cNvPr id="17412" name="Picture 4" descr="xin_03010411102829810111.jpg"/>
          <p:cNvPicPr>
            <a:picLocks noChangeAspect="1" noChangeArrowheads="1"/>
          </p:cNvPicPr>
          <p:nvPr/>
        </p:nvPicPr>
        <p:blipFill>
          <a:blip r:embed="rId4" cstate="print"/>
          <a:srcRect/>
          <a:stretch>
            <a:fillRect/>
          </a:stretch>
        </p:blipFill>
        <p:spPr bwMode="auto">
          <a:xfrm>
            <a:off x="5486400" y="1718744"/>
            <a:ext cx="2743200" cy="2643707"/>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 Cont.</a:t>
            </a:r>
            <a:endParaRPr lang="en-US" dirty="0"/>
          </a:p>
        </p:txBody>
      </p:sp>
      <p:sp>
        <p:nvSpPr>
          <p:cNvPr id="3" name="Content Placeholder 2"/>
          <p:cNvSpPr>
            <a:spLocks noGrp="1"/>
          </p:cNvSpPr>
          <p:nvPr>
            <p:ph idx="1"/>
          </p:nvPr>
        </p:nvSpPr>
        <p:spPr/>
        <p:txBody>
          <a:bodyPr/>
          <a:lstStyle/>
          <a:p>
            <a:endParaRPr lang="en-US"/>
          </a:p>
        </p:txBody>
      </p:sp>
      <p:pic>
        <p:nvPicPr>
          <p:cNvPr id="18434" name="Picture 2" descr="Grim Life in an Overpopulated Chinese City">
            <a:hlinkClick r:id="rId3"/>
          </p:cNvPr>
          <p:cNvPicPr>
            <a:picLocks noChangeAspect="1" noChangeArrowheads="1"/>
          </p:cNvPicPr>
          <p:nvPr/>
        </p:nvPicPr>
        <p:blipFill>
          <a:blip r:embed="rId4" cstate="print"/>
          <a:srcRect/>
          <a:stretch>
            <a:fillRect/>
          </a:stretch>
        </p:blipFill>
        <p:spPr bwMode="auto">
          <a:xfrm>
            <a:off x="381000" y="1524000"/>
            <a:ext cx="8382000" cy="469356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 Cont.</a:t>
            </a:r>
            <a:endParaRPr lang="en-US" dirty="0"/>
          </a:p>
        </p:txBody>
      </p:sp>
      <p:sp>
        <p:nvSpPr>
          <p:cNvPr id="3" name="Content Placeholder 2"/>
          <p:cNvSpPr>
            <a:spLocks noGrp="1"/>
          </p:cNvSpPr>
          <p:nvPr>
            <p:ph idx="1"/>
          </p:nvPr>
        </p:nvSpPr>
        <p:spPr/>
        <p:txBody>
          <a:bodyPr/>
          <a:lstStyle/>
          <a:p>
            <a:endParaRPr lang="en-US"/>
          </a:p>
        </p:txBody>
      </p:sp>
      <p:pic>
        <p:nvPicPr>
          <p:cNvPr id="19458" name="Picture 2" descr="20091020-lu-guang-06"/>
          <p:cNvPicPr>
            <a:picLocks noChangeAspect="1" noChangeArrowheads="1"/>
          </p:cNvPicPr>
          <p:nvPr/>
        </p:nvPicPr>
        <p:blipFill>
          <a:blip r:embed="rId3" cstate="print"/>
          <a:srcRect/>
          <a:stretch>
            <a:fillRect/>
          </a:stretch>
        </p:blipFill>
        <p:spPr bwMode="auto">
          <a:xfrm>
            <a:off x="1066800" y="1676400"/>
            <a:ext cx="5238750" cy="347662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Consequences </a:t>
            </a:r>
            <a:endParaRPr lang="en-US" dirty="0"/>
          </a:p>
        </p:txBody>
      </p:sp>
      <p:sp>
        <p:nvSpPr>
          <p:cNvPr id="3" name="Content Placeholder 2"/>
          <p:cNvSpPr>
            <a:spLocks noGrp="1"/>
          </p:cNvSpPr>
          <p:nvPr>
            <p:ph idx="1"/>
          </p:nvPr>
        </p:nvSpPr>
        <p:spPr/>
        <p:txBody>
          <a:bodyPr/>
          <a:lstStyle/>
          <a:p>
            <a:r>
              <a:rPr lang="en-US" dirty="0"/>
              <a:t>Group Activity: Reflect on the photos from the previous slides and identify three consequences of overpopulation.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Apex</Template>
  <TotalTime>80</TotalTime>
  <Words>435</Words>
  <Application>Microsoft Office PowerPoint</Application>
  <PresentationFormat>On-screen Show (4:3)</PresentationFormat>
  <Paragraphs>80</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Apex</vt:lpstr>
      <vt:lpstr>OVERPOPULATION IN CHINA</vt:lpstr>
      <vt:lpstr>The Public Policy Analyst (PPA)</vt:lpstr>
      <vt:lpstr>THE FACTS</vt:lpstr>
      <vt:lpstr>The Problem</vt:lpstr>
      <vt:lpstr>The Problem Cont.</vt:lpstr>
      <vt:lpstr>The Problem Cont.</vt:lpstr>
      <vt:lpstr>The Problem Cont.</vt:lpstr>
      <vt:lpstr>The Problem Cont.</vt:lpstr>
      <vt:lpstr>The Consequences </vt:lpstr>
      <vt:lpstr>GATHER THE EVIDENCE</vt:lpstr>
      <vt:lpstr>CAUSES OF OVERPOPULATION</vt:lpstr>
      <vt:lpstr>CONTROLLING OVERPOPULATION</vt:lpstr>
      <vt:lpstr>The Solutions</vt:lpstr>
      <vt:lpstr>Best Solution</vt:lpstr>
      <vt:lpstr>The Task</vt:lpstr>
      <vt:lpstr>THE TASK CONT.</vt:lpstr>
    </vt:vector>
  </TitlesOfParts>
  <Company>NYC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OVERPOPULATION IN CHINA</dc:title>
  <dc:creator>Admin</dc:creator>
  <cp:lastModifiedBy>Joe Montecalvo</cp:lastModifiedBy>
  <cp:revision>33</cp:revision>
  <dcterms:created xsi:type="dcterms:W3CDTF">2013-01-30T18:26:39Z</dcterms:created>
  <dcterms:modified xsi:type="dcterms:W3CDTF">2013-04-16T16:18:29Z</dcterms:modified>
</cp:coreProperties>
</file>