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670D4-C11A-4B64-80A2-F39EB6B4F764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4ADBE-58BF-4118-9828-A77E81668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4ADBE-58BF-4118-9828-A77E81668A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C9AEF-02BA-4062-99B4-A7FF58720C5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9E5315-9285-4EEC-BEA5-D861B597BB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ppastep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snet.org/portals/0/pdf/R_ED2008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232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Social Problem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Sexism and Gender Inequality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7854696" cy="1752600"/>
          </a:xfrm>
        </p:spPr>
        <p:txBody>
          <a:bodyPr/>
          <a:lstStyle/>
          <a:p>
            <a:r>
              <a:rPr lang="en-US" dirty="0" smtClean="0"/>
              <a:t>Lidia Lopez</a:t>
            </a:r>
          </a:p>
          <a:p>
            <a:r>
              <a:rPr lang="en-US" dirty="0" smtClean="0"/>
              <a:t>Gregorio </a:t>
            </a:r>
            <a:r>
              <a:rPr lang="en-US" dirty="0" err="1" smtClean="0"/>
              <a:t>Luperon</a:t>
            </a:r>
            <a:r>
              <a:rPr lang="en-US" dirty="0" smtClean="0"/>
              <a:t> High School</a:t>
            </a:r>
          </a:p>
          <a:p>
            <a:r>
              <a:rPr lang="en-US" dirty="0" smtClean="0"/>
              <a:t>llopez21@schools.nyc.gov</a:t>
            </a:r>
            <a:endParaRPr lang="en-US" dirty="0"/>
          </a:p>
        </p:txBody>
      </p:sp>
      <p:pic>
        <p:nvPicPr>
          <p:cNvPr id="18434" name="Picture 2" descr="http://t1.gstatic.com/images?q=tbn:ANd9GcRrhvHkj9DTnXUfpvv5fAxYcK2Wn2qf0ZAUzepMVMeLso_sDfiu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362200"/>
            <a:ext cx="4350541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Evaluating the 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Women and men are both entitled to receive the same free public education.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Guys and girls have equal access to different types of work.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in our school: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Participation in sports activities involving both sexes.</a:t>
            </a:r>
          </a:p>
          <a:p>
            <a:r>
              <a:rPr lang="en-US" sz="2800" dirty="0" smtClean="0"/>
              <a:t>Encourage club organizations to have an equal ratio of males and females.</a:t>
            </a:r>
          </a:p>
          <a:p>
            <a:r>
              <a:rPr lang="en-US" sz="2800" dirty="0" smtClean="0"/>
              <a:t>Identify who is becoming disengaged from education and is likely to do less well than hoped.</a:t>
            </a:r>
          </a:p>
          <a:p>
            <a:r>
              <a:rPr lang="en-US" sz="2800" dirty="0" smtClean="0"/>
              <a:t>Challenge stereotypical, either/or understandings of what it means to be male and female.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324600"/>
            <a:ext cx="379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 of the PPA: Develop Solutions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6096000" cy="28194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700" dirty="0" smtClean="0">
                <a:solidFill>
                  <a:srgbClr val="0070C0"/>
                </a:solidFill>
              </a:rPr>
              <a:t>Encourage club organizations to have an equal ratio of males and females.</a:t>
            </a:r>
          </a:p>
          <a:p>
            <a:endParaRPr lang="en-US" dirty="0"/>
          </a:p>
        </p:txBody>
      </p:sp>
      <p:pic>
        <p:nvPicPr>
          <p:cNvPr id="21506" name="Picture 2" descr="http://t3.gstatic.com/images?q=tbn:ANd9GcS6tsyGOw8UZDFgCsn3vjvrtV1t15ZOnY8rceqQzPrjIHYp7cib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828800"/>
            <a:ext cx="1866900" cy="24479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6324600"/>
            <a:ext cx="434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6 of the PPA: Select the </a:t>
            </a:r>
            <a:r>
              <a:rPr lang="en-US" smtClean="0"/>
              <a:t>Best Solution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Do Now: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felt </a:t>
            </a:r>
            <a:r>
              <a:rPr lang="en-US" i="1" dirty="0" smtClean="0">
                <a:solidFill>
                  <a:srgbClr val="FF0000"/>
                </a:solidFill>
              </a:rPr>
              <a:t>inferior</a:t>
            </a:r>
            <a:r>
              <a:rPr lang="en-US" dirty="0" smtClean="0"/>
              <a:t> to the opposite sex?</a:t>
            </a:r>
          </a:p>
          <a:p>
            <a:r>
              <a:rPr lang="en-US" dirty="0" smtClean="0"/>
              <a:t>Have you ever felt </a:t>
            </a:r>
            <a:r>
              <a:rPr lang="en-US" sz="4400" i="1" dirty="0" smtClean="0">
                <a:solidFill>
                  <a:srgbClr val="FF0000"/>
                </a:solidFill>
              </a:rPr>
              <a:t>superior</a:t>
            </a:r>
            <a:r>
              <a:rPr lang="en-US" dirty="0" smtClean="0"/>
              <a:t> to the opposite sex?</a:t>
            </a:r>
          </a:p>
          <a:p>
            <a:r>
              <a:rPr lang="en-US" dirty="0" smtClean="0"/>
              <a:t>In both cases, what were the circumstances in which you felt this way? 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Steps of the Public Policy Analysis (PPA)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Examine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3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What does Sexism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It refers to the range of attitudes, beliefs, policies, laws, and behaviors that discriminate based on gender.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810000" y="2895600"/>
            <a:ext cx="1524000" cy="1371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724400"/>
            <a:ext cx="8001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Results in a system of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5400" dirty="0" smtClean="0">
                <a:solidFill>
                  <a:srgbClr val="FF0000"/>
                </a:solidFill>
              </a:rPr>
              <a:t>gender inequality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324600"/>
            <a:ext cx="390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 of the PPA: Define the Problem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800" dirty="0" smtClean="0"/>
          </a:p>
          <a:p>
            <a:r>
              <a:rPr lang="en-US" sz="1800" dirty="0" smtClean="0"/>
              <a:t>The table above displays graduate school enrollment by gender in 2008 using data recently released by the </a:t>
            </a:r>
            <a:r>
              <a:rPr lang="en-US" sz="1800" dirty="0" smtClean="0">
                <a:hlinkClick r:id="rId3"/>
              </a:rPr>
              <a:t>Council of Graduate Schools</a:t>
            </a:r>
            <a:r>
              <a:rPr lang="en-US" sz="1800" dirty="0" smtClean="0"/>
              <a:t> (CGS). </a:t>
            </a:r>
          </a:p>
          <a:p>
            <a:r>
              <a:rPr lang="en-US" sz="1800" dirty="0" smtClean="0"/>
              <a:t>http://freemarketmojo.wordpress.com/2009/10/28/gender-inequality-in-higher-education/</a:t>
            </a:r>
            <a:endParaRPr lang="en-US" sz="1800" dirty="0"/>
          </a:p>
        </p:txBody>
      </p:sp>
      <p:pic>
        <p:nvPicPr>
          <p:cNvPr id="23554" name="Picture 2" descr="http://freemarketmojo.files.wordpress.com/2009/10/gradschool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0"/>
            <a:ext cx="8194871" cy="472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6324600"/>
            <a:ext cx="400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 of the PPA: Gather the Evidence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</a:t>
            </a:r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causes?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324600"/>
            <a:ext cx="3892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3 of the PPA: Identify the Causes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6019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6600"/>
                </a:solidFill>
              </a:rPr>
              <a:t>IN THE FAMILY:</a:t>
            </a:r>
          </a:p>
          <a:p>
            <a:r>
              <a:rPr lang="en-US" sz="3200" dirty="0" smtClean="0"/>
              <a:t>The role or wife or mother has been a subordinate role in society.</a:t>
            </a:r>
          </a:p>
          <a:p>
            <a:pPr>
              <a:buNone/>
            </a:pPr>
            <a:r>
              <a:rPr lang="en-US" sz="3200" dirty="0" smtClean="0"/>
              <a:t>Example: Mothers have to nurture their infants, therefore, they have to spend more time with them at home. Some of them eventually become stay-home mothers.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t0.gstatic.com/images?q=tbn:ANd9GcQgdTJa-cijL3gF4fjRSvR9Ah2qb8TaExe0L7PgkEEc9ZFACH4r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6937" y="1447800"/>
            <a:ext cx="2458527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1"/>
            <a:ext cx="8229600" cy="35052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6600"/>
                </a:solidFill>
              </a:rPr>
              <a:t>IN THE MEDIA:</a:t>
            </a:r>
          </a:p>
          <a:p>
            <a:r>
              <a:rPr lang="en-US" sz="3200" dirty="0" smtClean="0"/>
              <a:t>Media portrays men and women in traditional roles.</a:t>
            </a:r>
          </a:p>
          <a:p>
            <a:pPr>
              <a:buNone/>
            </a:pPr>
            <a:r>
              <a:rPr lang="en-US" sz="3200" dirty="0" smtClean="0"/>
              <a:t>Example: Men always are portrayed to have more physical strength. </a:t>
            </a:r>
          </a:p>
        </p:txBody>
      </p:sp>
      <p:sp>
        <p:nvSpPr>
          <p:cNvPr id="2050" name="AutoShape 2" descr="data:image/jpeg;base64,/9j/4AAQSkZJRgABAQAAAQABAAD/2wCEAAkGBhQSEBUUExQWFBUWGBcWFxcYFxUVFRgXGBcWFxcYFxcXHCYeFxwkGhQXHy8gJCcpLCwsFx4xNTAqNSYrLCkBCQoKDgwOGg8PGiokHyQsLCkpKSwsLCwsLCwsLCwsKSksLCkpLCwsLCwsLCwsKSwsLCwsKSwpLCwpLCwsLCwsKf/AABEIAKgBLAMBIgACEQEDEQH/xAAcAAABBQEBAQAAAAAAAAAAAAAFAAEDBAYCBwj/xAA+EAACAQIEAwYDBwMEAQQDAAABAhEAAwQSITEFQVEGEyJhcYEykaEUI0JSsdHwB8HhYnKC8RUWssLSM0SS/8QAGgEAAgMBAQAAAAAAAAAAAAAAAwQAAQIFBv/EACwRAAICAgEDBAEBCQAAAAAAAAABAhEDIRIEMUETMlFhIrEFFCMzQnHB0eH/2gAMAwEAAhEDEQA/APP8fj8BdFkJh+5yoFvEGTcIiWtyIQnX9NN6FYi9aZSiW0AzZg0DPtAE5jpAGk7yedUmYVGrChRxqPlhJz5Oy++Bsg5QzNt4lBgDmcpHOR8vOuuFdnrmIuLatKHuPOVRlJJCl436A/Kh5boTU+B4ncs3BctOyOplWBhgfI8tJ+da4vwzKa8keLwDW3KMpVlOUgiCCNwZ21qHJ5VNiMQzsWYlixLEkkkknU676muO+/n89K0rrZWiMrSIqQ3KtYe5Y7m8HRzeOTuWBARYJ7wOu5lYiOYqN14LST8lEDypstS20BIBOUEiTvAkSY5wNYrg1oycRSininFQg2WlFdFq5qUQUU+WlFPUKOYp8tKkTULGy0gtPSqEFlpBaQNPUKGy0stdTWh7H9m/tLlmEoNFX8zef+ldzyO1U2krZaTYGwfCrl34EJ21gxrpvtV1+yOKAn7OxgTpB5kbTO4I9jW6xHZ+/h0EkAP+EGSBpGnIQTy3qFOIYmRk8RXNGnU6Dz1E+1C9RBfTZ5s9uCQRBG4Igj1B2psor03i+E79Cb9kmCSWEB1luTbmJ2Oh968+4jw5rFzI2ukq0QGU845dI8qIpJg3FoplBSyV1TGtFDZabLTk0hUIIKKWUdKQrrPUKOcopBR0pmalULHK02WuopoqFEjEV3hsWUW4AqEXEyHMoYgSGzIT8LSNx1NRlabLVNFnApV3lpstWQaaYV1lpstQg1OKQWkRUISYdlzjNIWfFAkxzgSJpYkKHYISUzHIWEMVnwkjkSIkVFFPVlHNKlFdRVFnIFPT0jUINNKnroVCjkrXMVO1cEVLLOKcUqeoQaKcClSqEOq9o7C8OSxgkIANx5ObykgAdOfzrxUGD7ivWsZ2pXB2UshJKIikyB4sik/rQM3hBsSNHf4abhzM2p+Q8qs8P4SqjashwPtgL5KgMCROXfadiOWoq5d7fJZY28rsQSNB0Okzzpbz2GvBs7fCLbq6HZlYa+YH7CvJu3PCwuFDfjs3cpOsFbkgx7qp9zXp3B+NreiVdGIlcw0YeRGntXm39S8WyobR0zXm05lbc6/MrTGMXyHnxrmnmmpgXGinilSNQg009NT1CDUqRpiahB5pU1KoQnpRUNKahCaKYiosxpZzUIXuHcOa8+RWVTE+M5QdQInrrVd0IJB5Eg+1Rd4afPUNNqqo6pqQJNdNbYCSpA6wY+cRUM0cxSy02fyp89WQaKUU4alNUQVMRTk0pqEGiuhXNdCoQ6iuSKRatrwL+noeyL+Kumyrle7QZc7g89ZjrEbViU1FWw2LDLK+MTExSivUsV/TXCkNk71YzrOeYZArcwQZBPlVC3/SFryn7Ji7d1wYNq6jWH0icrSytVRyRkEy9Jkxba19HnkU8Vf4rwa7hbps37Zt3F1KnprqCNGGm46VTNbsWov9mlP2yzl3zyCOUAmfbf2r0/jXB0uHOCixJbMoadp35CBXmvZbFi1jLLsJGYr7upRT6SwrfcZ8ZCzCltdeQ1PzJApbL7kNYaoI9leDW0bvUWCRGaAJHKANpqTjfZSziLzMAC5gupkTP4hB9vas7h+K3Ld3wuSh0AUg5TAGnlofnWgF1w9m7mJOlt5AEqdAdNN4oQwgvwjgy2EGWVA/DmZhMRpO3tWZ/qFw+01u7cZQ7KHg5iDbLB7ikAbklUBB5GtWGM1gv6jYtEtkowL4rJMbd3bUQ3nIyifXpRId9A3VNs82ilFdEU1NiBxFKK7imqFHJFKK7inAqEIjSqQiuYqFnNKa6ilUIF+MYJUchZ8UEDeORHnqDQkoQdq9MxHY+08EHK4GjDUyOoNYbiGAZMSbRgkRJAMaiaXx5lIYyY0uwOWySQANTpVy3wRzeW0YBaPFMrrMH6GtbgOzlhrephhEmSCOm9CGtlLrqxDG0hKyYzIdZB5MN6tZebpF+ko+4D4vg72nVWE5pyldZgxty9KK8YwCXTbFm2LbAMGB8MhVTUnrJ+orjD4C+ty3edDBIKyQSQIO3SI/aoOOYtrl+DPgGWNiZgmY35D2rTbuilx4uirwvCzdUNoAwB2MHlpz1r0fDWCym0SrAHxAqMpTKP7zWe4N2fUqGZsrHxARsBz86L4BWjMuUu2cs2og5mGWD6T6RS+WVuxnDDiqZ5/xjh5s3mTlJK+aZiFP0p+D8JbE3MiEAxJJk6eQG9F+J4RjcDEC4wUK0mZKSND5yPlXoPAsF3YLkqbrhS5VcsKFGVYkwBrz50dZNAcnTSjLaaMH/wClUTfvD6wP0FVm4Ha2zsp84I/sa9G7Q40d2Ao1PONv81g73hOutZ5sp40gDisEUOpBHUbf4qAJ5Uev21cR/wBVTbCKt4LbYiVBJkeEMAYJ/Nrt6UVSBOIMilFH8fwu02tt8uS2TkKlSwUEyCQA3QmuON9m+4s27gJObR5EBWIkCduUe4qc0XwY3Y/haXsWguDMinMV/OV1CdIMa/5ram+17FW3uZgshzOihVUlRHLUgEc5NAbXDfs62gt1LhzrqgJGYjWG2JDAfLlR64QfEul+ARyD+s6ajmOZGtJ5pPls9D+zccfStdy7g+KQ1xW8P3zMmY8yF8J6Dxem/lVxrFq9/wDtWrEsGMh82YiUJZfhIInNvoNsorngnaJbaqyYSzddWXObjObis0AkBlgRmAka61p//XNvFzZZvstwTkuEC5h28riuPh21Mb/EDUgo+Wb6nJlTuMHXza/TZR7W9j7uPwSpcuWb2IRTcw9+2dbgHxo3WRGonWJGgNeCXbRVip3BIPqNDXvGH4/awl04fGYUWWNxXFyyMtpnHiW6EB6QC66kEgjlXmXbF1vY/vO7S3mZhcCmEdhcY94P9ysp9qajNdjjZOmktta+fBlbFwqyt+Vlb/8Akg/2r0LFYb7QigEqGUsG59f2rOcB4Obl5gtk3TmKosTb0YZiTyAGmtaZsP8AZGW1ciRJBB0VWMqk84GntQsskDhFxJsN2eGUKHsHSAXtMH1EalGgmfIVZ4Thb9v7u8yumcd2wnUBgdjqBppNLD37RM5j9P70w4nnuqSfCuoHnQnLQQP8bxXd4e/cX4ltXWHsjGfpXhEmBJJ0jWToPWvesFhVvq1u5LLcVlcSVJVgQQCNt6zPFP6O2m1w2JKH8l4Zh6B1gj3Bo2KaATi2eVUqN8e7J4jBx39sqDMOPFbYjbK66Gehg+VUrmFHcqYIadIE5yWAieUDUTvtTHJAvTeyjTRVh8GwiRoY1Go8QDDUeRE+dcdw0TBiYmNJiYn0q7RjiyOlUjWSADyIkc/LWNj5VIbI2n+a/wCKuyuJWpoqwcPJganXoNBvXRwwBhjGsfz2qrRfFlWlFWUwuYwniYxAG5Jjardjs/eYTlK+RIn9alk4mt7Vdq+5JtWj4/xEEHL/AJrOcKxSNcV2OZz4XDHVucjyip7/AAhbjG5JOYknWZO8HSqo4T4yUEQJ8x/JrH7r6ePYwnLlZsMDiU7zILco+VSAp0AkzI0G/wBaE9ucJbXKy6EQgXcxqxJ56eH51a4LcvICDljkYlqrXgRfuSc3Mk68l39JI9qF02PnkpMPk3EO/wBN+Jq9sIRJtKVIjMSp1UjnrGWPKgXH+DMLuZ8O1hnLOsgGVO2Yg+Fv9P7Vuf6Y8OtJ3l0KA7NlJ5fhyKvT8RI/1CtnxrhSYmyyHQ7qd4Yag/qD5E0xmhqvIlGXCR5RhCgtL4SSsDbMMv5Y5Cs/jF+9JQeEsyqNJ9AOuk16T2Y7Mm3iXzoZFssOaZgywRync/OiPafspav2blxFW3iAmYXIEmJIVvONA24pSGLkrY8ur9KX4o804JwlsRcKDwqurMdCPJRzJj0FGMRwVkvm5acqSOpIBAESDvtFZq3jyTafM+phcphzEHWN4kD/AJHpWqsYsMhJzab5pBnqZ1qnHh2D5epln93gvXlHdHPGaNY2msfjeHtvKj1nXQdAYHnWsXEB16QNaoPxBWIYK2eMuuiBZO3WZNQBVsxi2yGIIggkEdCDrXOIwkXmuH4c9tSATPwKSfSQdeoNd4/7u9cLTMyPOdRQ+xiCXY5QxJk7/wAjWjxVoVlqVGh4ric6JbRAzOWZGJ+BZ1A13kx86hs2L2a1bvE6Zmtmcy5lQsQ6j4vCpHUT61BbS2LgCKRmUaEnwsW1g84BozdvqLiMJzI5eCZmZVo6DKW38qFypjHpSk/sEXb124WYiFHi38ML4fD10FHC2YggkEQSBroAu3LkdaA4XhmJh1wwZypJ7seIhG6KdxpBr0/sl2IR79y/cCrhh40XbQrmKt0VMzKefhFTJF5GqHOlzx6ZSjkv5AF5LxLNbtNlCHvboXwgSpJLnT8Ikb6e1Q4bHm1ftXdgjI7g8xm8QPkQY9q0na7tV34yWxlsKVCrtIzGWZRvIGg3AJ51nDhNDmOpI2gQCf8AP60tKk9Hbxc8kLmqvx/s9J7Wdjzew5S1FwWfvLA0zqI8VjU+JWUnL0hQdK824JwW1iMW7Xiyi14wgAly33bK0/DBTURuTtRrtVxrE4bDYXiOFch7IGExKkFkdfisNdXTTUrOhBeJFW+C8dtcSBxtq2LOIUdxire6MHg27qnn4ly9fFrsCW5q1zj3POQzSgpdPk+dfT/6XExtqyuSygtrzAGpPUnnWK7WE3XYxBAEe3/dej2MFb7sZ1BbmaC8X4AribZAPQ0k2+5cKTPKsPcadCa1nZgyGDancdapXOANbvCRox3G29XsJhzZxIB2YfTerlKzbjRsODmGojiboU686A4fiIk5dantuWcEn+eVWpA3HdhFcQLmayyB0bR0eChU9Qf+6yHEf6RMHVrD95YDEmzIF4KZ+FycrxoORgczWy0b169a5gzuRRFNow4I8d7V4L7PintC2xVFQAPoQraRm6E7evlQ7GIyrbJtMMxLBSDlaB8Qjp89K92xuAt4m2bOKQOp+F9A6HkytyIry3ttYfCX7dpoyhXKETkYeAAgfh21E6TRk7WjF/LM/fxLi3luBcpUGBqxMysEeZ2qPDcDuGz3hNtUPNpzDmCwjQSoE8prQ9msDhL0PfL5NVYZ8uVhG7D5iPKuu02Nw6KbOGuteD65cuYKpkMrtmBzHQiJ21ia3+SRmXGT7mXwvCTcDRctnQjdxyO0r4tq02D7MpjFF0hhIVvCwCoIEK8nMSx5jblMEgTexwNoWFQoASxBkbtmWAdedQYbEvZDDOF/KfFnmdAIP+rflJrXK1dAqjGSVnXcWrF4Zg4BCMBJDpMFgfqNYqxjnS5cL22uqrQYBtgAwJjXUedWuB8St2szFZLDVtSx0gg7zrB9jRD/AMkoVALYcZRBjNoNI2ncHehvJx7oZhBT9roz/CeIR4T1H8/nWtTwrgT3bZuqAG2UbB8php6SNAfKsauEOmYzpodpA6Gt9wPtiiLluW3gZAkDSFEtJLAeIjLH/ddCObnHgKyk1/cjtYRw0LZuE/lbKB7sTtRBeyw7hjdIF6WuM67CdY81AEURPFGuJcZUtoIcgMfvCi2yJCoDrLE79PWsz2t4/ebBsM6gXPAcoPwtJca7foJAFChjjiTlEuc8ktM13YazlwwGZblu6e85gwQII6Hw8+la3DXvER0gctRyrzXsZ2itWcMudhI8KiBPkPlRd+1KK3eqVad1MqdNuUGhyyK9sFxk9mwS7kZgdhqPQ0M7S8RNrB3rgAJCmA2gM6CT01oRd7YpdG+RgRMbBZ1kj5e9Cu1XHFxVruLYjVSS40IExtpqwEVlzRaxS+Dzhryo9jXRA228aR9R9TRG/wAckeFiSeX70FwmDfEXhbtr4wSCJ0UAwcx20POttwT+niqQ1+4GI2RR4D5OTqw8hFYnFPuExuSAeG4q0amAaOYYrCjpQfja91jXGUHNlcaQBpGg5SVJ96LYGDHWgPQ1H5LvG+zy4rDhVbJcDBkJ+EkKRDHcAydeUCsXe4Ddwv8A+W2yzEtEoTOkOPDy+tejWGMARV/B4th4SMwOhVgCp8oNaTdUXikoT50eSm0DqdxP0q5iMVLJAhRpBjmfET9a1faLsU1p/tGHss1mZeyNWtnTNlH4kInzXN0Gma4fwRboNy4wVByB8ROoCgcttf5GaOhHNB3krt5AmK42yv8AdFrZURnByvOxgjYaVuOzvadv/BtZkz9oTDsTr925zmRzBEp6E0FwOARU+9S1cbMWljtMeWuxoglyw2EvNaQWzbaw1xRtpeCKdNNnbWjt0qo5ak8uVSk72v1JcW0sdZj5jbnyO3vPWr9jx2gSAToR6rqPUSPKh+K8DOAJkkknbYgQJ1ESQfJaK4Gyzm0iZVJyhmaQqDKSSdOSh/c+dc/bdI9jGSim5djR9lyttAHti4uOL98lye7GGsW4uOQdF+9uHU7jzirnZPs3gkW83D72a22ctaY5mQ5RoCfFGZLZ8U7b61lO1nH++H2XByLCoqXbxGU3FWSEXpbzS5I+InoNaPBHt2nS6oc3EYMWUgMYYHLv4gwUgjnmpv1FH8e557J0ksvLM3xf3/k2zXyRVdrhmlfvrmbKZWTB/wBM6fSKjZ6XaAJDmyH0PtQLj/C3zAj50askzXPFmOX3rLSo0nTBvBsFG+lGltgbUOwl35iryPUj2Kdl3DmreQRQ+01EbW1bigUiDEX4EUA7Y8LGMwbLlzXbU3LXUkDxJ/yWR65elXuMYvLVbDY/YjrV8+MjLjaPKLvD74t5BbbISCV0Cz+Yid6s8Hs3rTA9wGAJMEjWRETOlGO0mHFu9cUbZiR6MMwHoA0e1U7IEU7poQ5OLION4S5fv95lyyqrBcEgDqTEmov/ABzwJVTG3iXSrjIOlcMkbVNFOTbsovgvvFUnKXMAghlB3JPsCfarV/ARGVwRGs6GdeQrhoPxD0p56VmSbCY8vDYhwp5hQckyFYFo/wCUCaKYS21sEd3IPOQvtEjlUq2h0B9datWgANhRPTSMLNJFJCwbMoKNrDd4Q0HQ/Drr61BesM3x3HI5KpgAdBAk+5NFSKidK2ZlklLuwDcwdsQJfSY1bnr0E1RxV+4uisx9q0lyyKha2KG4ryWpvwwVg710MDrrof5z9KKfbSsEL8OwzEAewEVyU0qKsOKNLLKqsJ9mABLgAM519F0H1zH3rXreUL67+9YvgTQSOQ/uSaOu5MRQm9jcFcUd8S4JbLd6PyZTPSf81V4TglXWJpsZjWKhD/BVnD3IFVoMo6CbEhdNDVWxdyma6+0aUPxGIg71LKUaNHZ7TEQI9x5UO7T8Gs37Zv2lVbo+LL+OBqGHNo2O/KhK4kdas4fFkEgfi29Rzq09g8i1ozAFGeHYWeHcQfkbaqPVJut8vAaqcX4cbNyORGZfQ8vY6fKurXEWtW2TdHQh1OoYMCPnBrcppIVxwblS8FfC3jeCsNZQSNSZHxCTtMT7mpsfcuXL6oGhGCAxpyzGT9PaqvBbPdqBya0HHOGlcw6g7GPM1Lb4j99AA1ynYfCOY6k5svnpSXl0e1jL+GuQTsYdrzd2seJ9BroghFHULzkdRVZrRw+Ke05GYBDptBXSP1rX4DgPdhbgbJeAMmA0TGmvQSPc15rxnihbiV5y2aWyFupQBZjlqNvKiRhcX8nK6nq1N8YvRuMJidOtX0u1l8Di+lF7OKmsL7FXsLoRT49cyVUt4kVLexHgMdOdRmGVLBFWleKF2b81ZVqyiwnaxAqc4pogfSqWGUHeiFtwu29ESbByaRmu1hZUQD4mePOACSf0+dLhtk5QfnWf7S8e73GGDKWvux0zTLn56f8AGtRwbEgqPOhzVMvwDO2nAu8sjEp8VoRdHW3+f1WTP+kn8tZiydK9Vw8g7aHkdta877Rdn/st8os5GGe3/tJ+D/idPTL1prDO1TEc8P6kUDXLmuc5G9clpo4sctUeSuia5moQN23qyp0ocDXQuUxQMJCuWqsl+phcqiyK4KrvVq5VZ6wzSIzUb1LFdYbDFm8hqaw3SNJW6LGBASOpEn+30AoiMVPtWcvY+H1kESP58qnscTzHKsk+VKu3s6UKSoMXr4dvSKmW4BQ68rIQWG+n9xTvigBvUNqWi7excUD4ljyKkxGP00NA8bic1aSKlLQR4a1y4gcCF5edFsBcbvBI2ob2dxsIbZ/DMeh1/Wa0eGIAmsy0zMXa2XeOYTvsKWHxWvF55fxj5a/8ayt65INbHh+I0nfkR1B3rD4q33bMnJXZR6BjH0iqltIpLjKy3af7sjmEyrH4vDk184j19tL/AGMwXeXwzCO7EgHmdgfr9KC5my+H/l/tP+Y+ZrW9iMLlBcxLx8ht+9YSOxPqIy6dybqXag3iOIQrMxgCST5ASf0rxS5dzMX2LEsfVjJ+pr0LtfjT3FwDmWUemY5j8przsGi4+xxpPYawvEiq6HUUZ4XxYkannpMTHnFAOGWA8rziRV37IUjWhyrsFi2ae1jx1q+2IlDAkkUAwGDB1k1p8DkURQH3CMy7YxkbUGKJYfioI1NG7+HRhqBQu92eSZGlaM2WrOPA51Vv3bgtXrhaJBykTtpVnBcIVd9aj7T3MuGb1Ue0itxu0gc3pswWIw/4h7/vWh7McQK6TzoKLh1hT76VHg8Vkaj5YeQGDJa4s9Vt46RM1W7SYL7Th4XW4njt9T+ZPdfqFoBgOLSv8086IcM4kWaOhoClxYVxtUYoaioblutB2s4b3d3vFEJdlh0Dj4x9c3uelAHanU7RzpR4uiFp9a5LjzqQmoxbJ5GrKCbGow9dE1E5pgwTB6ntXKoq9SrcqiF/NUZFRLerhsTWWaRLpRPADLbPnqfTl/POheDsm44Uc9/Ic6LY+9lSPOlsj8DeCPkD8RwivJjXkf361PgbYB0EVUuYs69NqmwmIKmCPehboYTV0XcQ+bMjbdaB4uzcWQCHHyNF0xAzmafFYlI0iqTZrjZl2sXfyn9aj7kjejNy6ToKgFuTHLnW+RONEGBsMGzjSBHrNGbPFo3qEiFA9/2qHEYTPtoa042rF1lqdGp4NxCGB5Hf0ob2vw6piHI2ZUf9U/8Ah9as2bAt2x5RUPaUZraMNyrL7KUI/wDc1Dir0Gya2A+H4wrMazpWr4XxFsulYfhZ8fOtfbxi2UmNeQG5NSSd0TkuI/GmBKp+UHN5s2p+kfOsNxHD5HIGw29OVaF77MSSNSZPvQnjFo6ExrI+Wv8AejqPGIpGfKbK/Cb+W6p9R/PlWhxt0Ej0rLYRodSetF8Re1HpQMkdjkHoMcPxUMOlaG0AwkViMJfM1q+G4ihNUFsKWTyNX0QdaFG8KsW8RHOoimXGrPdqcT90F6sPoCaJNjKC9oHUMmaNidfaiY1cgOZ1Bmeza1BiFJ0Aq++KUNp9BVUXwzH++lOcbOer7oXC2uTA22J6VreGplis7hLbKZZYB25z8qP4O6Irn5FUqOnF3FMO4vBDEWGtHf4kPR11X56g+RNYVbC/lgjcHl5Gt5g7kxWe4/grdq8XYCLnjEAjX8UkHqZ2/FTGB+BfNBPYFUDYRPQV2uAPPSpWx86IoA8nBPyYVz9jY65R7oCfo1NUL8F5J+03Zm/gtbqTbJgXF8SSdg35SfOs6+KM6Kf0r6Uu21uAo4DKRBUiQQdwRXjXb/sWcFcD25Ni4YU75G/Ix/Q+2++5RYtFmLHeHaB9akXDN+Jz7aVItSRpNZCD2cIPM+9TLbA5VDauUR4Ph1u37aOSEZhnI3CjU/OI96qVFq2aHszgQts3GEF4yyI8HIjyNAeNYrM2Vep15V6D2o4vatWNApEZbagbGNI6ACvMgKX4Wxj1eMarZA6gAeutX0gtPKBqPTyqleYDVvhEkxEnTYT1oRwzjd2yQBBHQ8vQ1c432CdPbts1FnKTO4pYjCKx0X9aHWe04HxWj6iKst2tt/lYewpfjL4HKLFvhwA+GKVnBgNrVO92zTkjH2H71qOAdnu/W1dvsVS6oZEX4yHWQdOQBn2rcccmwOSagtma4hiB3hCiQIH0E11w8lnEiANf2+tc4jDtbdkcQykqw8xvHlUvDT4wPKjy1ERhuaYXvgQKocc1NscgpMep1/8AbRV7G3QUG4tczXYH4VA/U/3oOPuNdQ/xB9uwFbMNDUuafWukwrHyqdcGOZphR3Yi5Oqsrg1V4ufAs9Sfn/BRZLSjlNBuNtLR05VnItBcHcFGz4Cehq7d0CmoTb8Bru8fAPb9KCxxFjDjWjeEuwKz+F3o9hU0mgy7hU9FlcWTpRHCknc0GtOC1HcHa0ms+Sy0tqaE9pMGztby5T8Qhhv8J0NGgKpcWD5PAJ8Qkb6ZTsJ9KNh94LJ7QBb4AIl1I/2En6ET8qY3kXRJB6upP+av2uFZtWDIeuaf11FW7di2gH3gb/dBj3iRT9CXJeQH9muvqArRrmBj2if7VY4bi5q/ieJqNJB/2SfqNqC4tYfOqsoO8mfF+x/Wls+O1yDYsqvizY4G5XXGsILtgkkr3Zz5hoY2bflGvtQjhWO2B0NaTCFWEHZgQfQiKUhKnYeS0YlsbYT4R3jdYH6wKqXcc7GQkD/c/wC4ogcGqEqADlJHy0qF9D0rpRVnMlJ2e34O8DzFS8T4dbxFl7N0ZkdSp1g+RB5EHUHyp6VMzF4nz/x7gdzB32s3NcuqtydDsw/uORBqiX0pUqX8h47RylaHs2FUPdY7aL7an6x8qVKh5OwfD7gj2s4iGsWhp4iWB8lA/wDvWXzU1Ksw7Eze8pcVv6Ae59NRQxlB1Bn3g/XempVY9i1BDZvM/T96Rc9f0p6VZYbkxoJ/xXp3A+M27XCVuutxjbVrRyZMwK+FWbmFjLvpT0q3Bi/VRTgn9gDiOIOIvNeyhO9Fq5lnwrmsWjA8ufuaucD4eTc0BYgHQa9NaVKrmtM58HUgjjSQCTpqdP56UDfEdSBSpUPEqQbO7oiOMHLX0rh8YFHiIHlufkKVKjLYKEE+5C9wv8F1fQjKfrQji827gViCYBJBneaVKql2GYJJtIVq6CulQPe1APKlSpethL0EeHxImtKLKm0QDBjSmpUvNUwyeinwzBlNC0xWhw9yBSpVlKyybvPOqeI41bMqENwg6bZZjeaVKj4V+Vgs38tsqPj7zfiVB0EE1D3AmWJY+ZpUqbs5jJktxtArs2AQQTINKlUIGuynDrYU5wHYH8W0coFeg8KsWyNFT5LSpVmMUvBuUm9mB7d8KS3imIVQHAbTTWMp281n3rJOuuhPz/elSphKgDP/2Q=="/>
          <p:cNvSpPr>
            <a:spLocks noChangeAspect="1" noChangeArrowheads="1"/>
          </p:cNvSpPr>
          <p:nvPr/>
        </p:nvSpPr>
        <p:spPr bwMode="auto">
          <a:xfrm>
            <a:off x="0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BUUExQWFBUWGBcWFxcYFxUVFRgXGBcWFxcYFxcXHCYeFxwkGhQXHy8gJCcpLCwsFx4xNTAqNSYrLCkBCQoKDgwOGg8PGiokHyQsLCkpKSwsLCwsLCwsLCwsKSksLCkpLCwsLCwsLCwsKSwsLCwsKSwpLCwpLCwsLCwsKf/AABEIAKgBLAMBIgACEQEDEQH/xAAcAAABBQEBAQAAAAAAAAAAAAAFAAEDBAYCBwj/xAA+EAACAQIEAwYDBwMEAQQDAAABAhEAAwQSITEFQVEGEyJhcYEykaEUI0JSsdHwB8HhYnKC8RUWssLSM0SS/8QAGgEAAgMBAQAAAAAAAAAAAAAAAwQAAQIFBv/EACwRAAICAgEDBAEBCQAAAAAAAAABAhEDIRIEMUETMlFhIrEFFCMzQnHB0eH/2gAMAwEAAhEDEQA/APP8fj8BdFkJh+5yoFvEGTcIiWtyIQnX9NN6FYi9aZSiW0AzZg0DPtAE5jpAGk7yedUmYVGrChRxqPlhJz5Oy++Bsg5QzNt4lBgDmcpHOR8vOuuFdnrmIuLatKHuPOVRlJJCl436A/Kh5boTU+B4ncs3BctOyOplWBhgfI8tJ+da4vwzKa8keLwDW3KMpVlOUgiCCNwZ21qHJ5VNiMQzsWYlixLEkkkknU676muO+/n89K0rrZWiMrSIqQ3KtYe5Y7m8HRzeOTuWBARYJ7wOu5lYiOYqN14LST8lEDypstS20BIBOUEiTvAkSY5wNYrg1oycRSininFQg2WlFdFq5qUQUU+WlFPUKOYp8tKkTULGy0gtPSqEFlpBaQNPUKGy0stdTWh7H9m/tLlmEoNFX8zef+ldzyO1U2krZaTYGwfCrl34EJ21gxrpvtV1+yOKAn7OxgTpB5kbTO4I9jW6xHZ+/h0EkAP+EGSBpGnIQTy3qFOIYmRk8RXNGnU6Dz1E+1C9RBfTZ5s9uCQRBG4Igj1B2psor03i+E79Cb9kmCSWEB1luTbmJ2Oh968+4jw5rFzI2ukq0QGU845dI8qIpJg3FoplBSyV1TGtFDZabLTk0hUIIKKWUdKQrrPUKOcopBR0pmalULHK02WuopoqFEjEV3hsWUW4AqEXEyHMoYgSGzIT8LSNx1NRlabLVNFnApV3lpstWQaaYV1lpstQg1OKQWkRUISYdlzjNIWfFAkxzgSJpYkKHYISUzHIWEMVnwkjkSIkVFFPVlHNKlFdRVFnIFPT0jUINNKnroVCjkrXMVO1cEVLLOKcUqeoQaKcClSqEOq9o7C8OSxgkIANx5ObykgAdOfzrxUGD7ivWsZ2pXB2UshJKIikyB4sik/rQM3hBsSNHf4abhzM2p+Q8qs8P4SqjashwPtgL5KgMCROXfadiOWoq5d7fJZY28rsQSNB0Okzzpbz2GvBs7fCLbq6HZlYa+YH7CvJu3PCwuFDfjs3cpOsFbkgx7qp9zXp3B+NreiVdGIlcw0YeRGntXm39S8WyobR0zXm05lbc6/MrTGMXyHnxrmnmmpgXGinilSNQg009NT1CDUqRpiahB5pU1KoQnpRUNKahCaKYiosxpZzUIXuHcOa8+RWVTE+M5QdQInrrVd0IJB5Eg+1Rd4afPUNNqqo6pqQJNdNbYCSpA6wY+cRUM0cxSy02fyp89WQaKUU4alNUQVMRTk0pqEGiuhXNdCoQ6iuSKRatrwL+noeyL+Kumyrle7QZc7g89ZjrEbViU1FWw2LDLK+MTExSivUsV/TXCkNk71YzrOeYZArcwQZBPlVC3/SFryn7Ji7d1wYNq6jWH0icrSytVRyRkEy9Jkxba19HnkU8Vf4rwa7hbps37Zt3F1KnprqCNGGm46VTNbsWov9mlP2yzl3zyCOUAmfbf2r0/jXB0uHOCixJbMoadp35CBXmvZbFi1jLLsJGYr7upRT6SwrfcZ8ZCzCltdeQ1PzJApbL7kNYaoI9leDW0bvUWCRGaAJHKANpqTjfZSziLzMAC5gupkTP4hB9vas7h+K3Ld3wuSh0AUg5TAGnlofnWgF1w9m7mJOlt5AEqdAdNN4oQwgvwjgy2EGWVA/DmZhMRpO3tWZ/qFw+01u7cZQ7KHg5iDbLB7ikAbklUBB5GtWGM1gv6jYtEtkowL4rJMbd3bUQ3nIyifXpRId9A3VNs82ilFdEU1NiBxFKK7imqFHJFKK7inAqEIjSqQiuYqFnNKa6ilUIF+MYJUchZ8UEDeORHnqDQkoQdq9MxHY+08EHK4GjDUyOoNYbiGAZMSbRgkRJAMaiaXx5lIYyY0uwOWySQANTpVy3wRzeW0YBaPFMrrMH6GtbgOzlhrephhEmSCOm9CGtlLrqxDG0hKyYzIdZB5MN6tZebpF+ko+4D4vg72nVWE5pyldZgxty9KK8YwCXTbFm2LbAMGB8MhVTUnrJ+orjD4C+ty3edDBIKyQSQIO3SI/aoOOYtrl+DPgGWNiZgmY35D2rTbuilx4uirwvCzdUNoAwB2MHlpz1r0fDWCym0SrAHxAqMpTKP7zWe4N2fUqGZsrHxARsBz86L4BWjMuUu2cs2og5mGWD6T6RS+WVuxnDDiqZ5/xjh5s3mTlJK+aZiFP0p+D8JbE3MiEAxJJk6eQG9F+J4RjcDEC4wUK0mZKSND5yPlXoPAsF3YLkqbrhS5VcsKFGVYkwBrz50dZNAcnTSjLaaMH/wClUTfvD6wP0FVm4Ha2zsp84I/sa9G7Q40d2Ao1PONv81g73hOutZ5sp40gDisEUOpBHUbf4qAJ5Uev21cR/wBVTbCKt4LbYiVBJkeEMAYJ/Nrt6UVSBOIMilFH8fwu02tt8uS2TkKlSwUEyCQA3QmuON9m+4s27gJObR5EBWIkCduUe4qc0XwY3Y/haXsWguDMinMV/OV1CdIMa/5ram+17FW3uZgshzOihVUlRHLUgEc5NAbXDfs62gt1LhzrqgJGYjWG2JDAfLlR64QfEul+ARyD+s6ajmOZGtJ5pPls9D+zccfStdy7g+KQ1xW8P3zMmY8yF8J6Dxem/lVxrFq9/wDtWrEsGMh82YiUJZfhIInNvoNsorngnaJbaqyYSzddWXObjObis0AkBlgRmAka61p//XNvFzZZvstwTkuEC5h28riuPh21Mb/EDUgo+Wb6nJlTuMHXza/TZR7W9j7uPwSpcuWb2IRTcw9+2dbgHxo3WRGonWJGgNeCXbRVip3BIPqNDXvGH4/awl04fGYUWWNxXFyyMtpnHiW6EB6QC66kEgjlXmXbF1vY/vO7S3mZhcCmEdhcY94P9ysp9qajNdjjZOmktta+fBlbFwqyt+Vlb/8Akg/2r0LFYb7QigEqGUsG59f2rOcB4Obl5gtk3TmKosTb0YZiTyAGmtaZsP8AZGW1ciRJBB0VWMqk84GntQsskDhFxJsN2eGUKHsHSAXtMH1EalGgmfIVZ4Thb9v7u8yumcd2wnUBgdjqBppNLD37RM5j9P70w4nnuqSfCuoHnQnLQQP8bxXd4e/cX4ltXWHsjGfpXhEmBJJ0jWToPWvesFhVvq1u5LLcVlcSVJVgQQCNt6zPFP6O2m1w2JKH8l4Zh6B1gj3Bo2KaATi2eVUqN8e7J4jBx39sqDMOPFbYjbK66Gehg+VUrmFHcqYIadIE5yWAieUDUTvtTHJAvTeyjTRVh8GwiRoY1Go8QDDUeRE+dcdw0TBiYmNJiYn0q7RjiyOlUjWSADyIkc/LWNj5VIbI2n+a/wCKuyuJWpoqwcPJganXoNBvXRwwBhjGsfz2qrRfFlWlFWUwuYwniYxAG5Jjardjs/eYTlK+RIn9alk4mt7Vdq+5JtWj4/xEEHL/AJrOcKxSNcV2OZz4XDHVucjyip7/AAhbjG5JOYknWZO8HSqo4T4yUEQJ8x/JrH7r6ePYwnLlZsMDiU7zILco+VSAp0AkzI0G/wBaE9ucJbXKy6EQgXcxqxJ56eH51a4LcvICDljkYlqrXgRfuSc3Mk68l39JI9qF02PnkpMPk3EO/wBN+Jq9sIRJtKVIjMSp1UjnrGWPKgXH+DMLuZ8O1hnLOsgGVO2Yg+Fv9P7Vuf6Y8OtJ3l0KA7NlJ5fhyKvT8RI/1CtnxrhSYmyyHQ7qd4Yag/qD5E0xmhqvIlGXCR5RhCgtL4SSsDbMMv5Y5Cs/jF+9JQeEsyqNJ9AOuk16T2Y7Mm3iXzoZFssOaZgywRync/OiPafspav2blxFW3iAmYXIEmJIVvONA24pSGLkrY8ur9KX4o804JwlsRcKDwqurMdCPJRzJj0FGMRwVkvm5acqSOpIBAESDvtFZq3jyTafM+phcphzEHWN4kD/AJHpWqsYsMhJzab5pBnqZ1qnHh2D5epln93gvXlHdHPGaNY2msfjeHtvKj1nXQdAYHnWsXEB16QNaoPxBWIYK2eMuuiBZO3WZNQBVsxi2yGIIggkEdCDrXOIwkXmuH4c9tSATPwKSfSQdeoNd4/7u9cLTMyPOdRQ+xiCXY5QxJk7/wAjWjxVoVlqVGh4ric6JbRAzOWZGJ+BZ1A13kx86hs2L2a1bvE6Zmtmcy5lQsQ6j4vCpHUT61BbS2LgCKRmUaEnwsW1g84BozdvqLiMJzI5eCZmZVo6DKW38qFypjHpSk/sEXb124WYiFHi38ML4fD10FHC2YggkEQSBroAu3LkdaA4XhmJh1wwZypJ7seIhG6KdxpBr0/sl2IR79y/cCrhh40XbQrmKt0VMzKefhFTJF5GqHOlzx6ZSjkv5AF5LxLNbtNlCHvboXwgSpJLnT8Ikb6e1Q4bHm1ftXdgjI7g8xm8QPkQY9q0na7tV34yWxlsKVCrtIzGWZRvIGg3AJ51nDhNDmOpI2gQCf8AP60tKk9Hbxc8kLmqvx/s9J7Wdjzew5S1FwWfvLA0zqI8VjU+JWUnL0hQdK824JwW1iMW7Xiyi14wgAly33bK0/DBTURuTtRrtVxrE4bDYXiOFch7IGExKkFkdfisNdXTTUrOhBeJFW+C8dtcSBxtq2LOIUdxire6MHg27qnn4ly9fFrsCW5q1zj3POQzSgpdPk+dfT/6XExtqyuSygtrzAGpPUnnWK7WE3XYxBAEe3/dej2MFb7sZ1BbmaC8X4AribZAPQ0k2+5cKTPKsPcadCa1nZgyGDancdapXOANbvCRox3G29XsJhzZxIB2YfTerlKzbjRsODmGojiboU686A4fiIk5dantuWcEn+eVWpA3HdhFcQLmayyB0bR0eChU9Qf+6yHEf6RMHVrD95YDEmzIF4KZ+FycrxoORgczWy0b169a5gzuRRFNow4I8d7V4L7PintC2xVFQAPoQraRm6E7evlQ7GIyrbJtMMxLBSDlaB8Qjp89K92xuAt4m2bOKQOp+F9A6HkytyIry3ttYfCX7dpoyhXKETkYeAAgfh21E6TRk7WjF/LM/fxLi3luBcpUGBqxMysEeZ2qPDcDuGz3hNtUPNpzDmCwjQSoE8prQ9msDhL0PfL5NVYZ8uVhG7D5iPKuu02Nw6KbOGuteD65cuYKpkMrtmBzHQiJ21ia3+SRmXGT7mXwvCTcDRctnQjdxyO0r4tq02D7MpjFF0hhIVvCwCoIEK8nMSx5jblMEgTexwNoWFQoASxBkbtmWAdedQYbEvZDDOF/KfFnmdAIP+rflJrXK1dAqjGSVnXcWrF4Zg4BCMBJDpMFgfqNYqxjnS5cL22uqrQYBtgAwJjXUedWuB8St2szFZLDVtSx0gg7zrB9jRD/AMkoVALYcZRBjNoNI2ncHehvJx7oZhBT9roz/CeIR4T1H8/nWtTwrgT3bZuqAG2UbB8php6SNAfKsauEOmYzpodpA6Gt9wPtiiLluW3gZAkDSFEtJLAeIjLH/ddCObnHgKyk1/cjtYRw0LZuE/lbKB7sTtRBeyw7hjdIF6WuM67CdY81AEURPFGuJcZUtoIcgMfvCi2yJCoDrLE79PWsz2t4/ebBsM6gXPAcoPwtJca7foJAFChjjiTlEuc8ktM13YazlwwGZblu6e85gwQII6Hw8+la3DXvER0gctRyrzXsZ2itWcMudhI8KiBPkPlRd+1KK3eqVad1MqdNuUGhyyK9sFxk9mwS7kZgdhqPQ0M7S8RNrB3rgAJCmA2gM6CT01oRd7YpdG+RgRMbBZ1kj5e9Cu1XHFxVruLYjVSS40IExtpqwEVlzRaxS+Dzhryo9jXRA228aR9R9TRG/wAckeFiSeX70FwmDfEXhbtr4wSCJ0UAwcx20POttwT+niqQ1+4GI2RR4D5OTqw8hFYnFPuExuSAeG4q0amAaOYYrCjpQfja91jXGUHNlcaQBpGg5SVJ96LYGDHWgPQ1H5LvG+zy4rDhVbJcDBkJ+EkKRDHcAydeUCsXe4Ddwv8A+W2yzEtEoTOkOPDy+tejWGMARV/B4th4SMwOhVgCp8oNaTdUXikoT50eSm0DqdxP0q5iMVLJAhRpBjmfET9a1faLsU1p/tGHss1mZeyNWtnTNlH4kInzXN0Gma4fwRboNy4wVByB8ROoCgcttf5GaOhHNB3krt5AmK42yv8AdFrZURnByvOxgjYaVuOzvadv/BtZkz9oTDsTr925zmRzBEp6E0FwOARU+9S1cbMWljtMeWuxoglyw2EvNaQWzbaw1xRtpeCKdNNnbWjt0qo5ak8uVSk72v1JcW0sdZj5jbnyO3vPWr9jx2gSAToR6rqPUSPKh+K8DOAJkkknbYgQJ1ESQfJaK4Gyzm0iZVJyhmaQqDKSSdOSh/c+dc/bdI9jGSim5djR9lyttAHti4uOL98lye7GGsW4uOQdF+9uHU7jzirnZPs3gkW83D72a22ctaY5mQ5RoCfFGZLZ8U7b61lO1nH++H2XByLCoqXbxGU3FWSEXpbzS5I+InoNaPBHt2nS6oc3EYMWUgMYYHLv4gwUgjnmpv1FH8e557J0ksvLM3xf3/k2zXyRVdrhmlfvrmbKZWTB/wBM6fSKjZ6XaAJDmyH0PtQLj/C3zAj50askzXPFmOX3rLSo0nTBvBsFG+lGltgbUOwl35iryPUj2Kdl3DmreQRQ+01EbW1bigUiDEX4EUA7Y8LGMwbLlzXbU3LXUkDxJ/yWR65elXuMYvLVbDY/YjrV8+MjLjaPKLvD74t5BbbISCV0Cz+Yid6s8Hs3rTA9wGAJMEjWRETOlGO0mHFu9cUbZiR6MMwHoA0e1U7IEU7poQ5OLION4S5fv95lyyqrBcEgDqTEmov/ABzwJVTG3iXSrjIOlcMkbVNFOTbsovgvvFUnKXMAghlB3JPsCfarV/ARGVwRGs6GdeQrhoPxD0p56VmSbCY8vDYhwp5hQckyFYFo/wCUCaKYS21sEd3IPOQvtEjlUq2h0B9datWgANhRPTSMLNJFJCwbMoKNrDd4Q0HQ/Drr61BesM3x3HI5KpgAdBAk+5NFSKidK2ZlklLuwDcwdsQJfSY1bnr0E1RxV+4uisx9q0lyyKha2KG4ryWpvwwVg710MDrrof5z9KKfbSsEL8OwzEAewEVyU0qKsOKNLLKqsJ9mABLgAM519F0H1zH3rXreUL67+9YvgTQSOQ/uSaOu5MRQm9jcFcUd8S4JbLd6PyZTPSf81V4TglXWJpsZjWKhD/BVnD3IFVoMo6CbEhdNDVWxdyma6+0aUPxGIg71LKUaNHZ7TEQI9x5UO7T8Gs37Zv2lVbo+LL+OBqGHNo2O/KhK4kdas4fFkEgfi29Rzq09g8i1ozAFGeHYWeHcQfkbaqPVJut8vAaqcX4cbNyORGZfQ8vY6fKurXEWtW2TdHQh1OoYMCPnBrcppIVxwblS8FfC3jeCsNZQSNSZHxCTtMT7mpsfcuXL6oGhGCAxpyzGT9PaqvBbPdqBya0HHOGlcw6g7GPM1Lb4j99AA1ynYfCOY6k5svnpSXl0e1jL+GuQTsYdrzd2seJ9BroghFHULzkdRVZrRw+Ke05GYBDptBXSP1rX4DgPdhbgbJeAMmA0TGmvQSPc15rxnihbiV5y2aWyFupQBZjlqNvKiRhcX8nK6nq1N8YvRuMJidOtX0u1l8Di+lF7OKmsL7FXsLoRT49cyVUt4kVLexHgMdOdRmGVLBFWleKF2b81ZVqyiwnaxAqc4pogfSqWGUHeiFtwu29ESbByaRmu1hZUQD4mePOACSf0+dLhtk5QfnWf7S8e73GGDKWvux0zTLn56f8AGtRwbEgqPOhzVMvwDO2nAu8sjEp8VoRdHW3+f1WTP+kn8tZiydK9Vw8g7aHkdta877Rdn/st8os5GGe3/tJ+D/idPTL1prDO1TEc8P6kUDXLmuc5G9clpo4sctUeSuia5moQN23qyp0ocDXQuUxQMJCuWqsl+phcqiyK4KrvVq5VZ6wzSIzUb1LFdYbDFm8hqaw3SNJW6LGBASOpEn+30AoiMVPtWcvY+H1kESP58qnscTzHKsk+VKu3s6UKSoMXr4dvSKmW4BQ68rIQWG+n9xTvigBvUNqWi7excUD4ljyKkxGP00NA8bic1aSKlLQR4a1y4gcCF5edFsBcbvBI2ob2dxsIbZ/DMeh1/Wa0eGIAmsy0zMXa2XeOYTvsKWHxWvF55fxj5a/8ayt65INbHh+I0nfkR1B3rD4q33bMnJXZR6BjH0iqltIpLjKy3af7sjmEyrH4vDk184j19tL/AGMwXeXwzCO7EgHmdgfr9KC5my+H/l/tP+Y+ZrW9iMLlBcxLx8ht+9YSOxPqIy6dybqXag3iOIQrMxgCST5ASf0rxS5dzMX2LEsfVjJ+pr0LtfjT3FwDmWUemY5j8przsGi4+xxpPYawvEiq6HUUZ4XxYkannpMTHnFAOGWA8rziRV37IUjWhyrsFi2ae1jx1q+2IlDAkkUAwGDB1k1p8DkURQH3CMy7YxkbUGKJYfioI1NG7+HRhqBQu92eSZGlaM2WrOPA51Vv3bgtXrhaJBykTtpVnBcIVd9aj7T3MuGb1Ue0itxu0gc3pswWIw/4h7/vWh7McQK6TzoKLh1hT76VHg8Vkaj5YeQGDJa4s9Vt46RM1W7SYL7Th4XW4njt9T+ZPdfqFoBgOLSv8086IcM4kWaOhoClxYVxtUYoaioblutB2s4b3d3vFEJdlh0Dj4x9c3uelAHanU7RzpR4uiFp9a5LjzqQmoxbJ5GrKCbGow9dE1E5pgwTB6ntXKoq9SrcqiF/NUZFRLerhsTWWaRLpRPADLbPnqfTl/POheDsm44Uc9/Ic6LY+9lSPOlsj8DeCPkD8RwivJjXkf361PgbYB0EVUuYs69NqmwmIKmCPehboYTV0XcQ+bMjbdaB4uzcWQCHHyNF0xAzmafFYlI0iqTZrjZl2sXfyn9aj7kjejNy6ToKgFuTHLnW+RONEGBsMGzjSBHrNGbPFo3qEiFA9/2qHEYTPtoa042rF1lqdGp4NxCGB5Hf0ob2vw6piHI2ZUf9U/8Ah9as2bAt2x5RUPaUZraMNyrL7KUI/wDc1Dir0Gya2A+H4wrMazpWr4XxFsulYfhZ8fOtfbxi2UmNeQG5NSSd0TkuI/GmBKp+UHN5s2p+kfOsNxHD5HIGw29OVaF77MSSNSZPvQnjFo6ExrI+Wv8AejqPGIpGfKbK/Cb+W6p9R/PlWhxt0Ej0rLYRodSetF8Re1HpQMkdjkHoMcPxUMOlaG0AwkViMJfM1q+G4ihNUFsKWTyNX0QdaFG8KsW8RHOoimXGrPdqcT90F6sPoCaJNjKC9oHUMmaNidfaiY1cgOZ1Bmeza1BiFJ0Aq++KUNp9BVUXwzH++lOcbOer7oXC2uTA22J6VreGplis7hLbKZZYB25z8qP4O6Irn5FUqOnF3FMO4vBDEWGtHf4kPR11X56g+RNYVbC/lgjcHl5Gt5g7kxWe4/grdq8XYCLnjEAjX8UkHqZ2/FTGB+BfNBPYFUDYRPQV2uAPPSpWx86IoA8nBPyYVz9jY65R7oCfo1NUL8F5J+03Zm/gtbqTbJgXF8SSdg35SfOs6+KM6Kf0r6Uu21uAo4DKRBUiQQdwRXjXb/sWcFcD25Ni4YU75G/Ix/Q+2++5RYtFmLHeHaB9akXDN+Jz7aVItSRpNZCD2cIPM+9TLbA5VDauUR4Ph1u37aOSEZhnI3CjU/OI96qVFq2aHszgQts3GEF4yyI8HIjyNAeNYrM2Vep15V6D2o4vatWNApEZbagbGNI6ACvMgKX4Wxj1eMarZA6gAeutX0gtPKBqPTyqleYDVvhEkxEnTYT1oRwzjd2yQBBHQ8vQ1c432CdPbts1FnKTO4pYjCKx0X9aHWe04HxWj6iKst2tt/lYewpfjL4HKLFvhwA+GKVnBgNrVO92zTkjH2H71qOAdnu/W1dvsVS6oZEX4yHWQdOQBn2rcccmwOSagtma4hiB3hCiQIH0E11w8lnEiANf2+tc4jDtbdkcQykqw8xvHlUvDT4wPKjy1ERhuaYXvgQKocc1NscgpMep1/8AbRV7G3QUG4tczXYH4VA/U/3oOPuNdQ/xB9uwFbMNDUuafWukwrHyqdcGOZphR3Yi5Oqsrg1V4ufAs9Sfn/BRZLSjlNBuNtLR05VnItBcHcFGz4Cehq7d0CmoTb8Bru8fAPb9KCxxFjDjWjeEuwKz+F3o9hU0mgy7hU9FlcWTpRHCknc0GtOC1HcHa0ms+Sy0tqaE9pMGztby5T8Qhhv8J0NGgKpcWD5PAJ8Qkb6ZTsJ9KNh94LJ7QBb4AIl1I/2En6ET8qY3kXRJB6upP+av2uFZtWDIeuaf11FW7di2gH3gb/dBj3iRT9CXJeQH9muvqArRrmBj2if7VY4bi5q/ieJqNJB/2SfqNqC4tYfOqsoO8mfF+x/Wls+O1yDYsqvizY4G5XXGsILtgkkr3Zz5hoY2bflGvtQjhWO2B0NaTCFWEHZgQfQiKUhKnYeS0YlsbYT4R3jdYH6wKqXcc7GQkD/c/wC4ogcGqEqADlJHy0qF9D0rpRVnMlJ2e34O8DzFS8T4dbxFl7N0ZkdSp1g+RB5EHUHyp6VMzF4nz/x7gdzB32s3NcuqtydDsw/uORBqiX0pUqX8h47RylaHs2FUPdY7aL7an6x8qVKh5OwfD7gj2s4iGsWhp4iWB8lA/wDvWXzU1Ksw7Eze8pcVv6Ae59NRQxlB1Bn3g/XempVY9i1BDZvM/T96Rc9f0p6VZYbkxoJ/xXp3A+M27XCVuutxjbVrRyZMwK+FWbmFjLvpT0q3Bi/VRTgn9gDiOIOIvNeyhO9Fq5lnwrmsWjA8ufuaucD4eTc0BYgHQa9NaVKrmtM58HUgjjSQCTpqdP56UDfEdSBSpUPEqQbO7oiOMHLX0rh8YFHiIHlufkKVKjLYKEE+5C9wv8F1fQjKfrQji827gViCYBJBneaVKql2GYJJtIVq6CulQPe1APKlSpethL0EeHxImtKLKm0QDBjSmpUvNUwyeinwzBlNC0xWhw9yBSpVlKyybvPOqeI41bMqENwg6bZZjeaVKj4V+Vgs38tsqPj7zfiVB0EE1D3AmWJY+ZpUqbs5jJktxtArs2AQQTINKlUIGuynDrYU5wHYH8W0coFeg8KsWyNFT5LSpVmMUvBuUm9mB7d8KS3imIVQHAbTTWMp281n3rJOuuhPz/elSphKgDP/2Q=="/>
          <p:cNvSpPr>
            <a:spLocks noChangeAspect="1" noChangeArrowheads="1"/>
          </p:cNvSpPr>
          <p:nvPr/>
        </p:nvSpPr>
        <p:spPr bwMode="auto">
          <a:xfrm>
            <a:off x="0" y="-762000"/>
            <a:ext cx="28575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QSEBUUExQWFBUWGBcWFxcYFxUVFRgXGBcWFxcYFxcXHCYeFxwkGhQXHy8gJCcpLCwsFx4xNTAqNSYrLCkBCQoKDgwOGg8PGiokHyQsLCkpKSwsLCwsLCwsLCwsKSksLCkpLCwsLCwsLCwsKSwsLCwsKSwpLCwpLCwsLCwsKf/AABEIAKgBLAMBIgACEQEDEQH/xAAcAAABBQEBAQAAAAAAAAAAAAAFAAEDBAYCBwj/xAA+EAACAQIEAwYDBwMEAQQDAAABAhEAAwQSITEFQVEGEyJhcYEykaEUI0JSsdHwB8HhYnKC8RUWssLSM0SS/8QAGgEAAgMBAQAAAAAAAAAAAAAAAwQAAQIFBv/EACwRAAICAgEDBAEBCQAAAAAAAAABAhEDIRIEMUETMlFhIrEFFCMzQnHB0eH/2gAMAwEAAhEDEQA/APP8fj8BdFkJh+5yoFvEGTcIiWtyIQnX9NN6FYi9aZSiW0AzZg0DPtAE5jpAGk7yedUmYVGrChRxqPlhJz5Oy++Bsg5QzNt4lBgDmcpHOR8vOuuFdnrmIuLatKHuPOVRlJJCl436A/Kh5boTU+B4ncs3BctOyOplWBhgfI8tJ+da4vwzKa8keLwDW3KMpVlOUgiCCNwZ21qHJ5VNiMQzsWYlixLEkkkknU676muO+/n89K0rrZWiMrSIqQ3KtYe5Y7m8HRzeOTuWBARYJ7wOu5lYiOYqN14LST8lEDypstS20BIBOUEiTvAkSY5wNYrg1oycRSininFQg2WlFdFq5qUQUU+WlFPUKOYp8tKkTULGy0gtPSqEFlpBaQNPUKGy0stdTWh7H9m/tLlmEoNFX8zef+ldzyO1U2krZaTYGwfCrl34EJ21gxrpvtV1+yOKAn7OxgTpB5kbTO4I9jW6xHZ+/h0EkAP+EGSBpGnIQTy3qFOIYmRk8RXNGnU6Dz1E+1C9RBfTZ5s9uCQRBG4Igj1B2psor03i+E79Cb9kmCSWEB1luTbmJ2Oh968+4jw5rFzI2ukq0QGU845dI8qIpJg3FoplBSyV1TGtFDZabLTk0hUIIKKWUdKQrrPUKOcopBR0pmalULHK02WuopoqFEjEV3hsWUW4AqEXEyHMoYgSGzIT8LSNx1NRlabLVNFnApV3lpstWQaaYV1lpstQg1OKQWkRUISYdlzjNIWfFAkxzgSJpYkKHYISUzHIWEMVnwkjkSIkVFFPVlHNKlFdRVFnIFPT0jUINNKnroVCjkrXMVO1cEVLLOKcUqeoQaKcClSqEOq9o7C8OSxgkIANx5ObykgAdOfzrxUGD7ivWsZ2pXB2UshJKIikyB4sik/rQM3hBsSNHf4abhzM2p+Q8qs8P4SqjashwPtgL5KgMCROXfadiOWoq5d7fJZY28rsQSNB0Okzzpbz2GvBs7fCLbq6HZlYa+YH7CvJu3PCwuFDfjs3cpOsFbkgx7qp9zXp3B+NreiVdGIlcw0YeRGntXm39S8WyobR0zXm05lbc6/MrTGMXyHnxrmnmmpgXGinilSNQg009NT1CDUqRpiahB5pU1KoQnpRUNKahCaKYiosxpZzUIXuHcOa8+RWVTE+M5QdQInrrVd0IJB5Eg+1Rd4afPUNNqqo6pqQJNdNbYCSpA6wY+cRUM0cxSy02fyp89WQaKUU4alNUQVMRTk0pqEGiuhXNdCoQ6iuSKRatrwL+noeyL+Kumyrle7QZc7g89ZjrEbViU1FWw2LDLK+MTExSivUsV/TXCkNk71YzrOeYZArcwQZBPlVC3/SFryn7Ji7d1wYNq6jWH0icrSytVRyRkEy9Jkxba19HnkU8Vf4rwa7hbps37Zt3F1KnprqCNGGm46VTNbsWov9mlP2yzl3zyCOUAmfbf2r0/jXB0uHOCixJbMoadp35CBXmvZbFi1jLLsJGYr7upRT6SwrfcZ8ZCzCltdeQ1PzJApbL7kNYaoI9leDW0bvUWCRGaAJHKANpqTjfZSziLzMAC5gupkTP4hB9vas7h+K3Ld3wuSh0AUg5TAGnlofnWgF1w9m7mJOlt5AEqdAdNN4oQwgvwjgy2EGWVA/DmZhMRpO3tWZ/qFw+01u7cZQ7KHg5iDbLB7ikAbklUBB5GtWGM1gv6jYtEtkowL4rJMbd3bUQ3nIyifXpRId9A3VNs82ilFdEU1NiBxFKK7imqFHJFKK7inAqEIjSqQiuYqFnNKa6ilUIF+MYJUchZ8UEDeORHnqDQkoQdq9MxHY+08EHK4GjDUyOoNYbiGAZMSbRgkRJAMaiaXx5lIYyY0uwOWySQANTpVy3wRzeW0YBaPFMrrMH6GtbgOzlhrephhEmSCOm9CGtlLrqxDG0hKyYzIdZB5MN6tZebpF+ko+4D4vg72nVWE5pyldZgxty9KK8YwCXTbFm2LbAMGB8MhVTUnrJ+orjD4C+ty3edDBIKyQSQIO3SI/aoOOYtrl+DPgGWNiZgmY35D2rTbuilx4uirwvCzdUNoAwB2MHlpz1r0fDWCym0SrAHxAqMpTKP7zWe4N2fUqGZsrHxARsBz86L4BWjMuUu2cs2og5mGWD6T6RS+WVuxnDDiqZ5/xjh5s3mTlJK+aZiFP0p+D8JbE3MiEAxJJk6eQG9F+J4RjcDEC4wUK0mZKSND5yPlXoPAsF3YLkqbrhS5VcsKFGVYkwBrz50dZNAcnTSjLaaMH/wClUTfvD6wP0FVm4Ha2zsp84I/sa9G7Q40d2Ao1PONv81g73hOutZ5sp40gDisEUOpBHUbf4qAJ5Uev21cR/wBVTbCKt4LbYiVBJkeEMAYJ/Nrt6UVSBOIMilFH8fwu02tt8uS2TkKlSwUEyCQA3QmuON9m+4s27gJObR5EBWIkCduUe4qc0XwY3Y/haXsWguDMinMV/OV1CdIMa/5ram+17FW3uZgshzOihVUlRHLUgEc5NAbXDfs62gt1LhzrqgJGYjWG2JDAfLlR64QfEul+ARyD+s6ajmOZGtJ5pPls9D+zccfStdy7g+KQ1xW8P3zMmY8yF8J6Dxem/lVxrFq9/wDtWrEsGMh82YiUJZfhIInNvoNsorngnaJbaqyYSzddWXObjObis0AkBlgRmAka61p//XNvFzZZvstwTkuEC5h28riuPh21Mb/EDUgo+Wb6nJlTuMHXza/TZR7W9j7uPwSpcuWb2IRTcw9+2dbgHxo3WRGonWJGgNeCXbRVip3BIPqNDXvGH4/awl04fGYUWWNxXFyyMtpnHiW6EB6QC66kEgjlXmXbF1vY/vO7S3mZhcCmEdhcY94P9ysp9qajNdjjZOmktta+fBlbFwqyt+Vlb/8Akg/2r0LFYb7QigEqGUsG59f2rOcB4Obl5gtk3TmKosTb0YZiTyAGmtaZsP8AZGW1ciRJBB0VWMqk84GntQsskDhFxJsN2eGUKHsHSAXtMH1EalGgmfIVZ4Thb9v7u8yumcd2wnUBgdjqBppNLD37RM5j9P70w4nnuqSfCuoHnQnLQQP8bxXd4e/cX4ltXWHsjGfpXhEmBJJ0jWToPWvesFhVvq1u5LLcVlcSVJVgQQCNt6zPFP6O2m1w2JKH8l4Zh6B1gj3Bo2KaATi2eVUqN8e7J4jBx39sqDMOPFbYjbK66Gehg+VUrmFHcqYIadIE5yWAieUDUTvtTHJAvTeyjTRVh8GwiRoY1Go8QDDUeRE+dcdw0TBiYmNJiYn0q7RjiyOlUjWSADyIkc/LWNj5VIbI2n+a/wCKuyuJWpoqwcPJganXoNBvXRwwBhjGsfz2qrRfFlWlFWUwuYwniYxAG5Jjardjs/eYTlK+RIn9alk4mt7Vdq+5JtWj4/xEEHL/AJrOcKxSNcV2OZz4XDHVucjyip7/AAhbjG5JOYknWZO8HSqo4T4yUEQJ8x/JrH7r6ePYwnLlZsMDiU7zILco+VSAp0AkzI0G/wBaE9ucJbXKy6EQgXcxqxJ56eH51a4LcvICDljkYlqrXgRfuSc3Mk68l39JI9qF02PnkpMPk3EO/wBN+Jq9sIRJtKVIjMSp1UjnrGWPKgXH+DMLuZ8O1hnLOsgGVO2Yg+Fv9P7Vuf6Y8OtJ3l0KA7NlJ5fhyKvT8RI/1CtnxrhSYmyyHQ7qd4Yag/qD5E0xmhqvIlGXCR5RhCgtL4SSsDbMMv5Y5Cs/jF+9JQeEsyqNJ9AOuk16T2Y7Mm3iXzoZFssOaZgywRync/OiPafspav2blxFW3iAmYXIEmJIVvONA24pSGLkrY8ur9KX4o804JwlsRcKDwqurMdCPJRzJj0FGMRwVkvm5acqSOpIBAESDvtFZq3jyTafM+phcphzEHWN4kD/AJHpWqsYsMhJzab5pBnqZ1qnHh2D5epln93gvXlHdHPGaNY2msfjeHtvKj1nXQdAYHnWsXEB16QNaoPxBWIYK2eMuuiBZO3WZNQBVsxi2yGIIggkEdCDrXOIwkXmuH4c9tSATPwKSfSQdeoNd4/7u9cLTMyPOdRQ+xiCXY5QxJk7/wAjWjxVoVlqVGh4ric6JbRAzOWZGJ+BZ1A13kx86hs2L2a1bvE6Zmtmcy5lQsQ6j4vCpHUT61BbS2LgCKRmUaEnwsW1g84BozdvqLiMJzI5eCZmZVo6DKW38qFypjHpSk/sEXb124WYiFHi38ML4fD10FHC2YggkEQSBroAu3LkdaA4XhmJh1wwZypJ7seIhG6KdxpBr0/sl2IR79y/cCrhh40XbQrmKt0VMzKefhFTJF5GqHOlzx6ZSjkv5AF5LxLNbtNlCHvboXwgSpJLnT8Ikb6e1Q4bHm1ftXdgjI7g8xm8QPkQY9q0na7tV34yWxlsKVCrtIzGWZRvIGg3AJ51nDhNDmOpI2gQCf8AP60tKk9Hbxc8kLmqvx/s9J7Wdjzew5S1FwWfvLA0zqI8VjU+JWUnL0hQdK824JwW1iMW7Xiyi14wgAly33bK0/DBTURuTtRrtVxrE4bDYXiOFch7IGExKkFkdfisNdXTTUrOhBeJFW+C8dtcSBxtq2LOIUdxire6MHg27qnn4ly9fFrsCW5q1zj3POQzSgpdPk+dfT/6XExtqyuSygtrzAGpPUnnWK7WE3XYxBAEe3/dej2MFb7sZ1BbmaC8X4AribZAPQ0k2+5cKTPKsPcadCa1nZgyGDancdapXOANbvCRox3G29XsJhzZxIB2YfTerlKzbjRsODmGojiboU686A4fiIk5dantuWcEn+eVWpA3HdhFcQLmayyB0bR0eChU9Qf+6yHEf6RMHVrD95YDEmzIF4KZ+FycrxoORgczWy0b169a5gzuRRFNow4I8d7V4L7PintC2xVFQAPoQraRm6E7evlQ7GIyrbJtMMxLBSDlaB8Qjp89K92xuAt4m2bOKQOp+F9A6HkytyIry3ttYfCX7dpoyhXKETkYeAAgfh21E6TRk7WjF/LM/fxLi3luBcpUGBqxMysEeZ2qPDcDuGz3hNtUPNpzDmCwjQSoE8prQ9msDhL0PfL5NVYZ8uVhG7D5iPKuu02Nw6KbOGuteD65cuYKpkMrtmBzHQiJ21ia3+SRmXGT7mXwvCTcDRctnQjdxyO0r4tq02D7MpjFF0hhIVvCwCoIEK8nMSx5jblMEgTexwNoWFQoASxBkbtmWAdedQYbEvZDDOF/KfFnmdAIP+rflJrXK1dAqjGSVnXcWrF4Zg4BCMBJDpMFgfqNYqxjnS5cL22uqrQYBtgAwJjXUedWuB8St2szFZLDVtSx0gg7zrB9jRD/AMkoVALYcZRBjNoNI2ncHehvJx7oZhBT9roz/CeIR4T1H8/nWtTwrgT3bZuqAG2UbB8php6SNAfKsauEOmYzpodpA6Gt9wPtiiLluW3gZAkDSFEtJLAeIjLH/ddCObnHgKyk1/cjtYRw0LZuE/lbKB7sTtRBeyw7hjdIF6WuM67CdY81AEURPFGuJcZUtoIcgMfvCi2yJCoDrLE79PWsz2t4/ebBsM6gXPAcoPwtJca7foJAFChjjiTlEuc8ktM13YazlwwGZblu6e85gwQII6Hw8+la3DXvER0gctRyrzXsZ2itWcMudhI8KiBPkPlRd+1KK3eqVad1MqdNuUGhyyK9sFxk9mwS7kZgdhqPQ0M7S8RNrB3rgAJCmA2gM6CT01oRd7YpdG+RgRMbBZ1kj5e9Cu1XHFxVruLYjVSS40IExtpqwEVlzRaxS+Dzhryo9jXRA228aR9R9TRG/wAckeFiSeX70FwmDfEXhbtr4wSCJ0UAwcx20POttwT+niqQ1+4GI2RR4D5OTqw8hFYnFPuExuSAeG4q0amAaOYYrCjpQfja91jXGUHNlcaQBpGg5SVJ96LYGDHWgPQ1H5LvG+zy4rDhVbJcDBkJ+EkKRDHcAydeUCsXe4Ddwv8A+W2yzEtEoTOkOPDy+tejWGMARV/B4th4SMwOhVgCp8oNaTdUXikoT50eSm0DqdxP0q5iMVLJAhRpBjmfET9a1faLsU1p/tGHss1mZeyNWtnTNlH4kInzXN0Gma4fwRboNy4wVByB8ROoCgcttf5GaOhHNB3krt5AmK42yv8AdFrZURnByvOxgjYaVuOzvadv/BtZkz9oTDsTr925zmRzBEp6E0FwOARU+9S1cbMWljtMeWuxoglyw2EvNaQWzbaw1xRtpeCKdNNnbWjt0qo5ak8uVSk72v1JcW0sdZj5jbnyO3vPWr9jx2gSAToR6rqPUSPKh+K8DOAJkkknbYgQJ1ESQfJaK4Gyzm0iZVJyhmaQqDKSSdOSh/c+dc/bdI9jGSim5djR9lyttAHti4uOL98lye7GGsW4uOQdF+9uHU7jzirnZPs3gkW83D72a22ctaY5mQ5RoCfFGZLZ8U7b61lO1nH++H2XByLCoqXbxGU3FWSEXpbzS5I+InoNaPBHt2nS6oc3EYMWUgMYYHLv4gwUgjnmpv1FH8e557J0ksvLM3xf3/k2zXyRVdrhmlfvrmbKZWTB/wBM6fSKjZ6XaAJDmyH0PtQLj/C3zAj50askzXPFmOX3rLSo0nTBvBsFG+lGltgbUOwl35iryPUj2Kdl3DmreQRQ+01EbW1bigUiDEX4EUA7Y8LGMwbLlzXbU3LXUkDxJ/yWR65elXuMYvLVbDY/YjrV8+MjLjaPKLvD74t5BbbISCV0Cz+Yid6s8Hs3rTA9wGAJMEjWRETOlGO0mHFu9cUbZiR6MMwHoA0e1U7IEU7poQ5OLION4S5fv95lyyqrBcEgDqTEmov/ABzwJVTG3iXSrjIOlcMkbVNFOTbsovgvvFUnKXMAghlB3JPsCfarV/ARGVwRGs6GdeQrhoPxD0p56VmSbCY8vDYhwp5hQckyFYFo/wCUCaKYS21sEd3IPOQvtEjlUq2h0B9datWgANhRPTSMLNJFJCwbMoKNrDd4Q0HQ/Drr61BesM3x3HI5KpgAdBAk+5NFSKidK2ZlklLuwDcwdsQJfSY1bnr0E1RxV+4uisx9q0lyyKha2KG4ryWpvwwVg710MDrrof5z9KKfbSsEL8OwzEAewEVyU0qKsOKNLLKqsJ9mABLgAM519F0H1zH3rXreUL67+9YvgTQSOQ/uSaOu5MRQm9jcFcUd8S4JbLd6PyZTPSf81V4TglXWJpsZjWKhD/BVnD3IFVoMo6CbEhdNDVWxdyma6+0aUPxGIg71LKUaNHZ7TEQI9x5UO7T8Gs37Zv2lVbo+LL+OBqGHNo2O/KhK4kdas4fFkEgfi29Rzq09g8i1ozAFGeHYWeHcQfkbaqPVJut8vAaqcX4cbNyORGZfQ8vY6fKurXEWtW2TdHQh1OoYMCPnBrcppIVxwblS8FfC3jeCsNZQSNSZHxCTtMT7mpsfcuXL6oGhGCAxpyzGT9PaqvBbPdqBya0HHOGlcw6g7GPM1Lb4j99AA1ynYfCOY6k5svnpSXl0e1jL+GuQTsYdrzd2seJ9BroghFHULzkdRVZrRw+Ke05GYBDptBXSP1rX4DgPdhbgbJeAMmA0TGmvQSPc15rxnihbiV5y2aWyFupQBZjlqNvKiRhcX8nK6nq1N8YvRuMJidOtX0u1l8Di+lF7OKmsL7FXsLoRT49cyVUt4kVLexHgMdOdRmGVLBFWleKF2b81ZVqyiwnaxAqc4pogfSqWGUHeiFtwu29ESbByaRmu1hZUQD4mePOACSf0+dLhtk5QfnWf7S8e73GGDKWvux0zTLn56f8AGtRwbEgqPOhzVMvwDO2nAu8sjEp8VoRdHW3+f1WTP+kn8tZiydK9Vw8g7aHkdta877Rdn/st8os5GGe3/tJ+D/idPTL1prDO1TEc8P6kUDXLmuc5G9clpo4sctUeSuia5moQN23qyp0ocDXQuUxQMJCuWqsl+phcqiyK4KrvVq5VZ6wzSIzUb1LFdYbDFm8hqaw3SNJW6LGBASOpEn+30AoiMVPtWcvY+H1kESP58qnscTzHKsk+VKu3s6UKSoMXr4dvSKmW4BQ68rIQWG+n9xTvigBvUNqWi7excUD4ljyKkxGP00NA8bic1aSKlLQR4a1y4gcCF5edFsBcbvBI2ob2dxsIbZ/DMeh1/Wa0eGIAmsy0zMXa2XeOYTvsKWHxWvF55fxj5a/8ayt65INbHh+I0nfkR1B3rD4q33bMnJXZR6BjH0iqltIpLjKy3af7sjmEyrH4vDk184j19tL/AGMwXeXwzCO7EgHmdgfr9KC5my+H/l/tP+Y+ZrW9iMLlBcxLx8ht+9YSOxPqIy6dybqXag3iOIQrMxgCST5ASf0rxS5dzMX2LEsfVjJ+pr0LtfjT3FwDmWUemY5j8przsGi4+xxpPYawvEiq6HUUZ4XxYkannpMTHnFAOGWA8rziRV37IUjWhyrsFi2ae1jx1q+2IlDAkkUAwGDB1k1p8DkURQH3CMy7YxkbUGKJYfioI1NG7+HRhqBQu92eSZGlaM2WrOPA51Vv3bgtXrhaJBykTtpVnBcIVd9aj7T3MuGb1Ue0itxu0gc3pswWIw/4h7/vWh7McQK6TzoKLh1hT76VHg8Vkaj5YeQGDJa4s9Vt46RM1W7SYL7Th4XW4njt9T+ZPdfqFoBgOLSv8086IcM4kWaOhoClxYVxtUYoaioblutB2s4b3d3vFEJdlh0Dj4x9c3uelAHanU7RzpR4uiFp9a5LjzqQmoxbJ5GrKCbGow9dE1E5pgwTB6ntXKoq9SrcqiF/NUZFRLerhsTWWaRLpRPADLbPnqfTl/POheDsm44Uc9/Ic6LY+9lSPOlsj8DeCPkD8RwivJjXkf361PgbYB0EVUuYs69NqmwmIKmCPehboYTV0XcQ+bMjbdaB4uzcWQCHHyNF0xAzmafFYlI0iqTZrjZl2sXfyn9aj7kjejNy6ToKgFuTHLnW+RONEGBsMGzjSBHrNGbPFo3qEiFA9/2qHEYTPtoa042rF1lqdGp4NxCGB5Hf0ob2vw6piHI2ZUf9U/8Ah9as2bAt2x5RUPaUZraMNyrL7KUI/wDc1Dir0Gya2A+H4wrMazpWr4XxFsulYfhZ8fOtfbxi2UmNeQG5NSSd0TkuI/GmBKp+UHN5s2p+kfOsNxHD5HIGw29OVaF77MSSNSZPvQnjFo6ExrI+Wv8AejqPGIpGfKbK/Cb+W6p9R/PlWhxt0Ej0rLYRodSetF8Re1HpQMkdjkHoMcPxUMOlaG0AwkViMJfM1q+G4ihNUFsKWTyNX0QdaFG8KsW8RHOoimXGrPdqcT90F6sPoCaJNjKC9oHUMmaNidfaiY1cgOZ1Bmeza1BiFJ0Aq++KUNp9BVUXwzH++lOcbOer7oXC2uTA22J6VreGplis7hLbKZZYB25z8qP4O6Irn5FUqOnF3FMO4vBDEWGtHf4kPR11X56g+RNYVbC/lgjcHl5Gt5g7kxWe4/grdq8XYCLnjEAjX8UkHqZ2/FTGB+BfNBPYFUDYRPQV2uAPPSpWx86IoA8nBPyYVz9jY65R7oCfo1NUL8F5J+03Zm/gtbqTbJgXF8SSdg35SfOs6+KM6Kf0r6Uu21uAo4DKRBUiQQdwRXjXb/sWcFcD25Ni4YU75G/Ix/Q+2++5RYtFmLHeHaB9akXDN+Jz7aVItSRpNZCD2cIPM+9TLbA5VDauUR4Ph1u37aOSEZhnI3CjU/OI96qVFq2aHszgQts3GEF4yyI8HIjyNAeNYrM2Vep15V6D2o4vatWNApEZbagbGNI6ACvMgKX4Wxj1eMarZA6gAeutX0gtPKBqPTyqleYDVvhEkxEnTYT1oRwzjd2yQBBHQ8vQ1c432CdPbts1FnKTO4pYjCKx0X9aHWe04HxWj6iKst2tt/lYewpfjL4HKLFvhwA+GKVnBgNrVO92zTkjH2H71qOAdnu/W1dvsVS6oZEX4yHWQdOQBn2rcccmwOSagtma4hiB3hCiQIH0E11w8lnEiANf2+tc4jDtbdkcQykqw8xvHlUvDT4wPKjy1ERhuaYXvgQKocc1NscgpMep1/8AbRV7G3QUG4tczXYH4VA/U/3oOPuNdQ/xB9uwFbMNDUuafWukwrHyqdcGOZphR3Yi5Oqsrg1V4ufAs9Sfn/BRZLSjlNBuNtLR05VnItBcHcFGz4Cehq7d0CmoTb8Bru8fAPb9KCxxFjDjWjeEuwKz+F3o9hU0mgy7hU9FlcWTpRHCknc0GtOC1HcHa0ms+Sy0tqaE9pMGztby5T8Qhhv8J0NGgKpcWD5PAJ8Qkb6ZTsJ9KNh94LJ7QBb4AIl1I/2En6ET8qY3kXRJB6upP+av2uFZtWDIeuaf11FW7di2gH3gb/dBj3iRT9CXJeQH9muvqArRrmBj2if7VY4bi5q/ieJqNJB/2SfqNqC4tYfOqsoO8mfF+x/Wls+O1yDYsqvizY4G5XXGsILtgkkr3Zz5hoY2bflGvtQjhWO2B0NaTCFWEHZgQfQiKUhKnYeS0YlsbYT4R3jdYH6wKqXcc7GQkD/c/wC4ogcGqEqADlJHy0qF9D0rpRVnMlJ2e34O8DzFS8T4dbxFl7N0ZkdSp1g+RB5EHUHyp6VMzF4nz/x7gdzB32s3NcuqtydDsw/uORBqiX0pUqX8h47RylaHs2FUPdY7aL7an6x8qVKh5OwfD7gj2s4iGsWhp4iWB8lA/wDvWXzU1Ksw7Eze8pcVv6Ae59NRQxlB1Bn3g/XempVY9i1BDZvM/T96Rc9f0p6VZYbkxoJ/xXp3A+M27XCVuutxjbVrRyZMwK+FWbmFjLvpT0q3Bi/VRTgn9gDiOIOIvNeyhO9Fq5lnwrmsWjA8ufuaucD4eTc0BYgHQa9NaVKrmtM58HUgjjSQCTpqdP56UDfEdSBSpUPEqQbO7oiOMHLX0rh8YFHiIHlufkKVKjLYKEE+5C9wv8F1fQjKfrQji827gViCYBJBneaVKql2GYJJtIVq6CulQPe1APKlSpethL0EeHxImtKLKm0QDBjSmpUvNUwyeinwzBlNC0xWhw9yBSpVlKyybvPOqeI41bMqENwg6bZZjeaVKj4V+Vgs38tsqPj7zfiVB0EE1D3AmWJY+ZpUqbs5jJktxtArs2AQQTINKlUIGuynDrYU5wHYH8W0coFeg8KsWyNFT5LSpVmMUvBuUm9mB7d8KS3imIVQHAbTTWMp281n3rJOuuhPz/elSphKgDP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a.abcnews.com/images/US/abc_lucha_libre_wrestlers_ll_130128_w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29000"/>
            <a:ext cx="5562600" cy="312896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6600"/>
                </a:solidFill>
              </a:rPr>
              <a:t>IN EDUCATION:</a:t>
            </a:r>
          </a:p>
          <a:p>
            <a:r>
              <a:rPr lang="en-US" sz="3200" dirty="0" smtClean="0"/>
              <a:t>Women choose female occupations. </a:t>
            </a:r>
          </a:p>
          <a:p>
            <a:pPr>
              <a:buNone/>
            </a:pPr>
            <a:r>
              <a:rPr lang="en-US" sz="3200" dirty="0" smtClean="0"/>
              <a:t>For example: Many women choose to become secretaries or nurses.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3.gstatic.com/images?q=tbn:ANd9GcQ5R-fcgTuSopZobSDSpddmqJ4CHXtWbIJh02mQ2oweaB5VMnCb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971800"/>
            <a:ext cx="4495800" cy="321128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396</Words>
  <Application>Microsoft Office PowerPoint</Application>
  <PresentationFormat>On-screen Show (4:3)</PresentationFormat>
  <Paragraphs>70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Social Problem: Sexism and Gender Inequality</vt:lpstr>
      <vt:lpstr>Do Now: </vt:lpstr>
      <vt:lpstr>Steps of the Public Policy Analysis (PPA)</vt:lpstr>
      <vt:lpstr>What does Sexism mean?</vt:lpstr>
      <vt:lpstr>EVIDENCE</vt:lpstr>
      <vt:lpstr>What are the causes?</vt:lpstr>
      <vt:lpstr>PowerPoint Presentation</vt:lpstr>
      <vt:lpstr>PowerPoint Presentation</vt:lpstr>
      <vt:lpstr>PowerPoint Presentation</vt:lpstr>
      <vt:lpstr>Evaluating the Existing Policy</vt:lpstr>
      <vt:lpstr>Solutions in our school:</vt:lpstr>
      <vt:lpstr>Best Solution 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Joe Montecalvo</cp:lastModifiedBy>
  <cp:revision>34</cp:revision>
  <dcterms:created xsi:type="dcterms:W3CDTF">2013-01-30T17:26:10Z</dcterms:created>
  <dcterms:modified xsi:type="dcterms:W3CDTF">2013-02-06T19:07:52Z</dcterms:modified>
</cp:coreProperties>
</file>