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57" r:id="rId4"/>
    <p:sldId id="258" r:id="rId5"/>
    <p:sldId id="263"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A269B1-8EAD-4425-80A4-8B547C9AED78}" type="datetimeFigureOut">
              <a:rPr lang="en-US" smtClean="0"/>
              <a:t>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517EC9-EE0E-49A6-9D47-3AF64F5A52D3}" type="slidenum">
              <a:rPr lang="en-US" smtClean="0"/>
              <a:t>‹#›</a:t>
            </a:fld>
            <a:endParaRPr lang="en-US"/>
          </a:p>
        </p:txBody>
      </p:sp>
    </p:spTree>
    <p:extLst>
      <p:ext uri="{BB962C8B-B14F-4D97-AF65-F5344CB8AC3E}">
        <p14:creationId xmlns:p14="http://schemas.microsoft.com/office/powerpoint/2010/main" val="142972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17EC9-EE0E-49A6-9D47-3AF64F5A52D3}"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17EC9-EE0E-49A6-9D47-3AF64F5A52D3}"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17EC9-EE0E-49A6-9D47-3AF64F5A52D3}"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17EC9-EE0E-49A6-9D47-3AF64F5A52D3}"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17EC9-EE0E-49A6-9D47-3AF64F5A52D3}"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17EC9-EE0E-49A6-9D47-3AF64F5A52D3}"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17EC9-EE0E-49A6-9D47-3AF64F5A52D3}"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17EC9-EE0E-49A6-9D47-3AF64F5A52D3}"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6DE499-5D65-40C6-BB9B-FAF7BC05D170}"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C0D86-DD7D-4633-930F-26ACC4DC5DC0}" type="slidenum">
              <a:rPr lang="en-US" smtClean="0"/>
              <a:pPr/>
              <a:t>‹#›</a:t>
            </a:fld>
            <a:endParaRPr lang="en-US"/>
          </a:p>
        </p:txBody>
      </p:sp>
    </p:spTree>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DE499-5D65-40C6-BB9B-FAF7BC05D170}"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C0D86-DD7D-4633-930F-26ACC4DC5DC0}" type="slidenum">
              <a:rPr lang="en-US" smtClean="0"/>
              <a:pPr/>
              <a:t>‹#›</a:t>
            </a:fld>
            <a:endParaRPr lang="en-US"/>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DE499-5D65-40C6-BB9B-FAF7BC05D170}"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C0D86-DD7D-4633-930F-26ACC4DC5DC0}" type="slidenum">
              <a:rPr lang="en-US" smtClean="0"/>
              <a:pPr/>
              <a:t>‹#›</a:t>
            </a:fld>
            <a:endParaRPr lang="en-US"/>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DE499-5D65-40C6-BB9B-FAF7BC05D170}"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C0D86-DD7D-4633-930F-26ACC4DC5DC0}" type="slidenum">
              <a:rPr lang="en-US" smtClean="0"/>
              <a:pPr/>
              <a:t>‹#›</a:t>
            </a:fld>
            <a:endParaRPr lang="en-US"/>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6DE499-5D65-40C6-BB9B-FAF7BC05D170}"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C0D86-DD7D-4633-930F-26ACC4DC5DC0}" type="slidenum">
              <a:rPr lang="en-US" smtClean="0"/>
              <a:pPr/>
              <a:t>‹#›</a:t>
            </a:fld>
            <a:endParaRPr lang="en-US"/>
          </a:p>
        </p:txBody>
      </p:sp>
    </p:spTree>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6DE499-5D65-40C6-BB9B-FAF7BC05D170}"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C0D86-DD7D-4633-930F-26ACC4DC5DC0}" type="slidenum">
              <a:rPr lang="en-US" smtClean="0"/>
              <a:pPr/>
              <a:t>‹#›</a:t>
            </a:fld>
            <a:endParaRPr lang="en-US"/>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6DE499-5D65-40C6-BB9B-FAF7BC05D170}" type="datetimeFigureOut">
              <a:rPr lang="en-US" smtClean="0"/>
              <a:pPr/>
              <a:t>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C0D86-DD7D-4633-930F-26ACC4DC5DC0}" type="slidenum">
              <a:rPr lang="en-US" smtClean="0"/>
              <a:pPr/>
              <a:t>‹#›</a:t>
            </a:fld>
            <a:endParaRPr 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6DE499-5D65-40C6-BB9B-FAF7BC05D170}" type="datetimeFigureOut">
              <a:rPr lang="en-US" smtClean="0"/>
              <a:pPr/>
              <a:t>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C0D86-DD7D-4633-930F-26ACC4DC5DC0}" type="slidenum">
              <a:rPr lang="en-US" smtClean="0"/>
              <a:pPr/>
              <a:t>‹#›</a:t>
            </a:fld>
            <a:endParaRPr lang="en-US"/>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DE499-5D65-40C6-BB9B-FAF7BC05D170}" type="datetimeFigureOut">
              <a:rPr lang="en-US" smtClean="0"/>
              <a:pPr/>
              <a:t>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C0D86-DD7D-4633-930F-26ACC4DC5DC0}" type="slidenum">
              <a:rPr lang="en-US" smtClean="0"/>
              <a:pPr/>
              <a:t>‹#›</a:t>
            </a:fld>
            <a:endParaRPr lang="en-US"/>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DE499-5D65-40C6-BB9B-FAF7BC05D170}"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C0D86-DD7D-4633-930F-26ACC4DC5DC0}" type="slidenum">
              <a:rPr lang="en-US" smtClean="0"/>
              <a:pPr/>
              <a:t>‹#›</a:t>
            </a:fld>
            <a:endParaRPr lang="en-US"/>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DE499-5D65-40C6-BB9B-FAF7BC05D170}"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C0D86-DD7D-4633-930F-26ACC4DC5DC0}" type="slidenum">
              <a:rPr lang="en-US" smtClean="0"/>
              <a:pPr/>
              <a:t>‹#›</a:t>
            </a:fld>
            <a:endParaRPr lang="en-US"/>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DE499-5D65-40C6-BB9B-FAF7BC05D170}" type="datetimeFigureOut">
              <a:rPr lang="en-US" smtClean="0"/>
              <a:pPr/>
              <a:t>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C0D86-DD7D-4633-930F-26ACC4DC5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Obesit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nn.com/2012/05/10/health/fda-diet-drug/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839200" cy="1755775"/>
          </a:xfrm>
        </p:spPr>
        <p:txBody>
          <a:bodyPr>
            <a:normAutofit fontScale="90000"/>
          </a:bodyPr>
          <a:lstStyle/>
          <a:p>
            <a:r>
              <a:rPr lang="en-US" sz="4000" dirty="0" smtClean="0">
                <a:hlinkClick r:id="rId3"/>
              </a:rPr>
              <a:t/>
            </a:r>
            <a:br>
              <a:rPr lang="en-US" sz="4000" dirty="0" smtClean="0">
                <a:hlinkClick r:id="rId3"/>
              </a:rPr>
            </a:br>
            <a:r>
              <a:rPr lang="en-US" dirty="0" smtClean="0">
                <a:hlinkClick r:id="rId3"/>
              </a:rPr>
              <a:t>Obesity </a:t>
            </a:r>
            <a:r>
              <a:rPr lang="en-US" dirty="0" smtClean="0"/>
              <a:t>Epidemic in the United States:</a:t>
            </a:r>
            <a:r>
              <a:rPr lang="en-US" sz="4000" dirty="0" smtClean="0"/>
              <a:t/>
            </a:r>
            <a:br>
              <a:rPr lang="en-US" sz="4000" dirty="0" smtClean="0"/>
            </a:br>
            <a:r>
              <a:rPr lang="en-US" sz="2200" dirty="0" smtClean="0"/>
              <a:t>M. </a:t>
            </a:r>
            <a:r>
              <a:rPr lang="en-US" sz="2200" dirty="0" err="1" smtClean="0"/>
              <a:t>Donoghue</a:t>
            </a:r>
            <a:r>
              <a:rPr lang="en-US" sz="2200" dirty="0" smtClean="0"/>
              <a:t> I.S. 143 Eleanor Roosevelt</a:t>
            </a:r>
            <a:br>
              <a:rPr lang="en-US" sz="2200" dirty="0" smtClean="0"/>
            </a:br>
            <a:endParaRPr lang="en-US" sz="2200" dirty="0"/>
          </a:p>
        </p:txBody>
      </p:sp>
      <p:sp>
        <p:nvSpPr>
          <p:cNvPr id="3" name="Subtitle 2"/>
          <p:cNvSpPr>
            <a:spLocks noGrp="1"/>
          </p:cNvSpPr>
          <p:nvPr>
            <p:ph type="subTitle" idx="1"/>
          </p:nvPr>
        </p:nvSpPr>
        <p:spPr>
          <a:xfrm>
            <a:off x="990600" y="3886200"/>
            <a:ext cx="7467600" cy="1752600"/>
          </a:xfrm>
        </p:spPr>
        <p:txBody>
          <a:bodyPr>
            <a:normAutofit/>
          </a:bodyPr>
          <a:lstStyle/>
          <a:p>
            <a:r>
              <a:rPr lang="en-US" sz="5400" dirty="0" smtClean="0"/>
              <a:t>What Should Be Done?</a:t>
            </a:r>
            <a:endParaRPr lang="en-US" sz="5400"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of the Public Policy Analyst (PPA)</a:t>
            </a:r>
            <a:endParaRPr lang="en-US" dirty="0"/>
          </a:p>
        </p:txBody>
      </p:sp>
      <p:sp>
        <p:nvSpPr>
          <p:cNvPr id="3" name="Content Placeholder 2"/>
          <p:cNvSpPr>
            <a:spLocks noGrp="1"/>
          </p:cNvSpPr>
          <p:nvPr>
            <p:ph idx="1"/>
          </p:nvPr>
        </p:nvSpPr>
        <p:spPr/>
        <p:txBody>
          <a:bodyPr/>
          <a:lstStyle/>
          <a:p>
            <a:r>
              <a:rPr lang="en-US" dirty="0" smtClean="0"/>
              <a:t>Define the Problem</a:t>
            </a:r>
          </a:p>
          <a:p>
            <a:r>
              <a:rPr lang="en-US" dirty="0" smtClean="0"/>
              <a:t>Gather the Evidence</a:t>
            </a:r>
          </a:p>
          <a:p>
            <a:r>
              <a:rPr lang="en-US" dirty="0" smtClean="0"/>
              <a:t>Identify the Causes</a:t>
            </a:r>
          </a:p>
          <a:p>
            <a:r>
              <a:rPr lang="en-US" dirty="0" smtClean="0"/>
              <a:t>Examine an Existing Policy</a:t>
            </a:r>
          </a:p>
          <a:p>
            <a:r>
              <a:rPr lang="en-US" dirty="0" smtClean="0"/>
              <a:t>Develop Solutions</a:t>
            </a:r>
          </a:p>
          <a:p>
            <a:r>
              <a:rPr lang="en-US" dirty="0" smtClean="0"/>
              <a:t>Select the Best Solution</a:t>
            </a:r>
            <a:endParaRPr lang="en-US" dirty="0"/>
          </a:p>
        </p:txBody>
      </p:sp>
    </p:spTree>
    <p:extLst>
      <p:ext uri="{BB962C8B-B14F-4D97-AF65-F5344CB8AC3E}">
        <p14:creationId xmlns:p14="http://schemas.microsoft.com/office/powerpoint/2010/main" val="3169974868"/>
      </p:ext>
    </p:extLst>
  </p:cSld>
  <p:clrMapOvr>
    <a:masterClrMapping/>
  </p:clrMapOvr>
  <p:transition>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Obesity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About 68 percent of adults in the United States aged 20 years or older are overweight or obese. Among children, the rate is nearly 32 percent. The obesity epidemic poses major challenges for policy makers, public health professionals, and other decision makers who need to act decisively to respond to this complex, population-based health problem. To inform their decisions, they need relevant and useful evidence on promising obesity prevention actions for the populations they serve. </a:t>
            </a:r>
          </a:p>
          <a:p>
            <a:endParaRPr lang="en-US" dirty="0"/>
          </a:p>
        </p:txBody>
      </p:sp>
      <p:sp>
        <p:nvSpPr>
          <p:cNvPr id="4" name="TextBox 3"/>
          <p:cNvSpPr txBox="1"/>
          <p:nvPr/>
        </p:nvSpPr>
        <p:spPr>
          <a:xfrm>
            <a:off x="228600" y="6172200"/>
            <a:ext cx="3810915"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Step 2 of the PPA: Gather the Evidence</a:t>
            </a:r>
            <a:endParaRPr lang="en-US" dirty="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Obesity</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In America, a changing environment has broadened food options and eating habits. Grocery stores stock their shelves with a greater selection of products. Pre-packaged foods, fast food restaurants, and soft drinks are also more accessible. While such foods are fast and convenient they also tend to be high in fat, sugar, and calories. Choosing many foods from these areas may contribute to an excessive calorie intake. Some foods are marketed as healthy, low fat, or fat-free, but may contain more calories than the fat containing food they are designed to replace. It is important to read food labels for nutritional information and to eat in moderation. </a:t>
            </a:r>
          </a:p>
          <a:p>
            <a:r>
              <a:rPr lang="en-US" dirty="0" smtClean="0"/>
              <a:t>Portion size has also increased. People may be eating more during a meal or snack because of larger portion sizes. This results in increased calorie consumption. If the body does not burn off the extra calories consumed from larger portions, fast food, or soft drinks, weight gain can occur. </a:t>
            </a:r>
          </a:p>
          <a:p>
            <a:endParaRPr lang="en-US" dirty="0"/>
          </a:p>
        </p:txBody>
      </p:sp>
      <p:sp>
        <p:nvSpPr>
          <p:cNvPr id="4" name="TextBox 3"/>
          <p:cNvSpPr txBox="1"/>
          <p:nvPr/>
        </p:nvSpPr>
        <p:spPr>
          <a:xfrm>
            <a:off x="228600" y="6248400"/>
            <a:ext cx="389202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Step 3 of the PPA: Identify the Causes</a:t>
            </a:r>
            <a:endParaRPr lang="en-US"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Obesity</a:t>
            </a:r>
            <a:endParaRPr lang="en-US" dirty="0"/>
          </a:p>
        </p:txBody>
      </p:sp>
      <p:sp>
        <p:nvSpPr>
          <p:cNvPr id="5" name="Content Placeholder 4"/>
          <p:cNvSpPr>
            <a:spLocks noGrp="1"/>
          </p:cNvSpPr>
          <p:nvPr>
            <p:ph idx="1"/>
          </p:nvPr>
        </p:nvSpPr>
        <p:spPr>
          <a:xfrm>
            <a:off x="457200" y="1600200"/>
            <a:ext cx="8229600" cy="4648200"/>
          </a:xfrm>
        </p:spPr>
        <p:txBody>
          <a:bodyPr>
            <a:normAutofit fontScale="92500" lnSpcReduction="20000"/>
          </a:bodyPr>
          <a:lstStyle/>
          <a:p>
            <a:pPr lvl="6">
              <a:buNone/>
            </a:pPr>
            <a:endParaRPr lang="en-US" dirty="0" smtClean="0"/>
          </a:p>
          <a:p>
            <a:r>
              <a:rPr lang="en-US" dirty="0" smtClean="0"/>
              <a:t>Overweight and obesity result from an energy imbalance. This involves eating too many calories and not getting enough physical activity. </a:t>
            </a:r>
          </a:p>
          <a:p>
            <a:r>
              <a:rPr lang="en-US" dirty="0" smtClean="0"/>
              <a:t>Body weight is the result of genes, metabolism, behavior, environment, culture, and socioeconomic status. </a:t>
            </a:r>
          </a:p>
          <a:p>
            <a:r>
              <a:rPr lang="en-US" dirty="0" smtClean="0"/>
              <a:t>Behavior and environment play a large role causing people to be overweight and obese. These are the greatest areas for prevention and treatment actions. </a:t>
            </a:r>
          </a:p>
          <a:p>
            <a:endParaRPr lang="en-US"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Images of Causes:</a:t>
            </a:r>
            <a:endParaRPr lang="en-US" dirty="0"/>
          </a:p>
        </p:txBody>
      </p:sp>
      <p:pic>
        <p:nvPicPr>
          <p:cNvPr id="1026" name="Picture 2" descr="http://www.zimbio.com/go/5CUI-7tA9wo/http:/2.bp.blogspot.com/-qYME5sT9BW0/UA0gGmLQgzI/AAAAAAAAAZg/OnVep_1ARU0/s1600/Childhood-Obesity.jpg"/>
          <p:cNvPicPr>
            <a:picLocks noChangeAspect="1" noChangeArrowheads="1"/>
          </p:cNvPicPr>
          <p:nvPr/>
        </p:nvPicPr>
        <p:blipFill>
          <a:blip r:embed="rId3" cstate="print"/>
          <a:srcRect/>
          <a:stretch>
            <a:fillRect/>
          </a:stretch>
        </p:blipFill>
        <p:spPr bwMode="auto">
          <a:xfrm>
            <a:off x="457200" y="2057400"/>
            <a:ext cx="4038600" cy="3013881"/>
          </a:xfrm>
          <a:prstGeom prst="rect">
            <a:avLst/>
          </a:prstGeom>
          <a:noFill/>
        </p:spPr>
      </p:pic>
      <p:pic>
        <p:nvPicPr>
          <p:cNvPr id="1028" name="Picture 4" descr="http://t3.gstatic.com/images?q=tbn:ANd9GcSYck51u-luNQRvJ_pujbexfw9K2EZTbHyDZWy1CaaNyHbeTTxTSw"/>
          <p:cNvPicPr>
            <a:picLocks noChangeAspect="1" noChangeArrowheads="1"/>
          </p:cNvPicPr>
          <p:nvPr/>
        </p:nvPicPr>
        <p:blipFill>
          <a:blip r:embed="rId4" cstate="print"/>
          <a:srcRect/>
          <a:stretch>
            <a:fillRect/>
          </a:stretch>
        </p:blipFill>
        <p:spPr bwMode="auto">
          <a:xfrm>
            <a:off x="5410200" y="2057400"/>
            <a:ext cx="3200400" cy="2962870"/>
          </a:xfrm>
          <a:prstGeom prst="rect">
            <a:avLst/>
          </a:prstGeom>
          <a:noFill/>
        </p:spPr>
      </p:pic>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Causes and Risks Involved:</a:t>
            </a:r>
            <a:endParaRPr lang="en-US" dirty="0"/>
          </a:p>
        </p:txBody>
      </p:sp>
      <p:pic>
        <p:nvPicPr>
          <p:cNvPr id="17410" name="Picture 2" descr="http://www.diseaseclick.com/wp-content/uploads/2012/11/Obesity-causes-and-risks.jpg"/>
          <p:cNvPicPr>
            <a:picLocks noChangeAspect="1" noChangeArrowheads="1"/>
          </p:cNvPicPr>
          <p:nvPr/>
        </p:nvPicPr>
        <p:blipFill>
          <a:blip r:embed="rId3" cstate="print"/>
          <a:srcRect/>
          <a:stretch>
            <a:fillRect/>
          </a:stretch>
        </p:blipFill>
        <p:spPr bwMode="auto">
          <a:xfrm>
            <a:off x="2362200" y="1600200"/>
            <a:ext cx="4800600" cy="4562772"/>
          </a:xfrm>
          <a:prstGeom prst="rect">
            <a:avLst/>
          </a:prstGeom>
          <a:noFill/>
        </p:spPr>
      </p:pic>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Existing Policies in the United States Regarding Obesity:</a:t>
            </a:r>
            <a:endParaRPr lang="en-US" dirty="0"/>
          </a:p>
        </p:txBody>
      </p:sp>
      <p:sp>
        <p:nvSpPr>
          <p:cNvPr id="3" name="Content Placeholder 2"/>
          <p:cNvSpPr>
            <a:spLocks noGrp="1"/>
          </p:cNvSpPr>
          <p:nvPr>
            <p:ph idx="1"/>
          </p:nvPr>
        </p:nvSpPr>
        <p:spPr/>
        <p:txBody>
          <a:bodyPr/>
          <a:lstStyle/>
          <a:p>
            <a:r>
              <a:rPr lang="en-US" dirty="0" smtClean="0">
                <a:hlinkClick r:id="rId3"/>
              </a:rPr>
              <a:t>http://www.cnn.com/2012/05/10/health/fda-diet-drug/index.html</a:t>
            </a:r>
            <a:endParaRPr lang="en-US" dirty="0"/>
          </a:p>
        </p:txBody>
      </p:sp>
      <p:sp>
        <p:nvSpPr>
          <p:cNvPr id="4" name="TextBox 3"/>
          <p:cNvSpPr txBox="1"/>
          <p:nvPr/>
        </p:nvSpPr>
        <p:spPr>
          <a:xfrm>
            <a:off x="381000" y="6172200"/>
            <a:ext cx="4515082"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Step 4 of the PPA: Examine the Existing Policy</a:t>
            </a:r>
            <a:endParaRPr lang="en-US"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Done?</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228600" y="6324600"/>
            <a:ext cx="3595408"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Step 5 of the PPA: </a:t>
            </a:r>
            <a:r>
              <a:rPr lang="en-US" smtClean="0"/>
              <a:t>Develop Solutions</a:t>
            </a:r>
            <a:endParaRPr lang="en-US" dirty="0"/>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413</Words>
  <Application>Microsoft Office PowerPoint</Application>
  <PresentationFormat>On-screen Show (4:3)</PresentationFormat>
  <Paragraphs>36</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Obesity Epidemic in the United States: M. Donoghue I.S. 143 Eleanor Roosevelt </vt:lpstr>
      <vt:lpstr>Steps of the Public Policy Analyst (PPA)</vt:lpstr>
      <vt:lpstr>Evidence of Obesity</vt:lpstr>
      <vt:lpstr>Causes of Obesity</vt:lpstr>
      <vt:lpstr>Causes of Obesity</vt:lpstr>
      <vt:lpstr>Images of Causes:</vt:lpstr>
      <vt:lpstr>Causes and Risks Involved:</vt:lpstr>
      <vt:lpstr>Existing Policies in the United States Regarding Obesity:</vt:lpstr>
      <vt:lpstr>What Can Be Done?</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 Epidemic in the United States:</dc:title>
  <dc:creator>Admin</dc:creator>
  <cp:lastModifiedBy>Joe Montecalvo</cp:lastModifiedBy>
  <cp:revision>13</cp:revision>
  <dcterms:created xsi:type="dcterms:W3CDTF">2013-01-30T17:54:05Z</dcterms:created>
  <dcterms:modified xsi:type="dcterms:W3CDTF">2013-02-06T18:51:41Z</dcterms:modified>
</cp:coreProperties>
</file>