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58" r:id="rId3"/>
    <p:sldId id="278" r:id="rId4"/>
    <p:sldId id="259" r:id="rId5"/>
    <p:sldId id="277" r:id="rId6"/>
    <p:sldId id="270" r:id="rId7"/>
    <p:sldId id="279" r:id="rId8"/>
    <p:sldId id="281" r:id="rId9"/>
    <p:sldId id="283" r:id="rId10"/>
    <p:sldId id="284" r:id="rId11"/>
    <p:sldId id="265" r:id="rId12"/>
    <p:sldId id="266" r:id="rId13"/>
    <p:sldId id="282" r:id="rId14"/>
    <p:sldId id="280" r:id="rId15"/>
    <p:sldId id="286" r:id="rId16"/>
    <p:sldId id="285" r:id="rId17"/>
    <p:sldId id="261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00E54DAA-3D45-4D2A-84EC-7A7548740ABA}">
          <p14:sldIdLst>
            <p14:sldId id="256"/>
            <p14:sldId id="258"/>
            <p14:sldId id="278"/>
            <p14:sldId id="259"/>
            <p14:sldId id="277"/>
            <p14:sldId id="270"/>
            <p14:sldId id="279"/>
            <p14:sldId id="281"/>
            <p14:sldId id="283"/>
            <p14:sldId id="284"/>
            <p14:sldId id="265"/>
            <p14:sldId id="266"/>
            <p14:sldId id="282"/>
            <p14:sldId id="280"/>
            <p14:sldId id="286"/>
            <p14:sldId id="285"/>
          </p14:sldIdLst>
        </p14:section>
        <p14:section name="Untitled Section" id="{AAEDF36B-7030-4EF3-BF09-08F23695983D}">
          <p14:sldIdLst>
            <p14:sldId id="261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FFF66"/>
    <a:srgbClr val="F9F37F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>
      <p:cViewPr>
        <p:scale>
          <a:sx n="66" d="100"/>
          <a:sy n="66" d="100"/>
        </p:scale>
        <p:origin x="-16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B3FD4-03A1-450C-8011-AD737E4EFAAB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ECB13-C661-42BF-9057-4B7A5AA3F7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259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CB13-C661-42BF-9057-4B7A5AA3F7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CB13-C661-42BF-9057-4B7A5AA3F7E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CB13-C661-42BF-9057-4B7A5AA3F7E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CB13-C661-42BF-9057-4B7A5AA3F7E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CB13-C661-42BF-9057-4B7A5AA3F7E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CB13-C661-42BF-9057-4B7A5AA3F7E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CB13-C661-42BF-9057-4B7A5AA3F7E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CB13-C661-42BF-9057-4B7A5AA3F7E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CB13-C661-42BF-9057-4B7A5AA3F7E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CB13-C661-42BF-9057-4B7A5AA3F7E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CB13-C661-42BF-9057-4B7A5AA3F7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CB13-C661-42BF-9057-4B7A5AA3F7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CB13-C661-42BF-9057-4B7A5AA3F7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CB13-C661-42BF-9057-4B7A5AA3F7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8638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CB13-C661-42BF-9057-4B7A5AA3F7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228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CB13-C661-42BF-9057-4B7A5AA3F7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CB13-C661-42BF-9057-4B7A5AA3F7E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CB13-C661-42BF-9057-4B7A5AA3F7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7B67-6689-4EE7-A427-27025EDAAA2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983E-7650-440E-8898-E770DD51F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19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7B67-6689-4EE7-A427-27025EDAAA2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983E-7650-440E-8898-E770DD51F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269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7B67-6689-4EE7-A427-27025EDAAA2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983E-7650-440E-8898-E770DD51F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20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7B67-6689-4EE7-A427-27025EDAAA2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983E-7650-440E-8898-E770DD51F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153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7B67-6689-4EE7-A427-27025EDAAA2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983E-7650-440E-8898-E770DD51F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785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7B67-6689-4EE7-A427-27025EDAAA2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983E-7650-440E-8898-E770DD51F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33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7B67-6689-4EE7-A427-27025EDAAA2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983E-7650-440E-8898-E770DD51F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05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7B67-6689-4EE7-A427-27025EDAAA2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983E-7650-440E-8898-E770DD51F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37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7B67-6689-4EE7-A427-27025EDAAA2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983E-7650-440E-8898-E770DD51F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841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7B67-6689-4EE7-A427-27025EDAAA2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983E-7650-440E-8898-E770DD51F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97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7B67-6689-4EE7-A427-27025EDAAA2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983E-7650-440E-8898-E770DD51F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70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7B67-6689-4EE7-A427-27025EDAAA2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7983E-7650-440E-8898-E770DD51F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001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iaaa.nih.gov/alcohol-health/special-populations-co-occurring-disorders/underage-drinkinghttp:/www.niaaa.nih.gov/alcohol-health/special-populations-co-occurring-disorders/underage-drinkin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78y58HEFojNeVl2c3RHYXh4eEk/view?usp=shari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lippedtips.com/plegal/ltgproctor3/causes.do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aaa.nih.gov/alcohol-health/special-populations-co-occurring-disorders/underage-drinki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c.gov/alcohol/fact-sheets/underage-drinking.ht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flippedtips.com/plegal/tips/solutions.html" TargetMode="External"/><Relationship Id="rId3" Type="http://schemas.openxmlformats.org/officeDocument/2006/relationships/hyperlink" Target="http://flippedtips.com/plegal/ppae/ppae1.html" TargetMode="External"/><Relationship Id="rId7" Type="http://schemas.openxmlformats.org/officeDocument/2006/relationships/hyperlink" Target="http://flippedtips.com/plegal/tips/existing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lippedtips.com/plegal/tips/identify.html" TargetMode="External"/><Relationship Id="rId5" Type="http://schemas.openxmlformats.org/officeDocument/2006/relationships/hyperlink" Target="http://www.niaaa.nih.gov/alcohol-health/special-populations-co-occurring-disorders/underage-drinking" TargetMode="External"/><Relationship Id="rId4" Type="http://schemas.openxmlformats.org/officeDocument/2006/relationships/hyperlink" Target="http://flippedtips.com/plegal/ppa/ppasteps.htm" TargetMode="External"/><Relationship Id="rId9" Type="http://schemas.openxmlformats.org/officeDocument/2006/relationships/hyperlink" Target="http://flippedtips.com/plegal/tips/bestsol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aaa.nih.gov/alcohol-health/special-populations-co-occurring-disorders/underage-drink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dc.gov/alcohol/fact-sheets/underage-drinking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Teenage Drinking- </a:t>
            </a:r>
            <a:r>
              <a:rPr lang="en-US" sz="5400" b="1" dirty="0"/>
              <a:t>What’s the </a:t>
            </a:r>
            <a:r>
              <a:rPr lang="en-US" sz="5400" b="1" dirty="0" smtClean="0"/>
              <a:t>Big Deal?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781800" cy="1143000"/>
          </a:xfrm>
        </p:spPr>
        <p:txBody>
          <a:bodyPr/>
          <a:lstStyle/>
          <a:p>
            <a:pPr algn="l"/>
            <a:r>
              <a:rPr lang="en-US" sz="3200" dirty="0" smtClean="0"/>
              <a:t>Girls (and Guys) Just </a:t>
            </a:r>
            <a:r>
              <a:rPr lang="en-US" sz="3200" dirty="0" err="1" smtClean="0"/>
              <a:t>Wanna</a:t>
            </a:r>
            <a:r>
              <a:rPr lang="en-US" sz="3200" dirty="0" smtClean="0"/>
              <a:t> Have Fun…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6900" y="50292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Tamara Hughes</a:t>
            </a:r>
          </a:p>
          <a:p>
            <a:pPr algn="ctr"/>
            <a:r>
              <a:rPr lang="en-US" sz="2400" b="1" dirty="0" smtClean="0"/>
              <a:t>TR Proctor High School</a:t>
            </a:r>
          </a:p>
          <a:p>
            <a:pPr algn="ctr"/>
            <a:r>
              <a:rPr lang="en-US" sz="2400" b="1" dirty="0" smtClean="0"/>
              <a:t>tahughes@uticaschools.org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6767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657" y="95703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en-US" sz="4800" b="1" u="sng" dirty="0" smtClean="0"/>
              <a:t>abuse other drugs:</a:t>
            </a:r>
            <a:endParaRPr lang="en-US" sz="48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2525" y="1388609"/>
            <a:ext cx="3435246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886200"/>
            <a:ext cx="38100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961" y="1828800"/>
            <a:ext cx="418998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93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339" y="-18143"/>
            <a:ext cx="8763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/>
              <a:t>Teenagers who drink alcohol are more likely to </a:t>
            </a:r>
            <a:r>
              <a:rPr lang="en-US" sz="4000" b="1" u="sng" dirty="0" smtClean="0"/>
              <a:t>make bad choices</a:t>
            </a:r>
            <a:r>
              <a:rPr lang="en-US" b="1" dirty="0" smtClean="0"/>
              <a:t>: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2537" y="1623218"/>
            <a:ext cx="4038600" cy="4525963"/>
          </a:xfrm>
        </p:spPr>
        <p:txBody>
          <a:bodyPr/>
          <a:lstStyle/>
          <a:p>
            <a:r>
              <a:rPr lang="en-US" sz="3200" dirty="0" smtClean="0"/>
              <a:t>Drinking while driving</a:t>
            </a:r>
          </a:p>
          <a:p>
            <a:r>
              <a:rPr lang="en-US" sz="3200" dirty="0" smtClean="0"/>
              <a:t>Fighting</a:t>
            </a:r>
          </a:p>
          <a:p>
            <a:r>
              <a:rPr lang="en-US" sz="3200" dirty="0" smtClean="0"/>
              <a:t>Unprotected sex </a:t>
            </a:r>
            <a:r>
              <a:rPr lang="en-US" sz="3200" dirty="0"/>
              <a:t>and other </a:t>
            </a:r>
            <a:r>
              <a:rPr lang="en-US" sz="3200" dirty="0" smtClean="0"/>
              <a:t>risky </a:t>
            </a:r>
            <a:r>
              <a:rPr lang="en-US" sz="3200" dirty="0"/>
              <a:t>behaviors</a:t>
            </a:r>
          </a:p>
          <a:p>
            <a:endParaRPr lang="en-US" dirty="0" smtClean="0"/>
          </a:p>
        </p:txBody>
      </p:sp>
      <p:pic>
        <p:nvPicPr>
          <p:cNvPr id="8" name="Picture 2" descr="http://i.bnet.com/blogs/img_29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85923" y="1513595"/>
            <a:ext cx="4131416" cy="275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eenagers drinking alcoh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144" y="4192874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3956" y="4358609"/>
            <a:ext cx="3429000" cy="2297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http://www.theguardian.com/society/2012/apr/22/bad-parent-state-policing-minister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4604479" y="6400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http://www.autostraddle.com/your-state-may-or-may-not-be-binge-drinking-by-your-side-done-129036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xmlns="" val="11154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228600"/>
            <a:ext cx="8763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smtClean="0"/>
              <a:t>be a victim of physical and/or sexual assault: </a:t>
            </a:r>
            <a:endParaRPr lang="en-US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862319"/>
            <a:ext cx="7010400" cy="43871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645789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http://www.telegraph.co.uk/women/womens-life/11013739/UK-domestic-violence-refuge-closures-the-most-dangerous-thing-of-all-for-women.html</a:t>
            </a:r>
          </a:p>
        </p:txBody>
      </p:sp>
    </p:spTree>
    <p:extLst>
      <p:ext uri="{BB962C8B-B14F-4D97-AF65-F5344CB8AC3E}">
        <p14:creationId xmlns:p14="http://schemas.microsoft.com/office/powerpoint/2010/main" xmlns="" val="40104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228600"/>
            <a:ext cx="87630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u="sng" dirty="0" smtClean="0"/>
              <a:t>be seriously </a:t>
            </a:r>
            <a:r>
              <a:rPr lang="en-US" sz="4800" b="1" i="1" u="sng" dirty="0" smtClean="0"/>
              <a:t>injured</a:t>
            </a:r>
            <a:r>
              <a:rPr lang="en-US" sz="4800" b="1" dirty="0" smtClean="0"/>
              <a:t>: </a:t>
            </a:r>
            <a:endParaRPr lang="en-US" sz="4800" b="1" dirty="0"/>
          </a:p>
        </p:txBody>
      </p:sp>
      <p:pic>
        <p:nvPicPr>
          <p:cNvPr id="1030" name="Picture 6" descr="https://c2.staticflickr.com/4/3293/3085350546_1b6e63106e_z.jpg?zz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53" y="1371600"/>
            <a:ext cx="5179481" cy="344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.ehowcdn.com/article-new/ds-photo/getty/article/197/20/AA043385_X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6077" y="4343400"/>
            <a:ext cx="377190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5057" y="54024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http://www.cdc.gov/alcohol/fact-sheets/underage-drinking.htm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57667" y="1223971"/>
            <a:ext cx="3441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More than </a:t>
            </a:r>
            <a:r>
              <a:rPr lang="en-US" sz="2800" b="1" dirty="0"/>
              <a:t>190,000 </a:t>
            </a:r>
            <a:r>
              <a:rPr lang="en-US" sz="2800" dirty="0"/>
              <a:t>people </a:t>
            </a:r>
            <a:r>
              <a:rPr lang="en-US" sz="2800" b="1" dirty="0"/>
              <a:t>under age 21 </a:t>
            </a:r>
            <a:r>
              <a:rPr lang="en-US" sz="2800" dirty="0"/>
              <a:t>visited an emergency room for </a:t>
            </a:r>
            <a:r>
              <a:rPr lang="en-US" sz="2800" b="1" dirty="0"/>
              <a:t>alcohol-related injuries</a:t>
            </a:r>
            <a:r>
              <a:rPr lang="en-US" sz="2800" dirty="0"/>
              <a:t> in 2008 alone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7658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2954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Teenagers who drink alcohol are more likely to </a:t>
            </a:r>
            <a:r>
              <a:rPr lang="en-US" sz="6000" b="1" u="sng" dirty="0" smtClean="0"/>
              <a:t>die</a:t>
            </a:r>
            <a:r>
              <a:rPr lang="en-US" sz="4000" b="1" dirty="0" smtClean="0"/>
              <a:t>: </a:t>
            </a:r>
            <a:endParaRPr lang="en-US" sz="4000" b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6286" y="1828800"/>
            <a:ext cx="4267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Each year 5000 teenagers </a:t>
            </a:r>
            <a:r>
              <a:rPr lang="en-US" sz="2800" i="1" u="sng" dirty="0" smtClean="0"/>
              <a:t>die</a:t>
            </a:r>
            <a:r>
              <a:rPr lang="en-US" sz="2800" dirty="0" smtClean="0"/>
              <a:t> from alcohol-related</a:t>
            </a:r>
          </a:p>
          <a:p>
            <a:r>
              <a:rPr lang="en-US" sz="2800" dirty="0" smtClean="0"/>
              <a:t>car accidents</a:t>
            </a:r>
          </a:p>
          <a:p>
            <a:r>
              <a:rPr lang="en-US" sz="2800" dirty="0" smtClean="0"/>
              <a:t>murders</a:t>
            </a:r>
          </a:p>
          <a:p>
            <a:r>
              <a:rPr lang="en-US" sz="2800" dirty="0" smtClean="0"/>
              <a:t>suicides</a:t>
            </a:r>
          </a:p>
          <a:p>
            <a:r>
              <a:rPr lang="en-US" sz="2800" dirty="0" smtClean="0"/>
              <a:t>injuries (such as drowning, burns, falls)</a:t>
            </a:r>
          </a:p>
          <a:p>
            <a:r>
              <a:rPr lang="en-US" sz="2800" dirty="0" smtClean="0"/>
              <a:t>alcohol poisoning</a:t>
            </a:r>
          </a:p>
          <a:p>
            <a:endParaRPr lang="en-US" dirty="0"/>
          </a:p>
        </p:txBody>
      </p:sp>
      <p:pic>
        <p:nvPicPr>
          <p:cNvPr id="19" name="Picture 4" descr="http://ourlocalhistory.files.wordpress.com/2009/01/st-peter-cemete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567287" cy="304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62000" y="6102588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http://www.niaaa.nih.gov/alcohol-health/special-populations-co-occurring-disorders/underage-drinking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25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0980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So </a:t>
            </a:r>
            <a:r>
              <a:rPr lang="en-US" sz="5400" b="1" i="1" dirty="0" smtClean="0"/>
              <a:t>why</a:t>
            </a:r>
            <a:r>
              <a:rPr lang="en-US" sz="5400" b="1" dirty="0" smtClean="0"/>
              <a:t> do so many teenagers drink alcohol?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300526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3) Identify the causes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="" val="30119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Discussion: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763000" cy="1219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Google Docs version:</a:t>
            </a:r>
            <a:endParaRPr lang="en-US" sz="2800" dirty="0" smtClean="0"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hlinkClick r:id="rId3"/>
              </a:rPr>
              <a:t>Question: Why do teenagers (under age 21) drink alcohol?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Microsoft Word version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hlinkClick r:id="rId4"/>
              </a:rPr>
              <a:t>Question: Why do teenagers (under age 21) drink alcohol?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44916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Sources:</a:t>
            </a:r>
            <a:endParaRPr lang="en-US" sz="5400" b="1" dirty="0"/>
          </a:p>
        </p:txBody>
      </p:sp>
      <p:sp>
        <p:nvSpPr>
          <p:cNvPr id="4" name="Content Placeholder 3">
            <a:hlinkClick r:id="rId3"/>
          </p:cNvPr>
          <p:cNvSpPr>
            <a:spLocks noGrp="1"/>
          </p:cNvSpPr>
          <p:nvPr>
            <p:ph idx="1"/>
          </p:nvPr>
        </p:nvSpPr>
        <p:spPr>
          <a:xfrm>
            <a:off x="533400" y="1596121"/>
            <a:ext cx="7886700" cy="389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hlinkClick r:id="rId3"/>
              </a:rPr>
              <a:t>http://</a:t>
            </a:r>
            <a:r>
              <a:rPr lang="en-US" sz="3600" dirty="0" smtClean="0">
                <a:hlinkClick r:id="rId3"/>
              </a:rPr>
              <a:t>www.niaaa.nih.gov/alcohol-health/special-populations-co-occurring-disorders/underage-drinking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>
                <a:hlinkClick r:id="rId4"/>
              </a:rPr>
              <a:t>http://</a:t>
            </a:r>
            <a:r>
              <a:rPr lang="en-US" sz="3600" dirty="0" smtClean="0">
                <a:hlinkClick r:id="rId4"/>
              </a:rPr>
              <a:t>www.cdc.gov/alcohol/fact-sheets/underage-drinking.htm</a:t>
            </a:r>
            <a:endParaRPr lang="en-US" sz="3600" dirty="0" smtClean="0"/>
          </a:p>
          <a:p>
            <a:pPr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8873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28" y="381000"/>
            <a:ext cx="8733971" cy="1981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We will be using the </a:t>
            </a:r>
            <a:r>
              <a:rPr lang="en-US" sz="4000" b="1" u="sng" dirty="0" smtClean="0"/>
              <a:t>Steps 1-3 </a:t>
            </a:r>
            <a:r>
              <a:rPr lang="en-US" sz="4000" b="1" dirty="0" smtClean="0"/>
              <a:t>of the Public Policy Analyst (</a:t>
            </a:r>
            <a:r>
              <a:rPr lang="en-US" sz="4000" b="1" u="sng" dirty="0" smtClean="0">
                <a:hlinkClick r:id="rId3"/>
              </a:rPr>
              <a:t>PPA</a:t>
            </a:r>
            <a:r>
              <a:rPr lang="en-US" sz="4000" b="1" dirty="0" smtClean="0"/>
              <a:t>) to help us understand the problem of teenage drinking: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229600" cy="384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hlinkClick r:id="rId4"/>
              </a:rPr>
              <a:t>1) Define </a:t>
            </a:r>
            <a:r>
              <a:rPr lang="en-US" sz="2800" dirty="0">
                <a:hlinkClick r:id="rId4"/>
              </a:rPr>
              <a:t>the Problem</a:t>
            </a:r>
            <a:endParaRPr lang="en-US" sz="2800" dirty="0"/>
          </a:p>
          <a:p>
            <a:pPr marL="0" lvl="0" indent="0">
              <a:buNone/>
            </a:pPr>
            <a:r>
              <a:rPr lang="en-US" sz="2800" dirty="0" smtClean="0">
                <a:hlinkClick r:id="rId5"/>
              </a:rPr>
              <a:t>2) Gather </a:t>
            </a:r>
            <a:r>
              <a:rPr lang="en-US" sz="2800" dirty="0">
                <a:hlinkClick r:id="rId5"/>
              </a:rPr>
              <a:t>the Evidence</a:t>
            </a:r>
            <a:endParaRPr lang="en-US" sz="2800" dirty="0"/>
          </a:p>
          <a:p>
            <a:pPr marL="0" lvl="0" indent="0">
              <a:buNone/>
            </a:pPr>
            <a:r>
              <a:rPr lang="en-US" sz="2800" dirty="0" smtClean="0">
                <a:hlinkClick r:id="rId6"/>
              </a:rPr>
              <a:t>3) Identify </a:t>
            </a:r>
            <a:r>
              <a:rPr lang="en-US" sz="2800" dirty="0">
                <a:hlinkClick r:id="rId6"/>
              </a:rPr>
              <a:t>the Causes</a:t>
            </a:r>
            <a:endParaRPr lang="en-US" sz="2800" dirty="0"/>
          </a:p>
          <a:p>
            <a:pPr marL="0" lvl="0" indent="0">
              <a:buNone/>
            </a:pPr>
            <a:r>
              <a:rPr lang="en-US" sz="2800" dirty="0" smtClean="0">
                <a:hlinkClick r:id="rId7"/>
              </a:rPr>
              <a:t>4) Evaluate </a:t>
            </a:r>
            <a:r>
              <a:rPr lang="en-US" sz="2800" dirty="0">
                <a:hlinkClick r:id="rId7"/>
              </a:rPr>
              <a:t>an Existing Policy</a:t>
            </a:r>
            <a:endParaRPr lang="en-US" sz="2800" dirty="0"/>
          </a:p>
          <a:p>
            <a:pPr marL="0" lvl="0" indent="0">
              <a:buNone/>
            </a:pPr>
            <a:r>
              <a:rPr lang="en-US" sz="2800" dirty="0" smtClean="0">
                <a:hlinkClick r:id="rId8"/>
              </a:rPr>
              <a:t>5) Develop </a:t>
            </a:r>
            <a:r>
              <a:rPr lang="en-US" sz="2800" dirty="0">
                <a:hlinkClick r:id="rId8"/>
              </a:rPr>
              <a:t>Solutions</a:t>
            </a:r>
            <a:endParaRPr lang="en-US" sz="2800" dirty="0"/>
          </a:p>
          <a:p>
            <a:pPr marL="0" lvl="0" indent="0">
              <a:buNone/>
            </a:pPr>
            <a:r>
              <a:rPr lang="en-US" sz="2800" dirty="0" smtClean="0">
                <a:hlinkClick r:id="rId9"/>
              </a:rPr>
              <a:t>6) Select </a:t>
            </a:r>
            <a:r>
              <a:rPr lang="en-US" sz="2800" dirty="0">
                <a:hlinkClick r:id="rId9"/>
              </a:rPr>
              <a:t>the Best Solution </a:t>
            </a:r>
            <a:r>
              <a:rPr lang="en-US" sz="2800" dirty="0"/>
              <a:t> (Feasibility vs. Effectiveness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6239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1) Define the Problem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="" val="3098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2" y="228600"/>
            <a:ext cx="8998857" cy="17526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/>
              <a:t>Many teenagers under age 21 admit to drinking alcoholic beverages: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6" y="2209800"/>
            <a:ext cx="8229600" cy="2362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By </a:t>
            </a:r>
            <a:r>
              <a:rPr lang="en-US" sz="3600" dirty="0"/>
              <a:t>age 15, half of teens have had at least one drink. </a:t>
            </a:r>
            <a:endParaRPr lang="en-US" sz="3600" dirty="0" smtClean="0"/>
          </a:p>
          <a:p>
            <a:r>
              <a:rPr lang="en-US" sz="3600" dirty="0" smtClean="0"/>
              <a:t>By </a:t>
            </a:r>
            <a:r>
              <a:rPr lang="en-US" sz="3600" dirty="0"/>
              <a:t>age 18, more than </a:t>
            </a:r>
            <a:r>
              <a:rPr lang="en-US" sz="3600" b="1" dirty="0"/>
              <a:t>70%</a:t>
            </a:r>
            <a:r>
              <a:rPr lang="en-US" sz="3600" dirty="0"/>
              <a:t> of teens have had at least </a:t>
            </a:r>
            <a:r>
              <a:rPr lang="en-US" sz="3600" i="1" dirty="0"/>
              <a:t>one</a:t>
            </a:r>
            <a:r>
              <a:rPr lang="en-US" sz="3600" dirty="0"/>
              <a:t> drink</a:t>
            </a:r>
            <a:r>
              <a:rPr lang="en-US" sz="3600" dirty="0" smtClean="0"/>
              <a:t>.</a:t>
            </a:r>
          </a:p>
          <a:p>
            <a:endParaRPr lang="en-US" sz="40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hlinkClick r:id="rId3"/>
          </p:cNvPr>
          <p:cNvSpPr/>
          <p:nvPr/>
        </p:nvSpPr>
        <p:spPr>
          <a:xfrm>
            <a:off x="609600" y="51054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http://www.niaaa.nih.gov/alcohol-health/special-populations-co-occurring-disorders/underage-drinking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219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5067"/>
            <a:ext cx="8229600" cy="1753734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Teenagers don’t drink alcohol as </a:t>
            </a:r>
            <a:r>
              <a:rPr lang="en-US" sz="3200" b="1" i="1" dirty="0" smtClean="0"/>
              <a:t>often</a:t>
            </a:r>
            <a:r>
              <a:rPr lang="en-US" sz="3200" b="1" dirty="0" smtClean="0"/>
              <a:t> as adults but when they do, they drink </a:t>
            </a:r>
            <a:r>
              <a:rPr lang="en-US" sz="3200" b="1" i="1" dirty="0" smtClean="0"/>
              <a:t>more.  </a:t>
            </a:r>
            <a:r>
              <a:rPr lang="en-US" sz="3200" b="1" dirty="0" smtClean="0"/>
              <a:t>This is called</a:t>
            </a:r>
            <a:r>
              <a:rPr lang="en-US" sz="3200" b="1" i="1" dirty="0" smtClean="0"/>
              <a:t> </a:t>
            </a:r>
            <a:r>
              <a:rPr lang="en-US" sz="3200" b="1" u="sng" dirty="0" smtClean="0"/>
              <a:t>binge drinking</a:t>
            </a:r>
            <a:r>
              <a:rPr lang="en-US" sz="3200" b="1" i="1" dirty="0" smtClean="0"/>
              <a:t>.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2682" y="1828801"/>
            <a:ext cx="4468118" cy="32681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2143" y="52578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In a 2013 survey, 21% of high school students admitted to binge drinking.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143000" y="6211669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www.cdc.gov/alcohol/fact-sheets/underage-drinking.htm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018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9919" y="145030"/>
            <a:ext cx="8229600" cy="1357321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So why is this such a problem? After all, adults especially make drinking </a:t>
            </a:r>
            <a:r>
              <a:rPr lang="en-US" sz="3600" dirty="0" smtClean="0"/>
              <a:t>alcohol look </a:t>
            </a:r>
            <a:r>
              <a:rPr lang="en-US" sz="3600" dirty="0"/>
              <a:t>really fun and </a:t>
            </a:r>
            <a:r>
              <a:rPr lang="en-US" sz="3600" dirty="0" smtClean="0"/>
              <a:t>classy…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7329" y="1581523"/>
            <a:ext cx="1934672" cy="28899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3924" y="639517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https://www.google.com/search?q=alcohol+glamour&amp;rls=com.microsoft:en-US:IE-Address&amp;source=lnms</a:t>
            </a:r>
            <a:r>
              <a:rPr lang="en-US" sz="1000" dirty="0" smtClean="0"/>
              <a:t>&amp;</a:t>
            </a:r>
            <a:endParaRPr lang="en-US" sz="1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28" y="1807746"/>
            <a:ext cx="5541615" cy="36933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1028" y="5443451"/>
            <a:ext cx="4944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www.google.com/url?sa=i&amp;rct=j&amp;q=&amp;esrc=s&amp;source=images&amp;cd=&amp;cad=rja&amp;uact=8&amp;ved=0CAcQjRw&amp;url=http%3A%2F%2Fwww.energesse.com%2Fcan-spiritual-still-go-pub%2F&amp;ei=Z-e1VJnaDpDlgwT03oKYCw&amp;bvm=bv.83640239,d.eXY&amp;psig=AFQjCNFsr2ntmESNJh4rIvZ_5IY1UOoo4g&amp;ust=1421293774855672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24" y="4606947"/>
            <a:ext cx="2830512" cy="202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71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2) Gather the Evidence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5300" y="41910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/>
              <a:t>Teenagers who drink alcohol are more likely to….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xmlns="" val="218270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7349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/>
              <a:t>have </a:t>
            </a:r>
            <a:r>
              <a:rPr lang="en-US" sz="4400" b="1" u="sng" dirty="0" smtClean="0"/>
              <a:t>problems in school</a:t>
            </a:r>
            <a:r>
              <a:rPr lang="en-US" sz="4400" b="1" dirty="0" smtClean="0"/>
              <a:t>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311"/>
            <a:ext cx="7886700" cy="43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600" dirty="0" smtClean="0"/>
              <a:t>poor or failing grades</a:t>
            </a:r>
          </a:p>
          <a:p>
            <a:pPr>
              <a:spcBef>
                <a:spcPts val="1200"/>
              </a:spcBef>
            </a:pPr>
            <a:r>
              <a:rPr lang="en-US" sz="3600" dirty="0" smtClean="0"/>
              <a:t>higher number of absences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1600200"/>
            <a:ext cx="3020321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181" y="3740896"/>
            <a:ext cx="4587638" cy="23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62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5271" y="83457"/>
            <a:ext cx="8763000" cy="2081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Teenagers who drink alcohol are more likely to </a:t>
            </a:r>
            <a:r>
              <a:rPr lang="en-US" b="1" u="sng" dirty="0" smtClean="0"/>
              <a:t>have brain development problems</a:t>
            </a:r>
            <a:r>
              <a:rPr lang="en-US" b="1" dirty="0" smtClean="0"/>
              <a:t>: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2254282"/>
            <a:ext cx="3352800" cy="41673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157" y="644700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http://www.psychologytoday.com/blog/teen-angst/201301/teen-binge-drinking-all-too-common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3200400"/>
            <a:ext cx="2188369" cy="27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980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410</Words>
  <Application>Microsoft Office PowerPoint</Application>
  <PresentationFormat>On-screen Show (4:3)</PresentationFormat>
  <Paragraphs>82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Teenage Drinking- What’s the Big Deal?</vt:lpstr>
      <vt:lpstr> We will be using the Steps 1-3 of the Public Policy Analyst (PPA) to help us understand the problem of teenage drinking: </vt:lpstr>
      <vt:lpstr>1) Define the Problem</vt:lpstr>
      <vt:lpstr>Many teenagers under age 21 admit to drinking alcoholic beverages:</vt:lpstr>
      <vt:lpstr>Teenagers don’t drink alcohol as often as adults but when they do, they drink more.  This is called binge drinking.</vt:lpstr>
      <vt:lpstr>So why is this such a problem? After all, adults especially make drinking alcohol look really fun and classy…</vt:lpstr>
      <vt:lpstr>2) Gather the Evidence</vt:lpstr>
      <vt:lpstr>have problems in school:</vt:lpstr>
      <vt:lpstr>Slide 9</vt:lpstr>
      <vt:lpstr>abuse other drugs:</vt:lpstr>
      <vt:lpstr>Slide 11</vt:lpstr>
      <vt:lpstr>Slide 12</vt:lpstr>
      <vt:lpstr>Slide 13</vt:lpstr>
      <vt:lpstr>Teenagers who drink alcohol are more likely to die: </vt:lpstr>
      <vt:lpstr>So why do so many teenagers drink alcohol?</vt:lpstr>
      <vt:lpstr>3) Identify the causes</vt:lpstr>
      <vt:lpstr>Discussion:</vt:lpstr>
      <vt:lpstr>Sources: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 Drinking</dc:title>
  <dc:creator>Tamara Hughes</dc:creator>
  <cp:lastModifiedBy>ann nigro</cp:lastModifiedBy>
  <cp:revision>99</cp:revision>
  <dcterms:created xsi:type="dcterms:W3CDTF">2014-11-25T20:31:51Z</dcterms:created>
  <dcterms:modified xsi:type="dcterms:W3CDTF">2015-01-15T14:24:57Z</dcterms:modified>
</cp:coreProperties>
</file>