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18"/>
  </p:notesMasterIdLst>
  <p:sldIdLst>
    <p:sldId id="256" r:id="rId2"/>
    <p:sldId id="257" r:id="rId3"/>
    <p:sldId id="258" r:id="rId4"/>
    <p:sldId id="259" r:id="rId5"/>
    <p:sldId id="262" r:id="rId6"/>
    <p:sldId id="267" r:id="rId7"/>
    <p:sldId id="269" r:id="rId8"/>
    <p:sldId id="270" r:id="rId9"/>
    <p:sldId id="261" r:id="rId10"/>
    <p:sldId id="264" r:id="rId11"/>
    <p:sldId id="265" r:id="rId12"/>
    <p:sldId id="266" r:id="rId13"/>
    <p:sldId id="271" r:id="rId14"/>
    <p:sldId id="272" r:id="rId15"/>
    <p:sldId id="273" r:id="rId16"/>
    <p:sldId id="274"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D8383"/>
    <a:srgbClr val="6F84A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63" autoAdjust="0"/>
    <p:restoredTop sz="94660"/>
  </p:normalViewPr>
  <p:slideViewPr>
    <p:cSldViewPr>
      <p:cViewPr>
        <p:scale>
          <a:sx n="66" d="100"/>
          <a:sy n="66" d="100"/>
        </p:scale>
        <p:origin x="-558" y="-78"/>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D1D9C6-1AF1-416A-87C8-AFBBF9FB18B5}" type="datetimeFigureOut">
              <a:rPr lang="en-US" smtClean="0"/>
              <a:pPr/>
              <a:t>12/6/2014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863AE7B-AEE9-4DAD-B364-D13C87B56A6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863AE7B-AEE9-4DAD-B364-D13C87B56A67}"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863AE7B-AEE9-4DAD-B364-D13C87B56A67}"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863AE7B-AEE9-4DAD-B364-D13C87B56A67}"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863AE7B-AEE9-4DAD-B364-D13C87B56A67}" type="slidenum">
              <a:rPr lang="en-US" smtClean="0"/>
              <a:pPr/>
              <a:t>13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863AE7B-AEE9-4DAD-B364-D13C87B56A67}"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863AE7B-AEE9-4DAD-B364-D13C87B56A67}"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863AE7B-AEE9-4DAD-B364-D13C87B56A67}"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863AE7B-AEE9-4DAD-B364-D13C87B56A67}"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863AE7B-AEE9-4DAD-B364-D13C87B56A67}"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863AE7B-AEE9-4DAD-B364-D13C87B56A67}"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863AE7B-AEE9-4DAD-B364-D13C87B56A67}"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863AE7B-AEE9-4DAD-B364-D13C87B56A67}"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54AC9ADD-2CF9-4238-9968-9A64DBCCB19B}" type="datetimeFigureOut">
              <a:rPr lang="en-US" smtClean="0"/>
              <a:pPr/>
              <a:t>12/6/2014</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DC172F02-7507-4F6D-86F1-BFF0CAE99A48}"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4AC9ADD-2CF9-4238-9968-9A64DBCCB19B}" type="datetimeFigureOut">
              <a:rPr lang="en-US" smtClean="0"/>
              <a:pPr/>
              <a:t>12/6/2014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172F02-7507-4F6D-86F1-BFF0CAE99A4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4AC9ADD-2CF9-4238-9968-9A64DBCCB19B}" type="datetimeFigureOut">
              <a:rPr lang="en-US" smtClean="0"/>
              <a:pPr/>
              <a:t>12/6/2014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172F02-7507-4F6D-86F1-BFF0CAE99A4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4AC9ADD-2CF9-4238-9968-9A64DBCCB19B}" type="datetimeFigureOut">
              <a:rPr lang="en-US" smtClean="0"/>
              <a:pPr/>
              <a:t>12/6/2014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172F02-7507-4F6D-86F1-BFF0CAE99A4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4AC9ADD-2CF9-4238-9968-9A64DBCCB19B}" type="datetimeFigureOut">
              <a:rPr lang="en-US" smtClean="0"/>
              <a:pPr/>
              <a:t>12/6/2014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172F02-7507-4F6D-86F1-BFF0CAE99A48}"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4AC9ADD-2CF9-4238-9968-9A64DBCCB19B}" type="datetimeFigureOut">
              <a:rPr lang="en-US" smtClean="0"/>
              <a:pPr/>
              <a:t>12/6/2014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172F02-7507-4F6D-86F1-BFF0CAE99A4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54AC9ADD-2CF9-4238-9968-9A64DBCCB19B}" type="datetimeFigureOut">
              <a:rPr lang="en-US" smtClean="0"/>
              <a:pPr/>
              <a:t>12/6/2014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172F02-7507-4F6D-86F1-BFF0CAE99A4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54AC9ADD-2CF9-4238-9968-9A64DBCCB19B}" type="datetimeFigureOut">
              <a:rPr lang="en-US" smtClean="0"/>
              <a:pPr/>
              <a:t>12/6/2014</a:t>
            </a:fld>
            <a:endParaRPr lang="en-US"/>
          </a:p>
        </p:txBody>
      </p:sp>
      <p:sp>
        <p:nvSpPr>
          <p:cNvPr id="8" name="Slide Number Placeholder 7"/>
          <p:cNvSpPr>
            <a:spLocks noGrp="1"/>
          </p:cNvSpPr>
          <p:nvPr>
            <p:ph type="sldNum" sz="quarter" idx="11"/>
          </p:nvPr>
        </p:nvSpPr>
        <p:spPr/>
        <p:txBody>
          <a:bodyPr/>
          <a:lstStyle/>
          <a:p>
            <a:fld id="{DC172F02-7507-4F6D-86F1-BFF0CAE99A48}"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AC9ADD-2CF9-4238-9968-9A64DBCCB19B}" type="datetimeFigureOut">
              <a:rPr lang="en-US" smtClean="0"/>
              <a:pPr/>
              <a:t>12/6/2014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172F02-7507-4F6D-86F1-BFF0CAE99A4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4AC9ADD-2CF9-4238-9968-9A64DBCCB19B}" type="datetimeFigureOut">
              <a:rPr lang="en-US" smtClean="0"/>
              <a:pPr/>
              <a:t>12/6/2014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6448" y="6422064"/>
            <a:ext cx="762000" cy="365125"/>
          </a:xfrm>
        </p:spPr>
        <p:txBody>
          <a:bodyPr/>
          <a:lstStyle/>
          <a:p>
            <a:fld id="{DC172F02-7507-4F6D-86F1-BFF0CAE99A4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54AC9ADD-2CF9-4238-9968-9A64DBCCB19B}" type="datetimeFigureOut">
              <a:rPr lang="en-US" smtClean="0"/>
              <a:pPr/>
              <a:t>12/6/2014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172F02-7507-4F6D-86F1-BFF0CAE99A4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54AC9ADD-2CF9-4238-9968-9A64DBCCB19B}" type="datetimeFigureOut">
              <a:rPr lang="en-US" smtClean="0"/>
              <a:pPr/>
              <a:t>12/6/2014</a:t>
            </a:fld>
            <a:endParaRPr 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DC172F02-7507-4F6D-86F1-BFF0CAE99A48}"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education-portal.com/articles/Cyberbullying_A_National_Epidemic.html"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webmd.boots.com/children/ss/slideshow-make-bedtime-easier"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hyperlink" Target="http://www.techradar.com/news/mobile-computing/tablets/microsoft-office-on-ipad-too-little-too-late--1235918" TargetMode="Externa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2" Type="http://schemas.openxmlformats.org/officeDocument/2006/relationships/hyperlink" Target="http://flippedtips.com/plegal/tips/worksheet3.html"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ww.stopbullying.gov/laws/key-components/index.html"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resources.uknowkids.com/blog/bid/159164/Global-Perspective-on-Cyberbullying" TargetMode="External"/><Relationship Id="rId2" Type="http://schemas.openxmlformats.org/officeDocument/2006/relationships/hyperlink" Target="http://flippedtips.com/plegal/tips/worksheet5.html" TargetMode="Externa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hyperlink" Target="http://stopcyberbullying.org/index2.html" TargetMode="External"/><Relationship Id="rId2" Type="http://schemas.openxmlformats.org/officeDocument/2006/relationships/hyperlink" Target="http://flippedtips.com/plegal/tips/worksheet6.html" TargetMode="Externa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8" Type="http://schemas.openxmlformats.org/officeDocument/2006/relationships/hyperlink" Target="http://flippedtips.com/plegal/ppa/ppasteps.htm" TargetMode="External"/><Relationship Id="rId3" Type="http://schemas.openxmlformats.org/officeDocument/2006/relationships/slide" Target="slide6.xml"/><Relationship Id="rId7" Type="http://schemas.openxmlformats.org/officeDocument/2006/relationships/slide" Target="slide16.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15.xml"/><Relationship Id="rId5" Type="http://schemas.openxmlformats.org/officeDocument/2006/relationships/slide" Target="slide13.xml"/><Relationship Id="rId4" Type="http://schemas.openxmlformats.org/officeDocument/2006/relationships/slide" Target="slide10.xml"/></Relationships>
</file>

<file path=ppt/slides/_rels/slide3.xml.rels><?xml version="1.0" encoding="UTF-8" standalone="yes"?>
<Relationships xmlns="http://schemas.openxmlformats.org/package/2006/relationships"><Relationship Id="rId3" Type="http://schemas.openxmlformats.org/officeDocument/2006/relationships/hyperlink" Target="http://www.stopbullying.gov/cyberbullying/what-is-it/"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digitaltrends.com/mobile/nsa-text-message-200-million-dishfire/"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www.brightstarinvestigations.com/cyberbullying-how-parents-can-take-action/" TargetMode="Externa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hyperlink" Target="http://flippedtips.com/plegal/tips/worksheet1.htm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bullyingstatistics.org/content/cyber-bullying-statistics.htm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www.nea.org/home/4104.htm"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www.bullyingstatistics.org/content/cyber-bullying-statistics.htm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thelowell.org/2014/04/29/cyberbullying-has-no-place-in-todays-society/"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w.bullyingstatistics.org/content/cyber-bullying-statistics.htm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www.nytimes.com/2010/06/28/style/28bully.html?pagewanted=all&amp;_r=0"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nobullying.com/facts-about-cyber-bullying/"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81000"/>
            <a:ext cx="7467600" cy="1524000"/>
          </a:xfrm>
        </p:spPr>
        <p:txBody>
          <a:bodyPr>
            <a:normAutofit fontScale="90000"/>
          </a:bodyPr>
          <a:lstStyle/>
          <a:p>
            <a:pPr algn="ctr"/>
            <a:r>
              <a:rPr lang="en-US" sz="4900" dirty="0">
                <a:solidFill>
                  <a:schemeClr val="accent1">
                    <a:lumMod val="50000"/>
                  </a:schemeClr>
                </a:solidFill>
              </a:rPr>
              <a:t>Cyber Bullying Among American </a:t>
            </a:r>
            <a:r>
              <a:rPr lang="en-US" sz="4900" dirty="0" smtClean="0">
                <a:solidFill>
                  <a:schemeClr val="accent1">
                    <a:lumMod val="50000"/>
                  </a:schemeClr>
                </a:solidFill>
              </a:rPr>
              <a:t>Teenagers</a:t>
            </a:r>
            <a:r>
              <a:rPr lang="en-US" sz="4800" dirty="0">
                <a:solidFill>
                  <a:schemeClr val="accent1">
                    <a:lumMod val="50000"/>
                  </a:schemeClr>
                </a:solidFill>
              </a:rPr>
              <a:t/>
            </a:r>
            <a:br>
              <a:rPr lang="en-US" sz="4800" dirty="0">
                <a:solidFill>
                  <a:schemeClr val="accent1">
                    <a:lumMod val="50000"/>
                  </a:schemeClr>
                </a:solidFill>
              </a:rPr>
            </a:br>
            <a:r>
              <a:rPr lang="en-US" sz="4800" dirty="0">
                <a:solidFill>
                  <a:schemeClr val="accent1">
                    <a:lumMod val="50000"/>
                  </a:schemeClr>
                </a:solidFill>
              </a:rPr>
              <a:t/>
            </a:r>
            <a:br>
              <a:rPr lang="en-US" sz="4800" dirty="0">
                <a:solidFill>
                  <a:schemeClr val="accent1">
                    <a:lumMod val="50000"/>
                  </a:schemeClr>
                </a:solidFill>
              </a:rPr>
            </a:br>
            <a:endParaRPr lang="en-US" dirty="0"/>
          </a:p>
        </p:txBody>
      </p:sp>
      <p:sp>
        <p:nvSpPr>
          <p:cNvPr id="3" name="Subtitle 2"/>
          <p:cNvSpPr>
            <a:spLocks noGrp="1"/>
          </p:cNvSpPr>
          <p:nvPr>
            <p:ph type="subTitle" idx="1"/>
          </p:nvPr>
        </p:nvSpPr>
        <p:spPr>
          <a:xfrm>
            <a:off x="1676400" y="4191000"/>
            <a:ext cx="6019800" cy="1752600"/>
          </a:xfrm>
        </p:spPr>
        <p:txBody>
          <a:bodyPr>
            <a:normAutofit fontScale="92500" lnSpcReduction="20000"/>
          </a:bodyPr>
          <a:lstStyle/>
          <a:p>
            <a:r>
              <a:rPr lang="en-US" sz="3200" dirty="0" smtClean="0">
                <a:solidFill>
                  <a:schemeClr val="accent1">
                    <a:lumMod val="50000"/>
                  </a:schemeClr>
                </a:solidFill>
              </a:rPr>
              <a:t>Ashley Hinckley</a:t>
            </a:r>
          </a:p>
          <a:p>
            <a:r>
              <a:rPr lang="en-US" sz="3200" dirty="0" smtClean="0">
                <a:solidFill>
                  <a:schemeClr val="accent1">
                    <a:lumMod val="50000"/>
                  </a:schemeClr>
                </a:solidFill>
              </a:rPr>
              <a:t>Proctor High School</a:t>
            </a:r>
          </a:p>
          <a:p>
            <a:r>
              <a:rPr lang="en-US" sz="3200" dirty="0" smtClean="0">
                <a:solidFill>
                  <a:schemeClr val="accent1">
                    <a:lumMod val="50000"/>
                  </a:schemeClr>
                </a:solidFill>
              </a:rPr>
              <a:t>English 9</a:t>
            </a:r>
          </a:p>
          <a:p>
            <a:r>
              <a:rPr lang="en-US" sz="3200" dirty="0" smtClean="0">
                <a:solidFill>
                  <a:schemeClr val="accent1">
                    <a:lumMod val="50000"/>
                  </a:schemeClr>
                </a:solidFill>
              </a:rPr>
              <a:t>ahinckley@uticaschools.org</a:t>
            </a:r>
          </a:p>
          <a:p>
            <a:pPr algn="ctr"/>
            <a:endParaRPr lang="en-US" sz="3200" dirty="0">
              <a:solidFill>
                <a:schemeClr val="accent1">
                  <a:lumMod val="50000"/>
                </a:schemeClr>
              </a:solidFill>
            </a:endParaRPr>
          </a:p>
        </p:txBody>
      </p:sp>
      <p:pic>
        <p:nvPicPr>
          <p:cNvPr id="1026" name="Picture 2">
            <a:hlinkClick r:id="rId3"/>
          </p:cNvPr>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57225" y="2971800"/>
            <a:ext cx="2609850" cy="17526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sp>
        <p:nvSpPr>
          <p:cNvPr id="5" name="TextBox 4"/>
          <p:cNvSpPr txBox="1"/>
          <p:nvPr/>
        </p:nvSpPr>
        <p:spPr>
          <a:xfrm>
            <a:off x="1962150" y="1898073"/>
            <a:ext cx="5486400" cy="1077218"/>
          </a:xfrm>
          <a:prstGeom prst="rect">
            <a:avLst/>
          </a:prstGeom>
          <a:noFill/>
        </p:spPr>
        <p:txBody>
          <a:bodyPr wrap="square" rtlCol="0">
            <a:spAutoFit/>
          </a:bodyPr>
          <a:lstStyle/>
          <a:p>
            <a:pPr algn="ctr"/>
            <a:r>
              <a:rPr lang="en-US" sz="3200" dirty="0" smtClean="0">
                <a:solidFill>
                  <a:srgbClr val="0D8383"/>
                </a:solidFill>
              </a:rPr>
              <a:t>How do we stop </a:t>
            </a:r>
          </a:p>
          <a:p>
            <a:pPr algn="ctr"/>
            <a:r>
              <a:rPr lang="en-US" sz="3200" dirty="0" smtClean="0">
                <a:solidFill>
                  <a:srgbClr val="0D8383"/>
                </a:solidFill>
              </a:rPr>
              <a:t>bullying online?</a:t>
            </a:r>
            <a:endParaRPr lang="en-US" sz="3200" dirty="0">
              <a:solidFill>
                <a:srgbClr val="0D8383"/>
              </a:solidFill>
            </a:endParaRPr>
          </a:p>
        </p:txBody>
      </p:sp>
    </p:spTree>
    <p:extLst>
      <p:ext uri="{BB962C8B-B14F-4D97-AF65-F5344CB8AC3E}">
        <p14:creationId xmlns="" xmlns:p14="http://schemas.microsoft.com/office/powerpoint/2010/main" val="8828806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D8383"/>
                </a:solidFill>
              </a:rPr>
              <a:t>Why is Cyberbullying different?</a:t>
            </a:r>
            <a:endParaRPr lang="en-US" dirty="0">
              <a:solidFill>
                <a:srgbClr val="0D8383"/>
              </a:solidFill>
            </a:endParaRPr>
          </a:p>
        </p:txBody>
      </p:sp>
      <p:sp>
        <p:nvSpPr>
          <p:cNvPr id="3" name="Content Placeholder 2"/>
          <p:cNvSpPr>
            <a:spLocks noGrp="1"/>
          </p:cNvSpPr>
          <p:nvPr>
            <p:ph idx="1"/>
          </p:nvPr>
        </p:nvSpPr>
        <p:spPr>
          <a:xfrm>
            <a:off x="457200" y="1447800"/>
            <a:ext cx="7467600" cy="4953000"/>
          </a:xfrm>
        </p:spPr>
        <p:txBody>
          <a:bodyPr>
            <a:normAutofit fontScale="70000" lnSpcReduction="20000"/>
          </a:bodyPr>
          <a:lstStyle/>
          <a:p>
            <a:r>
              <a:rPr lang="en-US" sz="3600" dirty="0" smtClean="0">
                <a:solidFill>
                  <a:schemeClr val="accent1">
                    <a:lumMod val="50000"/>
                  </a:schemeClr>
                </a:solidFill>
              </a:rPr>
              <a:t>Kids </a:t>
            </a:r>
            <a:r>
              <a:rPr lang="en-US" sz="3600" dirty="0">
                <a:solidFill>
                  <a:schemeClr val="accent1">
                    <a:lumMod val="50000"/>
                  </a:schemeClr>
                </a:solidFill>
              </a:rPr>
              <a:t>who are being cyberbullied are often bullied in person as well. Additionally, kids who are cyberbullied have a harder time getting away from the behavior.</a:t>
            </a:r>
          </a:p>
          <a:p>
            <a:r>
              <a:rPr lang="en-US" sz="3600" dirty="0">
                <a:solidFill>
                  <a:schemeClr val="accent1">
                    <a:lumMod val="50000"/>
                  </a:schemeClr>
                </a:solidFill>
              </a:rPr>
              <a:t>Cyberbullying can happen 24 hours a day, 7 days a week, and reach a kid even when he or she is alone. It can happen any time of the day or night.</a:t>
            </a:r>
          </a:p>
          <a:p>
            <a:r>
              <a:rPr lang="en-US" sz="3600" dirty="0">
                <a:solidFill>
                  <a:schemeClr val="accent1">
                    <a:lumMod val="50000"/>
                  </a:schemeClr>
                </a:solidFill>
              </a:rPr>
              <a:t>Cyberbullying messages and images can be posted anonymously and distributed quickly to a very wide audience. It can be difficult and sometimes impossible to trace the source.</a:t>
            </a:r>
          </a:p>
          <a:p>
            <a:r>
              <a:rPr lang="en-US" sz="3600" dirty="0">
                <a:solidFill>
                  <a:schemeClr val="accent1">
                    <a:lumMod val="50000"/>
                  </a:schemeClr>
                </a:solidFill>
              </a:rPr>
              <a:t>Deleting inappropriate or harassing messages, texts, and pictures is extremely difficult after they have been posted or sent.</a:t>
            </a:r>
          </a:p>
          <a:p>
            <a:endParaRPr lang="en-US" dirty="0"/>
          </a:p>
        </p:txBody>
      </p:sp>
    </p:spTree>
    <p:extLst>
      <p:ext uri="{BB962C8B-B14F-4D97-AF65-F5344CB8AC3E}">
        <p14:creationId xmlns="" xmlns:p14="http://schemas.microsoft.com/office/powerpoint/2010/main" val="23975699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D8383"/>
                </a:solidFill>
              </a:rPr>
              <a:t/>
            </a:r>
            <a:br>
              <a:rPr lang="en-US" dirty="0" smtClean="0">
                <a:solidFill>
                  <a:srgbClr val="0D8383"/>
                </a:solidFill>
              </a:rPr>
            </a:br>
            <a:r>
              <a:rPr lang="en-US" dirty="0" smtClean="0">
                <a:solidFill>
                  <a:srgbClr val="0D8383"/>
                </a:solidFill>
              </a:rPr>
              <a:t>Causes:</a:t>
            </a:r>
            <a:br>
              <a:rPr lang="en-US" dirty="0" smtClean="0">
                <a:solidFill>
                  <a:srgbClr val="0D8383"/>
                </a:solidFill>
              </a:rPr>
            </a:br>
            <a:r>
              <a:rPr lang="en-US" dirty="0" smtClean="0">
                <a:solidFill>
                  <a:srgbClr val="0D8383"/>
                </a:solidFill>
              </a:rPr>
              <a:t>So let’s take a survey, by a show of hands:</a:t>
            </a:r>
            <a:endParaRPr lang="en-US" dirty="0">
              <a:solidFill>
                <a:srgbClr val="0D8383"/>
              </a:solidFill>
            </a:endParaRPr>
          </a:p>
        </p:txBody>
      </p:sp>
      <p:sp>
        <p:nvSpPr>
          <p:cNvPr id="3" name="Content Placeholder 2"/>
          <p:cNvSpPr>
            <a:spLocks noGrp="1"/>
          </p:cNvSpPr>
          <p:nvPr>
            <p:ph idx="1"/>
          </p:nvPr>
        </p:nvSpPr>
        <p:spPr>
          <a:xfrm>
            <a:off x="457200" y="1981200"/>
            <a:ext cx="7467600" cy="2286000"/>
          </a:xfrm>
        </p:spPr>
        <p:txBody>
          <a:bodyPr/>
          <a:lstStyle/>
          <a:p>
            <a:r>
              <a:rPr lang="en-US" sz="2400" dirty="0" smtClean="0">
                <a:solidFill>
                  <a:schemeClr val="accent1">
                    <a:lumMod val="50000"/>
                  </a:schemeClr>
                </a:solidFill>
              </a:rPr>
              <a:t>How many of you sleep with your phone next to your bed?</a:t>
            </a:r>
          </a:p>
          <a:p>
            <a:r>
              <a:rPr lang="en-US" sz="2400" dirty="0" smtClean="0">
                <a:solidFill>
                  <a:schemeClr val="accent1">
                    <a:lumMod val="50000"/>
                  </a:schemeClr>
                </a:solidFill>
              </a:rPr>
              <a:t>How many of you have access to the internet 24 hours a day?</a:t>
            </a:r>
          </a:p>
          <a:p>
            <a:endParaRPr lang="en-US" dirty="0">
              <a:solidFill>
                <a:schemeClr val="accent1">
                  <a:lumMod val="50000"/>
                </a:schemeClr>
              </a:solidFill>
            </a:endParaRPr>
          </a:p>
        </p:txBody>
      </p:sp>
      <p:pic>
        <p:nvPicPr>
          <p:cNvPr id="1026" name="Picture 2" descr="Teen girl lying in bed with cell phone">
            <a:hlinkClick r:id="rId3"/>
          </p:cNvPr>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57200" y="3657600"/>
            <a:ext cx="3924867" cy="26670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pic>
        <p:nvPicPr>
          <p:cNvPr id="1027" name="Picture 3">
            <a:hlinkClick r:id="rId5"/>
          </p:cNvPr>
          <p:cNvPicPr>
            <a:picLocks noChangeAspect="1" noChangeArrowheads="1"/>
          </p:cNvPicPr>
          <p:nvPr/>
        </p:nvPicPr>
        <p:blipFill rotWithShape="1">
          <a:blip r:embed="rId6" cstate="print">
            <a:extLst>
              <a:ext uri="{28A0092B-C50C-407E-A947-70E740481C1C}">
                <a14:useLocalDpi xmlns="" xmlns:a14="http://schemas.microsoft.com/office/drawing/2010/main" val="0"/>
              </a:ext>
            </a:extLst>
          </a:blip>
          <a:srcRect l="13164" r="3926" b="944"/>
          <a:stretch/>
        </p:blipFill>
        <p:spPr bwMode="auto">
          <a:xfrm>
            <a:off x="4876800" y="3657600"/>
            <a:ext cx="3999345" cy="268666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spTree>
    <p:extLst>
      <p:ext uri="{BB962C8B-B14F-4D97-AF65-F5344CB8AC3E}">
        <p14:creationId xmlns="" xmlns:p14="http://schemas.microsoft.com/office/powerpoint/2010/main" val="27557887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7467600" cy="5668963"/>
          </a:xfrm>
        </p:spPr>
        <p:txBody>
          <a:bodyPr>
            <a:normAutofit lnSpcReduction="10000"/>
          </a:bodyPr>
          <a:lstStyle/>
          <a:p>
            <a:r>
              <a:rPr lang="en-US" dirty="0" smtClean="0">
                <a:solidFill>
                  <a:schemeClr val="accent1">
                    <a:lumMod val="50000"/>
                  </a:schemeClr>
                </a:solidFill>
              </a:rPr>
              <a:t>Having access to the internet and a cell phone or other electronic device at all times, means that bullying can happen at anytime. Although many people use technology for the good, it can also be used to be harmful to others. </a:t>
            </a:r>
          </a:p>
          <a:p>
            <a:endParaRPr lang="en-US" dirty="0">
              <a:solidFill>
                <a:schemeClr val="accent1">
                  <a:lumMod val="50000"/>
                </a:schemeClr>
              </a:solidFill>
            </a:endParaRPr>
          </a:p>
          <a:p>
            <a:r>
              <a:rPr lang="en-US" dirty="0" smtClean="0">
                <a:solidFill>
                  <a:schemeClr val="accent1">
                    <a:lumMod val="50000"/>
                  </a:schemeClr>
                </a:solidFill>
              </a:rPr>
              <a:t>Now, click the link below to the worksheet where you and your partner will identify some other causes of cyberbullying. </a:t>
            </a:r>
          </a:p>
          <a:p>
            <a:r>
              <a:rPr lang="en-US" dirty="0" smtClean="0">
                <a:solidFill>
                  <a:schemeClr val="accent1">
                    <a:lumMod val="50000"/>
                  </a:schemeClr>
                </a:solidFill>
                <a:hlinkClick r:id="rId2"/>
              </a:rPr>
              <a:t>Causes of cyberbullying</a:t>
            </a:r>
            <a:endParaRPr lang="en-US" dirty="0" smtClean="0">
              <a:solidFill>
                <a:schemeClr val="accent1">
                  <a:lumMod val="50000"/>
                </a:schemeClr>
              </a:solidFill>
            </a:endParaRPr>
          </a:p>
        </p:txBody>
      </p:sp>
    </p:spTree>
    <p:extLst>
      <p:ext uri="{BB962C8B-B14F-4D97-AF65-F5344CB8AC3E}">
        <p14:creationId xmlns="" xmlns:p14="http://schemas.microsoft.com/office/powerpoint/2010/main" val="23902996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D8383"/>
                </a:solidFill>
              </a:rPr>
              <a:t>Policies and Laws</a:t>
            </a:r>
            <a:endParaRPr lang="en-US" dirty="0">
              <a:solidFill>
                <a:srgbClr val="0D8383"/>
              </a:solidFill>
            </a:endParaRPr>
          </a:p>
        </p:txBody>
      </p:sp>
      <p:sp>
        <p:nvSpPr>
          <p:cNvPr id="3" name="Content Placeholder 2"/>
          <p:cNvSpPr>
            <a:spLocks noGrp="1"/>
          </p:cNvSpPr>
          <p:nvPr>
            <p:ph idx="1"/>
          </p:nvPr>
        </p:nvSpPr>
        <p:spPr/>
        <p:txBody>
          <a:bodyPr>
            <a:normAutofit fontScale="85000" lnSpcReduction="10000"/>
          </a:bodyPr>
          <a:lstStyle/>
          <a:p>
            <a:r>
              <a:rPr lang="en-US" dirty="0">
                <a:solidFill>
                  <a:schemeClr val="accent1">
                    <a:lumMod val="50000"/>
                  </a:schemeClr>
                </a:solidFill>
              </a:rPr>
              <a:t>State and local lawmakers have taken action to prevent bullying and protect children. Through laws (in their state education codes and elsewhere) and model policies (that provide guidance to districts and schools), each state </a:t>
            </a:r>
            <a:r>
              <a:rPr lang="en-US" dirty="0" smtClean="0">
                <a:solidFill>
                  <a:schemeClr val="accent1">
                    <a:lumMod val="50000"/>
                  </a:schemeClr>
                </a:solidFill>
              </a:rPr>
              <a:t>addre</a:t>
            </a:r>
            <a:r>
              <a:rPr lang="en-US" dirty="0">
                <a:solidFill>
                  <a:schemeClr val="accent1">
                    <a:lumMod val="50000"/>
                  </a:schemeClr>
                </a:solidFill>
              </a:rPr>
              <a:t>sses bullying differently. </a:t>
            </a:r>
            <a:endParaRPr lang="en-US" dirty="0" smtClean="0">
              <a:solidFill>
                <a:schemeClr val="accent1">
                  <a:lumMod val="50000"/>
                </a:schemeClr>
              </a:solidFill>
            </a:endParaRPr>
          </a:p>
          <a:p>
            <a:r>
              <a:rPr lang="en-US" dirty="0">
                <a:solidFill>
                  <a:schemeClr val="accent1">
                    <a:lumMod val="50000"/>
                  </a:schemeClr>
                </a:solidFill>
              </a:rPr>
              <a:t>Bullying, cyberbullying, and related behaviors may be addressed in a single law or may be addressed in multiple laws. In some cases, bullying appears in the criminal code of a state that may apply to juveniles</a:t>
            </a:r>
            <a:r>
              <a:rPr lang="en-US" dirty="0" smtClean="0">
                <a:solidFill>
                  <a:schemeClr val="accent1">
                    <a:lumMod val="50000"/>
                  </a:schemeClr>
                </a:solidFill>
              </a:rPr>
              <a:t>.</a:t>
            </a:r>
            <a:endParaRPr lang="en-US" dirty="0">
              <a:solidFill>
                <a:schemeClr val="accent1">
                  <a:lumMod val="50000"/>
                </a:schemeClr>
              </a:solidFill>
            </a:endParaRPr>
          </a:p>
        </p:txBody>
      </p:sp>
    </p:spTree>
    <p:extLst>
      <p:ext uri="{BB962C8B-B14F-4D97-AF65-F5344CB8AC3E}">
        <p14:creationId xmlns="" xmlns:p14="http://schemas.microsoft.com/office/powerpoint/2010/main" val="6158352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D8383"/>
                </a:solidFill>
              </a:rPr>
              <a:t>Policies and Laws Cont.</a:t>
            </a:r>
            <a:endParaRPr lang="en-US" dirty="0">
              <a:solidFill>
                <a:srgbClr val="0D8383"/>
              </a:solidFill>
            </a:endParaRPr>
          </a:p>
        </p:txBody>
      </p:sp>
      <p:sp>
        <p:nvSpPr>
          <p:cNvPr id="3" name="Content Placeholder 2"/>
          <p:cNvSpPr>
            <a:spLocks noGrp="1"/>
          </p:cNvSpPr>
          <p:nvPr>
            <p:ph idx="1"/>
          </p:nvPr>
        </p:nvSpPr>
        <p:spPr/>
        <p:txBody>
          <a:bodyPr>
            <a:normAutofit fontScale="92500" lnSpcReduction="10000"/>
          </a:bodyPr>
          <a:lstStyle/>
          <a:p>
            <a:r>
              <a:rPr lang="en-US" dirty="0">
                <a:solidFill>
                  <a:schemeClr val="accent1">
                    <a:lumMod val="50000"/>
                  </a:schemeClr>
                </a:solidFill>
              </a:rPr>
              <a:t>In December 2010, the U.S. Department of Education reviewed state laws and identified </a:t>
            </a:r>
            <a:r>
              <a:rPr lang="en-US" dirty="0" smtClean="0">
                <a:solidFill>
                  <a:schemeClr val="accent1">
                    <a:lumMod val="50000"/>
                  </a:schemeClr>
                </a:solidFill>
              </a:rPr>
              <a:t>11 key components common among </a:t>
            </a:r>
            <a:r>
              <a:rPr lang="en-US" dirty="0">
                <a:solidFill>
                  <a:schemeClr val="accent1">
                    <a:lumMod val="50000"/>
                  </a:schemeClr>
                </a:solidFill>
              </a:rPr>
              <a:t>many of those laws</a:t>
            </a:r>
            <a:r>
              <a:rPr lang="en-US" dirty="0" smtClean="0">
                <a:solidFill>
                  <a:schemeClr val="accent1">
                    <a:lumMod val="50000"/>
                  </a:schemeClr>
                </a:solidFill>
              </a:rPr>
              <a:t>.</a:t>
            </a:r>
          </a:p>
          <a:p>
            <a:r>
              <a:rPr lang="en-US" dirty="0" smtClean="0">
                <a:solidFill>
                  <a:schemeClr val="accent1">
                    <a:lumMod val="50000"/>
                  </a:schemeClr>
                </a:solidFill>
              </a:rPr>
              <a:t>These key components include:</a:t>
            </a:r>
          </a:p>
          <a:p>
            <a:r>
              <a:rPr lang="en-US" sz="2000" b="1" dirty="0">
                <a:solidFill>
                  <a:schemeClr val="accent1">
                    <a:lumMod val="50000"/>
                  </a:schemeClr>
                </a:solidFill>
              </a:rPr>
              <a:t>Purpose </a:t>
            </a:r>
            <a:r>
              <a:rPr lang="en-US" sz="2000" b="1" dirty="0" smtClean="0">
                <a:solidFill>
                  <a:schemeClr val="accent1">
                    <a:lumMod val="50000"/>
                  </a:schemeClr>
                </a:solidFill>
              </a:rPr>
              <a:t>Statement, </a:t>
            </a:r>
            <a:r>
              <a:rPr lang="en-US" sz="2000" b="1" dirty="0">
                <a:solidFill>
                  <a:schemeClr val="accent1">
                    <a:lumMod val="50000"/>
                  </a:schemeClr>
                </a:solidFill>
              </a:rPr>
              <a:t>Statement of </a:t>
            </a:r>
            <a:r>
              <a:rPr lang="en-US" sz="2000" b="1" dirty="0" smtClean="0">
                <a:solidFill>
                  <a:schemeClr val="accent1">
                    <a:lumMod val="50000"/>
                  </a:schemeClr>
                </a:solidFill>
              </a:rPr>
              <a:t>Scope, Specification </a:t>
            </a:r>
            <a:r>
              <a:rPr lang="en-US" sz="2000" b="1" dirty="0">
                <a:solidFill>
                  <a:schemeClr val="accent1">
                    <a:lumMod val="50000"/>
                  </a:schemeClr>
                </a:solidFill>
              </a:rPr>
              <a:t>of Prohibited </a:t>
            </a:r>
            <a:r>
              <a:rPr lang="en-US" sz="2000" b="1" dirty="0" smtClean="0">
                <a:solidFill>
                  <a:schemeClr val="accent1">
                    <a:lumMod val="50000"/>
                  </a:schemeClr>
                </a:solidFill>
              </a:rPr>
              <a:t>Conduct, </a:t>
            </a:r>
            <a:r>
              <a:rPr lang="en-US" sz="2000" b="1" dirty="0">
                <a:solidFill>
                  <a:schemeClr val="accent1">
                    <a:lumMod val="50000"/>
                  </a:schemeClr>
                </a:solidFill>
              </a:rPr>
              <a:t>Enumeration of Specific </a:t>
            </a:r>
            <a:r>
              <a:rPr lang="en-US" sz="2000" b="1" dirty="0" smtClean="0">
                <a:solidFill>
                  <a:schemeClr val="accent1">
                    <a:lumMod val="50000"/>
                  </a:schemeClr>
                </a:solidFill>
              </a:rPr>
              <a:t>Characteristics, Development </a:t>
            </a:r>
            <a:r>
              <a:rPr lang="en-US" sz="2000" b="1" dirty="0">
                <a:solidFill>
                  <a:schemeClr val="accent1">
                    <a:lumMod val="50000"/>
                  </a:schemeClr>
                </a:solidFill>
              </a:rPr>
              <a:t>and Implementation of LEA </a:t>
            </a:r>
            <a:r>
              <a:rPr lang="en-US" sz="2000" b="1" dirty="0" smtClean="0">
                <a:solidFill>
                  <a:schemeClr val="accent1">
                    <a:lumMod val="50000"/>
                  </a:schemeClr>
                </a:solidFill>
              </a:rPr>
              <a:t>Policies, Components </a:t>
            </a:r>
            <a:r>
              <a:rPr lang="en-US" sz="2000" b="1" dirty="0">
                <a:solidFill>
                  <a:schemeClr val="accent1">
                    <a:lumMod val="50000"/>
                  </a:schemeClr>
                </a:solidFill>
              </a:rPr>
              <a:t>of LEA </a:t>
            </a:r>
            <a:r>
              <a:rPr lang="en-US" sz="2000" b="1" dirty="0" smtClean="0">
                <a:solidFill>
                  <a:schemeClr val="accent1">
                    <a:lumMod val="50000"/>
                  </a:schemeClr>
                </a:solidFill>
              </a:rPr>
              <a:t>Policies, </a:t>
            </a:r>
            <a:r>
              <a:rPr lang="en-US" sz="2000" b="1" dirty="0">
                <a:solidFill>
                  <a:schemeClr val="accent1">
                    <a:lumMod val="50000"/>
                  </a:schemeClr>
                </a:solidFill>
              </a:rPr>
              <a:t>Review of Local </a:t>
            </a:r>
            <a:r>
              <a:rPr lang="en-US" sz="2000" b="1" dirty="0" smtClean="0">
                <a:solidFill>
                  <a:schemeClr val="accent1">
                    <a:lumMod val="50000"/>
                  </a:schemeClr>
                </a:solidFill>
              </a:rPr>
              <a:t>Policies, communication plan, Training </a:t>
            </a:r>
            <a:r>
              <a:rPr lang="en-US" sz="2000" b="1" dirty="0">
                <a:solidFill>
                  <a:schemeClr val="accent1">
                    <a:lumMod val="50000"/>
                  </a:schemeClr>
                </a:solidFill>
              </a:rPr>
              <a:t>and Preventive </a:t>
            </a:r>
            <a:r>
              <a:rPr lang="en-US" sz="2000" b="1" dirty="0" smtClean="0">
                <a:solidFill>
                  <a:schemeClr val="accent1">
                    <a:lumMod val="50000"/>
                  </a:schemeClr>
                </a:solidFill>
              </a:rPr>
              <a:t>Education Transparency </a:t>
            </a:r>
            <a:r>
              <a:rPr lang="en-US" sz="2000" b="1" dirty="0">
                <a:solidFill>
                  <a:schemeClr val="accent1">
                    <a:lumMod val="50000"/>
                  </a:schemeClr>
                </a:solidFill>
              </a:rPr>
              <a:t>and </a:t>
            </a:r>
            <a:r>
              <a:rPr lang="en-US" sz="2000" b="1" dirty="0" smtClean="0">
                <a:solidFill>
                  <a:schemeClr val="accent1">
                    <a:lumMod val="50000"/>
                  </a:schemeClr>
                </a:solidFill>
              </a:rPr>
              <a:t>Monitoring Statement </a:t>
            </a:r>
            <a:r>
              <a:rPr lang="en-US" sz="2000" b="1" dirty="0">
                <a:solidFill>
                  <a:schemeClr val="accent1">
                    <a:lumMod val="50000"/>
                  </a:schemeClr>
                </a:solidFill>
              </a:rPr>
              <a:t>of Rights to Other Legal </a:t>
            </a:r>
            <a:r>
              <a:rPr lang="en-US" sz="2000" b="1" dirty="0" smtClean="0">
                <a:solidFill>
                  <a:schemeClr val="accent1">
                    <a:lumMod val="50000"/>
                  </a:schemeClr>
                </a:solidFill>
              </a:rPr>
              <a:t>Recourse.</a:t>
            </a:r>
          </a:p>
          <a:p>
            <a:r>
              <a:rPr lang="en-US" sz="2000" b="1" dirty="0" smtClean="0">
                <a:solidFill>
                  <a:schemeClr val="accent1">
                    <a:lumMod val="50000"/>
                  </a:schemeClr>
                </a:solidFill>
                <a:hlinkClick r:id="rId2"/>
              </a:rPr>
              <a:t>11 key components</a:t>
            </a:r>
            <a:r>
              <a:rPr lang="en-US" sz="2000" b="1" dirty="0" smtClean="0">
                <a:solidFill>
                  <a:schemeClr val="accent1">
                    <a:lumMod val="50000"/>
                  </a:schemeClr>
                </a:solidFill>
              </a:rPr>
              <a:t> </a:t>
            </a:r>
          </a:p>
          <a:p>
            <a:endParaRPr lang="en-US" sz="2000" dirty="0">
              <a:solidFill>
                <a:schemeClr val="accent1">
                  <a:lumMod val="50000"/>
                </a:schemeClr>
              </a:solidFill>
            </a:endParaRPr>
          </a:p>
        </p:txBody>
      </p:sp>
    </p:spTree>
    <p:extLst>
      <p:ext uri="{BB962C8B-B14F-4D97-AF65-F5344CB8AC3E}">
        <p14:creationId xmlns="" xmlns:p14="http://schemas.microsoft.com/office/powerpoint/2010/main" val="13937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D8383"/>
                </a:solidFill>
              </a:rPr>
              <a:t>Develop solutions </a:t>
            </a:r>
            <a:endParaRPr lang="en-US" dirty="0">
              <a:solidFill>
                <a:srgbClr val="0D8383"/>
              </a:solidFill>
            </a:endParaRPr>
          </a:p>
        </p:txBody>
      </p:sp>
      <p:sp>
        <p:nvSpPr>
          <p:cNvPr id="3" name="Content Placeholder 2"/>
          <p:cNvSpPr>
            <a:spLocks noGrp="1"/>
          </p:cNvSpPr>
          <p:nvPr>
            <p:ph idx="1"/>
          </p:nvPr>
        </p:nvSpPr>
        <p:spPr/>
        <p:txBody>
          <a:bodyPr/>
          <a:lstStyle/>
          <a:p>
            <a:r>
              <a:rPr lang="en-US" dirty="0" smtClean="0">
                <a:solidFill>
                  <a:schemeClr val="accent1">
                    <a:lumMod val="50000"/>
                  </a:schemeClr>
                </a:solidFill>
              </a:rPr>
              <a:t>Now with your group, fill out the following worksheet to come up with some ideas as to how we can solve the cyber bullying problems that are taking place among teens.</a:t>
            </a:r>
          </a:p>
          <a:p>
            <a:r>
              <a:rPr lang="en-US" dirty="0" smtClean="0">
                <a:solidFill>
                  <a:schemeClr val="accent1">
                    <a:lumMod val="50000"/>
                  </a:schemeClr>
                </a:solidFill>
                <a:hlinkClick r:id="rId2"/>
              </a:rPr>
              <a:t>Solutions Worksheet</a:t>
            </a:r>
            <a:r>
              <a:rPr lang="en-US" dirty="0" smtClean="0">
                <a:solidFill>
                  <a:schemeClr val="accent1">
                    <a:lumMod val="50000"/>
                  </a:schemeClr>
                </a:solidFill>
              </a:rPr>
              <a:t> </a:t>
            </a:r>
            <a:endParaRPr lang="en-US" dirty="0">
              <a:solidFill>
                <a:schemeClr val="accent1">
                  <a:lumMod val="50000"/>
                </a:schemeClr>
              </a:solidFill>
            </a:endParaRPr>
          </a:p>
        </p:txBody>
      </p:sp>
      <p:pic>
        <p:nvPicPr>
          <p:cNvPr id="1026" name="Picture 2" descr="http://cdn2.hubspot.net/hub/176530/file-18530001-jpg/images/cyberbullying.jpg">
            <a:hlinkClick r:id="rId3"/>
          </p:cNvPr>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029200" y="3581400"/>
            <a:ext cx="2803525" cy="280352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0135764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D8383"/>
                </a:solidFill>
              </a:rPr>
              <a:t>Best Solution </a:t>
            </a:r>
            <a:endParaRPr lang="en-US" dirty="0">
              <a:solidFill>
                <a:srgbClr val="0D8383"/>
              </a:solidFill>
            </a:endParaRPr>
          </a:p>
        </p:txBody>
      </p:sp>
      <p:sp>
        <p:nvSpPr>
          <p:cNvPr id="3" name="Content Placeholder 2"/>
          <p:cNvSpPr>
            <a:spLocks noGrp="1"/>
          </p:cNvSpPr>
          <p:nvPr>
            <p:ph idx="1"/>
          </p:nvPr>
        </p:nvSpPr>
        <p:spPr/>
        <p:txBody>
          <a:bodyPr>
            <a:normAutofit fontScale="92500" lnSpcReduction="20000"/>
          </a:bodyPr>
          <a:lstStyle/>
          <a:p>
            <a:r>
              <a:rPr lang="en-US" dirty="0" smtClean="0">
                <a:solidFill>
                  <a:schemeClr val="accent1">
                    <a:lumMod val="50000"/>
                  </a:schemeClr>
                </a:solidFill>
              </a:rPr>
              <a:t>Now based on the solutions you came up with on that worksheet you are now going to select the best one based on feasibility, and effectiveness. </a:t>
            </a:r>
          </a:p>
          <a:p>
            <a:r>
              <a:rPr lang="en-US" u="sng" dirty="0">
                <a:solidFill>
                  <a:schemeClr val="accent1">
                    <a:lumMod val="50000"/>
                  </a:schemeClr>
                </a:solidFill>
              </a:rPr>
              <a:t>Feasibility</a:t>
            </a:r>
            <a:r>
              <a:rPr lang="en-US" dirty="0">
                <a:solidFill>
                  <a:schemeClr val="accent1">
                    <a:lumMod val="50000"/>
                  </a:schemeClr>
                </a:solidFill>
              </a:rPr>
              <a:t> refers to the likelihood that your policy would be enacted by the government or government agency</a:t>
            </a:r>
            <a:r>
              <a:rPr lang="en-US" dirty="0" smtClean="0">
                <a:solidFill>
                  <a:schemeClr val="accent1">
                    <a:lumMod val="50000"/>
                  </a:schemeClr>
                </a:solidFill>
              </a:rPr>
              <a:t>.</a:t>
            </a:r>
          </a:p>
          <a:p>
            <a:r>
              <a:rPr lang="en-US" u="sng" dirty="0">
                <a:solidFill>
                  <a:schemeClr val="accent1">
                    <a:lumMod val="50000"/>
                  </a:schemeClr>
                </a:solidFill>
              </a:rPr>
              <a:t>Effectiveness</a:t>
            </a:r>
            <a:r>
              <a:rPr lang="en-US" dirty="0">
                <a:solidFill>
                  <a:schemeClr val="accent1">
                    <a:lumMod val="50000"/>
                  </a:schemeClr>
                </a:solidFill>
              </a:rPr>
              <a:t> refers to the likelihood that your policy will produce results that lessen the social problem</a:t>
            </a:r>
            <a:r>
              <a:rPr lang="en-US" dirty="0" smtClean="0">
                <a:solidFill>
                  <a:schemeClr val="accent1">
                    <a:lumMod val="50000"/>
                  </a:schemeClr>
                </a:solidFill>
              </a:rPr>
              <a:t>.</a:t>
            </a:r>
          </a:p>
          <a:p>
            <a:r>
              <a:rPr lang="en-US" dirty="0" smtClean="0">
                <a:solidFill>
                  <a:schemeClr val="accent1">
                    <a:lumMod val="50000"/>
                  </a:schemeClr>
                </a:solidFill>
                <a:hlinkClick r:id="rId2"/>
              </a:rPr>
              <a:t>Best Solution Worksheet</a:t>
            </a:r>
            <a:endParaRPr lang="en-US" dirty="0">
              <a:solidFill>
                <a:schemeClr val="accent1">
                  <a:lumMod val="50000"/>
                </a:schemeClr>
              </a:solidFill>
            </a:endParaRPr>
          </a:p>
        </p:txBody>
      </p:sp>
      <p:pic>
        <p:nvPicPr>
          <p:cNvPr id="2050" name="Picture 2" descr="http://t1.gstatic.com/images?q=tbn:ANd9GcRyHhsPyOKIRgckT2byz89qXm-1yLbw2r0Pw55Flom78_q1EQeM:stopcyberbullying.org/images/main_logo.gif">
            <a:hlinkClick r:id="rId3"/>
          </p:cNvPr>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029200" y="5029200"/>
            <a:ext cx="3648075" cy="148679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0529862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01000" cy="1143000"/>
          </a:xfrm>
        </p:spPr>
        <p:txBody>
          <a:bodyPr>
            <a:noAutofit/>
          </a:bodyPr>
          <a:lstStyle/>
          <a:p>
            <a:r>
              <a:rPr lang="en-US" sz="3600" b="1" dirty="0">
                <a:solidFill>
                  <a:srgbClr val="0D8383"/>
                </a:solidFill>
              </a:rPr>
              <a:t>The 6 Steps of the Public Policy Analyst </a:t>
            </a:r>
            <a:endParaRPr lang="en-US" sz="3600" dirty="0">
              <a:solidFill>
                <a:srgbClr val="0D8383"/>
              </a:solidFill>
            </a:endParaRPr>
          </a:p>
        </p:txBody>
      </p:sp>
      <p:sp>
        <p:nvSpPr>
          <p:cNvPr id="3" name="Content Placeholder 2"/>
          <p:cNvSpPr>
            <a:spLocks noGrp="1"/>
          </p:cNvSpPr>
          <p:nvPr>
            <p:ph idx="1"/>
          </p:nvPr>
        </p:nvSpPr>
        <p:spPr/>
        <p:txBody>
          <a:bodyPr/>
          <a:lstStyle/>
          <a:p>
            <a:pPr lvl="0"/>
            <a:r>
              <a:rPr lang="en-US" dirty="0" smtClean="0">
                <a:solidFill>
                  <a:schemeClr val="accent1">
                    <a:lumMod val="50000"/>
                  </a:schemeClr>
                </a:solidFill>
                <a:hlinkClick r:id="" action="ppaction://hlinkshowjump?jump=nextslide"/>
              </a:rPr>
              <a:t>Define the Problem</a:t>
            </a:r>
            <a:endParaRPr lang="en-US" dirty="0">
              <a:solidFill>
                <a:schemeClr val="accent1">
                  <a:lumMod val="50000"/>
                </a:schemeClr>
              </a:solidFill>
            </a:endParaRPr>
          </a:p>
          <a:p>
            <a:pPr lvl="0"/>
            <a:r>
              <a:rPr lang="en-US" dirty="0" smtClean="0">
                <a:solidFill>
                  <a:schemeClr val="accent1">
                    <a:lumMod val="50000"/>
                  </a:schemeClr>
                </a:solidFill>
                <a:hlinkClick r:id="rId3" action="ppaction://hlinksldjump"/>
              </a:rPr>
              <a:t>Gather the Evidence</a:t>
            </a:r>
            <a:endParaRPr lang="en-US" dirty="0">
              <a:solidFill>
                <a:schemeClr val="accent1">
                  <a:lumMod val="50000"/>
                </a:schemeClr>
              </a:solidFill>
            </a:endParaRPr>
          </a:p>
          <a:p>
            <a:pPr lvl="0"/>
            <a:r>
              <a:rPr lang="en-US" dirty="0" smtClean="0">
                <a:solidFill>
                  <a:schemeClr val="accent1">
                    <a:lumMod val="50000"/>
                  </a:schemeClr>
                </a:solidFill>
                <a:hlinkClick r:id="rId4" action="ppaction://hlinksldjump"/>
              </a:rPr>
              <a:t>Identify the Causes</a:t>
            </a:r>
            <a:endParaRPr lang="en-US" dirty="0">
              <a:solidFill>
                <a:schemeClr val="accent1">
                  <a:lumMod val="50000"/>
                </a:schemeClr>
              </a:solidFill>
            </a:endParaRPr>
          </a:p>
          <a:p>
            <a:pPr lvl="0"/>
            <a:r>
              <a:rPr lang="en-US" dirty="0" smtClean="0">
                <a:solidFill>
                  <a:schemeClr val="accent1">
                    <a:lumMod val="50000"/>
                  </a:schemeClr>
                </a:solidFill>
                <a:hlinkClick r:id="rId5" action="ppaction://hlinksldjump"/>
              </a:rPr>
              <a:t>Evaluate the </a:t>
            </a:r>
            <a:r>
              <a:rPr lang="en-US" dirty="0">
                <a:solidFill>
                  <a:schemeClr val="accent1">
                    <a:lumMod val="50000"/>
                  </a:schemeClr>
                </a:solidFill>
                <a:hlinkClick r:id="rId5" action="ppaction://hlinksldjump"/>
              </a:rPr>
              <a:t>E</a:t>
            </a:r>
            <a:r>
              <a:rPr lang="en-US" dirty="0" smtClean="0">
                <a:solidFill>
                  <a:schemeClr val="accent1">
                    <a:lumMod val="50000"/>
                  </a:schemeClr>
                </a:solidFill>
                <a:hlinkClick r:id="rId5" action="ppaction://hlinksldjump"/>
              </a:rPr>
              <a:t>xisting Policy</a:t>
            </a:r>
            <a:endParaRPr lang="en-US" dirty="0">
              <a:solidFill>
                <a:schemeClr val="accent1">
                  <a:lumMod val="50000"/>
                </a:schemeClr>
              </a:solidFill>
            </a:endParaRPr>
          </a:p>
          <a:p>
            <a:pPr lvl="0"/>
            <a:r>
              <a:rPr lang="en-US" dirty="0" smtClean="0">
                <a:solidFill>
                  <a:schemeClr val="accent1">
                    <a:lumMod val="50000"/>
                  </a:schemeClr>
                </a:solidFill>
                <a:hlinkClick r:id="rId6" action="ppaction://hlinksldjump"/>
              </a:rPr>
              <a:t>Develop Solutions</a:t>
            </a:r>
            <a:endParaRPr lang="en-US" dirty="0">
              <a:solidFill>
                <a:schemeClr val="accent1">
                  <a:lumMod val="50000"/>
                </a:schemeClr>
              </a:solidFill>
            </a:endParaRPr>
          </a:p>
          <a:p>
            <a:pPr lvl="0"/>
            <a:r>
              <a:rPr lang="en-US" dirty="0" smtClean="0">
                <a:solidFill>
                  <a:schemeClr val="accent1">
                    <a:lumMod val="50000"/>
                  </a:schemeClr>
                </a:solidFill>
                <a:hlinkClick r:id="rId7" action="ppaction://hlinksldjump"/>
              </a:rPr>
              <a:t>Select the Best Solution</a:t>
            </a:r>
            <a:endParaRPr lang="en-US" dirty="0">
              <a:solidFill>
                <a:schemeClr val="accent1">
                  <a:lumMod val="50000"/>
                </a:schemeClr>
              </a:solidFill>
            </a:endParaRPr>
          </a:p>
          <a:p>
            <a:r>
              <a:rPr lang="en-US" dirty="0">
                <a:solidFill>
                  <a:schemeClr val="accent1">
                    <a:lumMod val="50000"/>
                  </a:schemeClr>
                </a:solidFill>
                <a:hlinkClick r:id="rId8"/>
              </a:rPr>
              <a:t>http://flippedtips.com/plegal/ppa/ppasteps.htm</a:t>
            </a:r>
            <a:endParaRPr lang="en-US" dirty="0">
              <a:solidFill>
                <a:schemeClr val="accent1">
                  <a:lumMod val="50000"/>
                </a:schemeClr>
              </a:solidFill>
            </a:endParaRPr>
          </a:p>
        </p:txBody>
      </p:sp>
    </p:spTree>
    <p:extLst>
      <p:ext uri="{BB962C8B-B14F-4D97-AF65-F5344CB8AC3E}">
        <p14:creationId xmlns="" xmlns:p14="http://schemas.microsoft.com/office/powerpoint/2010/main" val="2347083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534400" cy="1295400"/>
          </a:xfrm>
        </p:spPr>
        <p:txBody>
          <a:bodyPr>
            <a:normAutofit fontScale="90000"/>
          </a:bodyPr>
          <a:lstStyle/>
          <a:p>
            <a:pPr algn="ctr"/>
            <a:r>
              <a:rPr lang="en-US" dirty="0" smtClean="0">
                <a:solidFill>
                  <a:srgbClr val="0D8383"/>
                </a:solidFill>
              </a:rPr>
              <a:t>Define the Problem – </a:t>
            </a:r>
            <a:br>
              <a:rPr lang="en-US" dirty="0" smtClean="0">
                <a:solidFill>
                  <a:srgbClr val="0D8383"/>
                </a:solidFill>
              </a:rPr>
            </a:br>
            <a:r>
              <a:rPr lang="en-US" dirty="0" smtClean="0">
                <a:solidFill>
                  <a:srgbClr val="0D8383"/>
                </a:solidFill>
              </a:rPr>
              <a:t>What is Cyberbullying?</a:t>
            </a:r>
            <a:endParaRPr lang="en-US" dirty="0">
              <a:solidFill>
                <a:srgbClr val="0D8383"/>
              </a:solidFill>
            </a:endParaRPr>
          </a:p>
        </p:txBody>
      </p:sp>
      <p:sp>
        <p:nvSpPr>
          <p:cNvPr id="3" name="Content Placeholder 2"/>
          <p:cNvSpPr>
            <a:spLocks noGrp="1"/>
          </p:cNvSpPr>
          <p:nvPr>
            <p:ph idx="1"/>
          </p:nvPr>
        </p:nvSpPr>
        <p:spPr>
          <a:xfrm>
            <a:off x="457200" y="2057400"/>
            <a:ext cx="7467600" cy="4525963"/>
          </a:xfrm>
        </p:spPr>
        <p:txBody>
          <a:bodyPr>
            <a:normAutofit/>
          </a:bodyPr>
          <a:lstStyle/>
          <a:p>
            <a:r>
              <a:rPr lang="en-US" dirty="0" smtClean="0">
                <a:solidFill>
                  <a:schemeClr val="accent1">
                    <a:lumMod val="50000"/>
                  </a:schemeClr>
                </a:solidFill>
              </a:rPr>
              <a:t>Cyberbullying is bullying</a:t>
            </a:r>
            <a:r>
              <a:rPr lang="en-US" dirty="0">
                <a:solidFill>
                  <a:schemeClr val="accent1">
                    <a:lumMod val="50000"/>
                  </a:schemeClr>
                </a:solidFill>
              </a:rPr>
              <a:t> that takes place using electronic technology. Electronic technology includes devices and equipment such as cell phones, computers, and tablets as well as communication tools including social media sites, text messages, chat, and websites</a:t>
            </a:r>
            <a:r>
              <a:rPr lang="en-US" dirty="0" smtClean="0">
                <a:solidFill>
                  <a:schemeClr val="accent1">
                    <a:lumMod val="50000"/>
                  </a:schemeClr>
                </a:solidFill>
              </a:rPr>
              <a:t>.</a:t>
            </a:r>
          </a:p>
          <a:p>
            <a:r>
              <a:rPr lang="en-US" dirty="0" smtClean="0">
                <a:solidFill>
                  <a:schemeClr val="accent1">
                    <a:lumMod val="50000"/>
                  </a:schemeClr>
                </a:solidFill>
                <a:hlinkClick r:id="rId3"/>
              </a:rPr>
              <a:t>www.stopbullying.gov</a:t>
            </a:r>
            <a:endParaRPr lang="en-US" dirty="0" smtClean="0">
              <a:solidFill>
                <a:schemeClr val="accent1">
                  <a:lumMod val="50000"/>
                </a:schemeClr>
              </a:solidFill>
            </a:endParaRPr>
          </a:p>
        </p:txBody>
      </p:sp>
    </p:spTree>
    <p:extLst>
      <p:ext uri="{BB962C8B-B14F-4D97-AF65-F5344CB8AC3E}">
        <p14:creationId xmlns="" xmlns:p14="http://schemas.microsoft.com/office/powerpoint/2010/main" val="12685782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fontScale="90000"/>
          </a:bodyPr>
          <a:lstStyle/>
          <a:p>
            <a:r>
              <a:rPr lang="en-US" dirty="0" smtClean="0">
                <a:solidFill>
                  <a:srgbClr val="0D8383"/>
                </a:solidFill>
              </a:rPr>
              <a:t>How do I know if I am cyberbullying?</a:t>
            </a:r>
            <a:endParaRPr lang="en-US" dirty="0">
              <a:solidFill>
                <a:srgbClr val="0D8383"/>
              </a:solidFill>
            </a:endParaRPr>
          </a:p>
        </p:txBody>
      </p:sp>
      <p:sp>
        <p:nvSpPr>
          <p:cNvPr id="3" name="Content Placeholder 2"/>
          <p:cNvSpPr>
            <a:spLocks noGrp="1"/>
          </p:cNvSpPr>
          <p:nvPr>
            <p:ph idx="1"/>
          </p:nvPr>
        </p:nvSpPr>
        <p:spPr/>
        <p:txBody>
          <a:bodyPr/>
          <a:lstStyle/>
          <a:p>
            <a:r>
              <a:rPr lang="en-US" dirty="0">
                <a:solidFill>
                  <a:schemeClr val="accent1">
                    <a:lumMod val="50000"/>
                  </a:schemeClr>
                </a:solidFill>
              </a:rPr>
              <a:t>Examples of cyberbullying include mean text messages or emails, rumors sent by email or posted on social networking sites, and embarrassing pictures, videos, websites, or fake profiles.</a:t>
            </a:r>
          </a:p>
        </p:txBody>
      </p:sp>
      <p:pic>
        <p:nvPicPr>
          <p:cNvPr id="2050" name="Picture 2">
            <a:hlinkClick r:id="rId3"/>
          </p:cNvPr>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099127" y="4268210"/>
            <a:ext cx="2619375" cy="174307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pic>
        <p:nvPicPr>
          <p:cNvPr id="2051" name="Picture 3">
            <a:hlinkClick r:id="rId5"/>
          </p:cNvPr>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5029200" y="4275544"/>
            <a:ext cx="2971800" cy="173574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spTree>
    <p:extLst>
      <p:ext uri="{BB962C8B-B14F-4D97-AF65-F5344CB8AC3E}">
        <p14:creationId xmlns="" xmlns:p14="http://schemas.microsoft.com/office/powerpoint/2010/main" val="19050632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D8383"/>
                </a:solidFill>
              </a:rPr>
              <a:t>Think Pair Share Activity</a:t>
            </a:r>
            <a:endParaRPr lang="en-US" dirty="0">
              <a:solidFill>
                <a:srgbClr val="0D8383"/>
              </a:solidFill>
            </a:endParaRPr>
          </a:p>
        </p:txBody>
      </p:sp>
      <p:sp>
        <p:nvSpPr>
          <p:cNvPr id="3" name="Content Placeholder 2"/>
          <p:cNvSpPr>
            <a:spLocks noGrp="1"/>
          </p:cNvSpPr>
          <p:nvPr>
            <p:ph idx="1"/>
          </p:nvPr>
        </p:nvSpPr>
        <p:spPr/>
        <p:txBody>
          <a:bodyPr>
            <a:normAutofit lnSpcReduction="10000"/>
          </a:bodyPr>
          <a:lstStyle/>
          <a:p>
            <a:r>
              <a:rPr lang="en-US" dirty="0" smtClean="0">
                <a:solidFill>
                  <a:schemeClr val="accent1">
                    <a:lumMod val="50000"/>
                  </a:schemeClr>
                </a:solidFill>
              </a:rPr>
              <a:t>Now with a partner, brainstorm some reasons why you think teenagers cyberbully?</a:t>
            </a:r>
          </a:p>
          <a:p>
            <a:r>
              <a:rPr lang="en-US" dirty="0" smtClean="0">
                <a:solidFill>
                  <a:schemeClr val="accent1">
                    <a:lumMod val="50000"/>
                  </a:schemeClr>
                </a:solidFill>
              </a:rPr>
              <a:t>Now, Click the link below and complete the following worksheet based on the brainstorming between you and your partner.</a:t>
            </a:r>
          </a:p>
          <a:p>
            <a:pPr marL="36576" indent="0">
              <a:buNone/>
            </a:pPr>
            <a:endParaRPr lang="en-US" dirty="0" smtClean="0">
              <a:solidFill>
                <a:schemeClr val="accent1">
                  <a:lumMod val="50000"/>
                </a:schemeClr>
              </a:solidFill>
            </a:endParaRPr>
          </a:p>
          <a:p>
            <a:pPr marL="36576" indent="0">
              <a:buNone/>
            </a:pPr>
            <a:r>
              <a:rPr lang="en-US" dirty="0" smtClean="0">
                <a:solidFill>
                  <a:schemeClr val="accent1">
                    <a:lumMod val="50000"/>
                  </a:schemeClr>
                </a:solidFill>
                <a:hlinkClick r:id="rId3"/>
              </a:rPr>
              <a:t>Define the Problem - Cyberbullying Causes</a:t>
            </a:r>
            <a:endParaRPr lang="en-US" dirty="0">
              <a:solidFill>
                <a:schemeClr val="accent1">
                  <a:lumMod val="50000"/>
                </a:schemeClr>
              </a:solidFill>
            </a:endParaRPr>
          </a:p>
        </p:txBody>
      </p:sp>
    </p:spTree>
    <p:extLst>
      <p:ext uri="{BB962C8B-B14F-4D97-AF65-F5344CB8AC3E}">
        <p14:creationId xmlns="" xmlns:p14="http://schemas.microsoft.com/office/powerpoint/2010/main" val="24742723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04800"/>
            <a:ext cx="7467600" cy="1143000"/>
          </a:xfrm>
        </p:spPr>
        <p:txBody>
          <a:bodyPr/>
          <a:lstStyle/>
          <a:p>
            <a:r>
              <a:rPr lang="en-US" dirty="0" smtClean="0">
                <a:solidFill>
                  <a:srgbClr val="0D8383"/>
                </a:solidFill>
              </a:rPr>
              <a:t>Gather Evidence</a:t>
            </a:r>
            <a:endParaRPr lang="en-US" dirty="0">
              <a:solidFill>
                <a:srgbClr val="0D8383"/>
              </a:solidFill>
            </a:endParaRPr>
          </a:p>
        </p:txBody>
      </p:sp>
      <p:sp>
        <p:nvSpPr>
          <p:cNvPr id="5" name="Content Placeholder 4"/>
          <p:cNvSpPr>
            <a:spLocks noGrp="1"/>
          </p:cNvSpPr>
          <p:nvPr>
            <p:ph idx="1"/>
          </p:nvPr>
        </p:nvSpPr>
        <p:spPr>
          <a:xfrm>
            <a:off x="533400" y="1600200"/>
            <a:ext cx="7467600" cy="2743200"/>
          </a:xfrm>
        </p:spPr>
        <p:txBody>
          <a:bodyPr>
            <a:normAutofit fontScale="77500" lnSpcReduction="20000"/>
          </a:bodyPr>
          <a:lstStyle/>
          <a:p>
            <a:pPr marL="36576" indent="0">
              <a:buNone/>
            </a:pPr>
            <a:r>
              <a:rPr lang="en-US" sz="3200" dirty="0" smtClean="0">
                <a:solidFill>
                  <a:srgbClr val="0D8383"/>
                </a:solidFill>
              </a:rPr>
              <a:t>Cyberbullying is a problem because according </a:t>
            </a:r>
            <a:r>
              <a:rPr lang="en-US" sz="3200" dirty="0">
                <a:solidFill>
                  <a:srgbClr val="0D8383"/>
                </a:solidFill>
              </a:rPr>
              <a:t>to </a:t>
            </a:r>
            <a:r>
              <a:rPr lang="en-US" sz="3200" dirty="0" smtClean="0">
                <a:solidFill>
                  <a:srgbClr val="0D8383"/>
                </a:solidFill>
              </a:rPr>
              <a:t>cyber </a:t>
            </a:r>
            <a:r>
              <a:rPr lang="en-US" sz="3200" dirty="0">
                <a:solidFill>
                  <a:srgbClr val="0D8383"/>
                </a:solidFill>
              </a:rPr>
              <a:t>bullying statistics from the </a:t>
            </a:r>
            <a:r>
              <a:rPr lang="en-US" sz="3200" dirty="0" err="1">
                <a:solidFill>
                  <a:srgbClr val="0D8383"/>
                </a:solidFill>
              </a:rPr>
              <a:t>i</a:t>
            </a:r>
            <a:r>
              <a:rPr lang="en-US" sz="3200" dirty="0">
                <a:solidFill>
                  <a:srgbClr val="0D8383"/>
                </a:solidFill>
              </a:rPr>
              <a:t>-SAFE foundation</a:t>
            </a:r>
            <a:r>
              <a:rPr lang="en-US" sz="3200" dirty="0" smtClean="0">
                <a:solidFill>
                  <a:srgbClr val="0D8383"/>
                </a:solidFill>
              </a:rPr>
              <a:t>:</a:t>
            </a:r>
          </a:p>
          <a:p>
            <a:pPr marL="36576" indent="0">
              <a:buNone/>
            </a:pPr>
            <a:endParaRPr lang="en-US" sz="2400" dirty="0">
              <a:solidFill>
                <a:schemeClr val="accent1">
                  <a:lumMod val="50000"/>
                </a:schemeClr>
              </a:solidFill>
            </a:endParaRPr>
          </a:p>
          <a:p>
            <a:pPr marL="36576" indent="0">
              <a:buNone/>
            </a:pPr>
            <a:r>
              <a:rPr lang="en-US" sz="2400" dirty="0" smtClean="0">
                <a:solidFill>
                  <a:schemeClr val="accent1">
                    <a:lumMod val="50000"/>
                  </a:schemeClr>
                </a:solidFill>
              </a:rPr>
              <a:t>1. Over </a:t>
            </a:r>
            <a:r>
              <a:rPr lang="en-US" sz="2400" dirty="0">
                <a:solidFill>
                  <a:schemeClr val="accent1">
                    <a:lumMod val="50000"/>
                  </a:schemeClr>
                </a:solidFill>
              </a:rPr>
              <a:t>half of adolescents and teens have been bullied online, and about the same number have engaged in cyber bullying. </a:t>
            </a:r>
            <a:endParaRPr lang="en-US" sz="2400" dirty="0" smtClean="0">
              <a:solidFill>
                <a:schemeClr val="accent1">
                  <a:lumMod val="50000"/>
                </a:schemeClr>
              </a:solidFill>
            </a:endParaRPr>
          </a:p>
          <a:p>
            <a:pPr marL="36576" indent="0">
              <a:buNone/>
            </a:pPr>
            <a:endParaRPr lang="en-US" sz="2400" dirty="0">
              <a:solidFill>
                <a:schemeClr val="accent1">
                  <a:lumMod val="50000"/>
                </a:schemeClr>
              </a:solidFill>
              <a:hlinkClick r:id="rId3"/>
            </a:endParaRPr>
          </a:p>
          <a:p>
            <a:pPr marL="36576" indent="0">
              <a:buNone/>
            </a:pPr>
            <a:r>
              <a:rPr lang="en-US" sz="2400" dirty="0">
                <a:solidFill>
                  <a:srgbClr val="0D8383"/>
                </a:solidFill>
                <a:hlinkClick r:id="rId3"/>
              </a:rPr>
              <a:t>http://www.bullyingstatistics.org/content/cyber-bullying-statistics.html</a:t>
            </a:r>
            <a:endParaRPr lang="en-US" sz="2400" dirty="0" smtClean="0">
              <a:solidFill>
                <a:srgbClr val="0D8383"/>
              </a:solidFill>
            </a:endParaRPr>
          </a:p>
        </p:txBody>
      </p:sp>
      <p:pic>
        <p:nvPicPr>
          <p:cNvPr id="2050" name="Picture 2">
            <a:hlinkClick r:id="rId4"/>
          </p:cNvPr>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2362200" y="4267200"/>
            <a:ext cx="3810000" cy="216217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spTree>
    <p:extLst>
      <p:ext uri="{BB962C8B-B14F-4D97-AF65-F5344CB8AC3E}">
        <p14:creationId xmlns="" xmlns:p14="http://schemas.microsoft.com/office/powerpoint/2010/main" val="40628550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D8383"/>
                </a:solidFill>
              </a:rPr>
              <a:t>Gather Evidence</a:t>
            </a:r>
            <a:endParaRPr lang="en-US" dirty="0"/>
          </a:p>
        </p:txBody>
      </p:sp>
      <p:sp>
        <p:nvSpPr>
          <p:cNvPr id="3" name="Content Placeholder 2"/>
          <p:cNvSpPr>
            <a:spLocks noGrp="1"/>
          </p:cNvSpPr>
          <p:nvPr>
            <p:ph idx="1"/>
          </p:nvPr>
        </p:nvSpPr>
        <p:spPr>
          <a:xfrm>
            <a:off x="457200" y="1600200"/>
            <a:ext cx="7467600" cy="2438399"/>
          </a:xfrm>
        </p:spPr>
        <p:txBody>
          <a:bodyPr>
            <a:normAutofit fontScale="40000" lnSpcReduction="20000"/>
          </a:bodyPr>
          <a:lstStyle/>
          <a:p>
            <a:pPr marL="36576" indent="0">
              <a:buNone/>
            </a:pPr>
            <a:r>
              <a:rPr lang="en-US" sz="6300" dirty="0">
                <a:solidFill>
                  <a:srgbClr val="0D8383"/>
                </a:solidFill>
              </a:rPr>
              <a:t>Cyberbullying is a problem because according to cyber bullying statistics from the </a:t>
            </a:r>
            <a:r>
              <a:rPr lang="en-US" sz="6300" dirty="0" err="1">
                <a:solidFill>
                  <a:srgbClr val="0D8383"/>
                </a:solidFill>
              </a:rPr>
              <a:t>i</a:t>
            </a:r>
            <a:r>
              <a:rPr lang="en-US" sz="6300" dirty="0">
                <a:solidFill>
                  <a:srgbClr val="0D8383"/>
                </a:solidFill>
              </a:rPr>
              <a:t>-SAFE foundation:</a:t>
            </a:r>
          </a:p>
          <a:p>
            <a:pPr marL="36576" indent="0">
              <a:buNone/>
            </a:pPr>
            <a:endParaRPr lang="en-US" sz="5000" dirty="0">
              <a:solidFill>
                <a:schemeClr val="accent1">
                  <a:lumMod val="50000"/>
                </a:schemeClr>
              </a:solidFill>
            </a:endParaRPr>
          </a:p>
          <a:p>
            <a:pPr marL="36576" indent="0">
              <a:buNone/>
            </a:pPr>
            <a:r>
              <a:rPr lang="en-US" sz="5000" dirty="0">
                <a:solidFill>
                  <a:schemeClr val="accent1">
                    <a:lumMod val="50000"/>
                  </a:schemeClr>
                </a:solidFill>
              </a:rPr>
              <a:t>2. More than 1 in 3 young people have experienced cyber threats online</a:t>
            </a:r>
            <a:r>
              <a:rPr lang="en-US" dirty="0">
                <a:solidFill>
                  <a:schemeClr val="accent1">
                    <a:lumMod val="50000"/>
                  </a:schemeClr>
                </a:solidFill>
              </a:rPr>
              <a:t>.</a:t>
            </a:r>
          </a:p>
          <a:p>
            <a:pPr marL="36576" indent="0">
              <a:buNone/>
            </a:pPr>
            <a:r>
              <a:rPr lang="en-US" dirty="0">
                <a:solidFill>
                  <a:schemeClr val="accent1">
                    <a:lumMod val="50000"/>
                  </a:schemeClr>
                </a:solidFill>
              </a:rPr>
              <a:t> </a:t>
            </a:r>
          </a:p>
          <a:p>
            <a:pPr marL="36576" indent="0">
              <a:buNone/>
            </a:pPr>
            <a:endParaRPr lang="en-US" dirty="0">
              <a:solidFill>
                <a:schemeClr val="accent1">
                  <a:lumMod val="50000"/>
                </a:schemeClr>
              </a:solidFill>
              <a:hlinkClick r:id="rId3"/>
            </a:endParaRPr>
          </a:p>
          <a:p>
            <a:pPr marL="36576" indent="0">
              <a:buNone/>
            </a:pPr>
            <a:r>
              <a:rPr lang="en-US" dirty="0">
                <a:solidFill>
                  <a:srgbClr val="0D8383"/>
                </a:solidFill>
                <a:hlinkClick r:id="rId3"/>
              </a:rPr>
              <a:t>http://www.bullyingstatistics.org/content/cyber-bullying-statistics.html</a:t>
            </a:r>
            <a:endParaRPr lang="en-US" dirty="0">
              <a:solidFill>
                <a:srgbClr val="0D8383"/>
              </a:solidFill>
            </a:endParaRPr>
          </a:p>
          <a:p>
            <a:endParaRPr lang="en-US" dirty="0"/>
          </a:p>
        </p:txBody>
      </p:sp>
      <p:pic>
        <p:nvPicPr>
          <p:cNvPr id="3074" name="Picture 2">
            <a:hlinkClick r:id="rId4"/>
          </p:cNvPr>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5638800" y="3625273"/>
            <a:ext cx="2856668" cy="28956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spTree>
    <p:extLst>
      <p:ext uri="{BB962C8B-B14F-4D97-AF65-F5344CB8AC3E}">
        <p14:creationId xmlns="" xmlns:p14="http://schemas.microsoft.com/office/powerpoint/2010/main" val="19361257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D8383"/>
                </a:solidFill>
              </a:rPr>
              <a:t>Gather </a:t>
            </a:r>
            <a:r>
              <a:rPr lang="en-US" dirty="0">
                <a:solidFill>
                  <a:srgbClr val="0D8383"/>
                </a:solidFill>
              </a:rPr>
              <a:t>Evidence</a:t>
            </a:r>
            <a:endParaRPr lang="en-US" dirty="0"/>
          </a:p>
        </p:txBody>
      </p:sp>
      <p:sp>
        <p:nvSpPr>
          <p:cNvPr id="3" name="Content Placeholder 2"/>
          <p:cNvSpPr>
            <a:spLocks noGrp="1"/>
          </p:cNvSpPr>
          <p:nvPr>
            <p:ph idx="1"/>
          </p:nvPr>
        </p:nvSpPr>
        <p:spPr>
          <a:xfrm>
            <a:off x="457200" y="1600200"/>
            <a:ext cx="7467600" cy="2362199"/>
          </a:xfrm>
        </p:spPr>
        <p:txBody>
          <a:bodyPr>
            <a:normAutofit fontScale="40000" lnSpcReduction="20000"/>
          </a:bodyPr>
          <a:lstStyle/>
          <a:p>
            <a:pPr marL="36576" indent="0">
              <a:buNone/>
            </a:pPr>
            <a:r>
              <a:rPr lang="en-US" sz="5300" dirty="0">
                <a:solidFill>
                  <a:srgbClr val="0D8383"/>
                </a:solidFill>
              </a:rPr>
              <a:t>Cyberbullying is a problem because according to cyber bullying statistics from the </a:t>
            </a:r>
            <a:r>
              <a:rPr lang="en-US" sz="5300" dirty="0" err="1">
                <a:solidFill>
                  <a:srgbClr val="0D8383"/>
                </a:solidFill>
              </a:rPr>
              <a:t>i</a:t>
            </a:r>
            <a:r>
              <a:rPr lang="en-US" sz="5300" dirty="0">
                <a:solidFill>
                  <a:srgbClr val="0D8383"/>
                </a:solidFill>
              </a:rPr>
              <a:t>-SAFE foundation:</a:t>
            </a:r>
          </a:p>
          <a:p>
            <a:pPr marL="36576" indent="0">
              <a:buNone/>
            </a:pPr>
            <a:endParaRPr lang="en-US" dirty="0">
              <a:solidFill>
                <a:schemeClr val="accent1">
                  <a:lumMod val="50000"/>
                </a:schemeClr>
              </a:solidFill>
            </a:endParaRPr>
          </a:p>
          <a:p>
            <a:pPr marL="36576" indent="0">
              <a:buNone/>
            </a:pPr>
            <a:r>
              <a:rPr lang="en-US" dirty="0" smtClean="0">
                <a:solidFill>
                  <a:schemeClr val="accent1">
                    <a:lumMod val="50000"/>
                  </a:schemeClr>
                </a:solidFill>
              </a:rPr>
              <a:t> </a:t>
            </a:r>
            <a:endParaRPr lang="en-US" dirty="0">
              <a:solidFill>
                <a:schemeClr val="accent1">
                  <a:lumMod val="50000"/>
                </a:schemeClr>
              </a:solidFill>
            </a:endParaRPr>
          </a:p>
          <a:p>
            <a:pPr marL="36576" indent="0">
              <a:buNone/>
            </a:pPr>
            <a:r>
              <a:rPr lang="en-US" sz="4800" dirty="0">
                <a:solidFill>
                  <a:schemeClr val="accent1">
                    <a:lumMod val="50000"/>
                  </a:schemeClr>
                </a:solidFill>
              </a:rPr>
              <a:t>3. Over 25 percent of adolescents and teens have been bullied repeatedly through their cell phones or the Internet. </a:t>
            </a:r>
          </a:p>
          <a:p>
            <a:pPr marL="36576" indent="0">
              <a:buNone/>
            </a:pPr>
            <a:endParaRPr lang="en-US" dirty="0">
              <a:solidFill>
                <a:schemeClr val="accent1">
                  <a:lumMod val="50000"/>
                </a:schemeClr>
              </a:solidFill>
              <a:hlinkClick r:id="rId3"/>
            </a:endParaRPr>
          </a:p>
          <a:p>
            <a:pPr marL="36576" indent="0">
              <a:buNone/>
            </a:pPr>
            <a:r>
              <a:rPr lang="en-US" dirty="0">
                <a:solidFill>
                  <a:srgbClr val="0D8383"/>
                </a:solidFill>
                <a:hlinkClick r:id="rId3"/>
              </a:rPr>
              <a:t>http://</a:t>
            </a:r>
            <a:r>
              <a:rPr lang="en-US" dirty="0" smtClean="0">
                <a:solidFill>
                  <a:srgbClr val="0D8383"/>
                </a:solidFill>
                <a:hlinkClick r:id="rId3"/>
              </a:rPr>
              <a:t>www.bullyingstatistics.org/content/cyber-bullying-statistics.html</a:t>
            </a:r>
            <a:endParaRPr lang="en-US" dirty="0"/>
          </a:p>
        </p:txBody>
      </p:sp>
      <p:pic>
        <p:nvPicPr>
          <p:cNvPr id="4098" name="Picture 2">
            <a:hlinkClick r:id="rId4"/>
          </p:cNvPr>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905000" y="3581400"/>
            <a:ext cx="4914900" cy="2744153"/>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spTree>
    <p:extLst>
      <p:ext uri="{BB962C8B-B14F-4D97-AF65-F5344CB8AC3E}">
        <p14:creationId xmlns="" xmlns:p14="http://schemas.microsoft.com/office/powerpoint/2010/main" val="28988655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hlinkClick r:id="rId3"/>
          </p:cNvPr>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937491" y="381000"/>
            <a:ext cx="7304289" cy="605277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spTree>
    <p:extLst>
      <p:ext uri="{BB962C8B-B14F-4D97-AF65-F5344CB8AC3E}">
        <p14:creationId xmlns="" xmlns:p14="http://schemas.microsoft.com/office/powerpoint/2010/main" val="110209203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280</TotalTime>
  <Words>768</Words>
  <Application>Microsoft Office PowerPoint</Application>
  <PresentationFormat>On-screen Show (4:3)</PresentationFormat>
  <Paragraphs>85</Paragraphs>
  <Slides>16</Slides>
  <Notes>12</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Technic</vt:lpstr>
      <vt:lpstr>Cyber Bullying Among American Teenagers  </vt:lpstr>
      <vt:lpstr>The 6 Steps of the Public Policy Analyst </vt:lpstr>
      <vt:lpstr>Define the Problem –  What is Cyberbullying?</vt:lpstr>
      <vt:lpstr>How do I know if I am cyberbullying?</vt:lpstr>
      <vt:lpstr>Think Pair Share Activity</vt:lpstr>
      <vt:lpstr>Gather Evidence</vt:lpstr>
      <vt:lpstr>Gather Evidence</vt:lpstr>
      <vt:lpstr>Gather Evidence</vt:lpstr>
      <vt:lpstr>Slide 9</vt:lpstr>
      <vt:lpstr>Why is Cyberbullying different?</vt:lpstr>
      <vt:lpstr> Causes: So let’s take a survey, by a show of hands:</vt:lpstr>
      <vt:lpstr>Slide 12</vt:lpstr>
      <vt:lpstr>Policies and Laws</vt:lpstr>
      <vt:lpstr>Policies and Laws Cont.</vt:lpstr>
      <vt:lpstr>Develop solutions </vt:lpstr>
      <vt:lpstr>Best Solution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Ashley Hinckley</dc:creator>
  <cp:lastModifiedBy>ann nigro</cp:lastModifiedBy>
  <cp:revision>49</cp:revision>
  <dcterms:created xsi:type="dcterms:W3CDTF">2014-11-25T19:51:21Z</dcterms:created>
  <dcterms:modified xsi:type="dcterms:W3CDTF">2014-12-06T21:03:59Z</dcterms:modified>
</cp:coreProperties>
</file>