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6" autoAdjust="0"/>
    <p:restoredTop sz="94660"/>
  </p:normalViewPr>
  <p:slideViewPr>
    <p:cSldViewPr>
      <p:cViewPr>
        <p:scale>
          <a:sx n="76" d="100"/>
          <a:sy n="76" d="100"/>
        </p:scale>
        <p:origin x="-348"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7900DA-9C08-43B4-AE83-785B089F6BEC}"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77883-EE39-45A8-A89C-D502B822DB68}"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900DA-9C08-43B4-AE83-785B089F6BEC}"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77883-EE39-45A8-A89C-D502B822DB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900DA-9C08-43B4-AE83-785B089F6BEC}"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77883-EE39-45A8-A89C-D502B822DB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900DA-9C08-43B4-AE83-785B089F6BEC}"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77883-EE39-45A8-A89C-D502B822DB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7900DA-9C08-43B4-AE83-785B089F6BEC}"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77883-EE39-45A8-A89C-D502B822DB68}"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7900DA-9C08-43B4-AE83-785B089F6BEC}"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77883-EE39-45A8-A89C-D502B822DB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7900DA-9C08-43B4-AE83-785B089F6BEC}"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977883-EE39-45A8-A89C-D502B822DB68}"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7900DA-9C08-43B4-AE83-785B089F6BEC}"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977883-EE39-45A8-A89C-D502B822DB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900DA-9C08-43B4-AE83-785B089F6BEC}"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977883-EE39-45A8-A89C-D502B822DB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900DA-9C08-43B4-AE83-785B089F6BEC}"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77883-EE39-45A8-A89C-D502B822DB68}"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900DA-9C08-43B4-AE83-785B089F6BEC}"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77883-EE39-45A8-A89C-D502B822DB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E7900DA-9C08-43B4-AE83-785B089F6BEC}" type="datetimeFigureOut">
              <a:rPr lang="en-US" smtClean="0"/>
              <a:t>1/23/2015</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AC977883-EE39-45A8-A89C-D502B822DB68}"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flippedtips.com/plegal/tips/worksheet5.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flippedtips.com/plegal/tips/welcom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flippedtips.com/plegal/tips/worksheet1.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abcnews.go.com/US/mass-school-shootings-history/story?id=1797557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Warrant_(law)" TargetMode="External"/><Relationship Id="rId2" Type="http://schemas.openxmlformats.org/officeDocument/2006/relationships/hyperlink" Target="http://en.wikipedia.org/wiki/Assault_weapons" TargetMode="External"/><Relationship Id="rId1" Type="http://schemas.openxmlformats.org/officeDocument/2006/relationships/slideLayout" Target="../slideLayouts/slideLayout2.xml"/><Relationship Id="rId4" Type="http://schemas.openxmlformats.org/officeDocument/2006/relationships/hyperlink" Target="http://en.wikipedia.org/wiki/Probable_cau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438400"/>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Gun Violence in</a:t>
            </a:r>
            <a:br>
              <a:rPr lang="en-US" dirty="0" smtClean="0"/>
            </a:br>
            <a:r>
              <a:rPr lang="en-US" dirty="0" smtClean="0"/>
              <a:t>American Schools</a:t>
            </a:r>
            <a:endParaRPr lang="en-US" dirty="0"/>
          </a:p>
        </p:txBody>
      </p:sp>
      <p:sp>
        <p:nvSpPr>
          <p:cNvPr id="3" name="Subtitle 2"/>
          <p:cNvSpPr>
            <a:spLocks noGrp="1"/>
          </p:cNvSpPr>
          <p:nvPr>
            <p:ph type="subTitle" idx="1"/>
          </p:nvPr>
        </p:nvSpPr>
        <p:spPr>
          <a:xfrm>
            <a:off x="1143000" y="4724400"/>
            <a:ext cx="6400800" cy="1752600"/>
          </a:xfrm>
        </p:spPr>
        <p:txBody>
          <a:bodyPr/>
          <a:lstStyle/>
          <a:p>
            <a:r>
              <a:rPr lang="en-US" dirty="0" smtClean="0"/>
              <a:t>Mrs. Greene</a:t>
            </a:r>
          </a:p>
          <a:p>
            <a:r>
              <a:rPr lang="en-US" dirty="0" smtClean="0"/>
              <a:t>JFK Middle School</a:t>
            </a:r>
          </a:p>
          <a:p>
            <a:r>
              <a:rPr lang="en-US" dirty="0" smtClean="0"/>
              <a:t>ngreene@uticaschools.org</a:t>
            </a:r>
            <a:endParaRPr lang="en-US" dirty="0"/>
          </a:p>
        </p:txBody>
      </p:sp>
      <p:pic>
        <p:nvPicPr>
          <p:cNvPr id="1028" name="Picture 4" descr="http://ts1.mm.bing.net/th?&amp;id=HN.608047720283047257&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205018"/>
            <a:ext cx="3603545"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18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620000" cy="1600200"/>
          </a:xfrm>
        </p:spPr>
        <p:txBody>
          <a:bodyPr>
            <a:normAutofit/>
          </a:bodyPr>
          <a:lstStyle/>
          <a:p>
            <a:r>
              <a:rPr lang="en-US" dirty="0" smtClean="0"/>
              <a:t>SAFE ACT vs. Bill of Rights</a:t>
            </a:r>
            <a:endParaRPr lang="en-US" dirty="0"/>
          </a:p>
        </p:txBody>
      </p:sp>
      <p:sp>
        <p:nvSpPr>
          <p:cNvPr id="3" name="Content Placeholder 2"/>
          <p:cNvSpPr>
            <a:spLocks noGrp="1"/>
          </p:cNvSpPr>
          <p:nvPr>
            <p:ph idx="1"/>
          </p:nvPr>
        </p:nvSpPr>
        <p:spPr>
          <a:xfrm>
            <a:off x="762000" y="685800"/>
            <a:ext cx="7543800" cy="4419600"/>
          </a:xfrm>
        </p:spPr>
        <p:txBody>
          <a:bodyPr>
            <a:normAutofit fontScale="55000" lnSpcReduction="20000"/>
          </a:bodyPr>
          <a:lstStyle/>
          <a:p>
            <a:pPr marL="0" indent="0">
              <a:buNone/>
            </a:pPr>
            <a:endParaRPr lang="en-US" dirty="0" smtClean="0"/>
          </a:p>
          <a:p>
            <a:pPr marL="0" indent="0">
              <a:buNone/>
            </a:pPr>
            <a:r>
              <a:rPr lang="en-US" sz="4000" dirty="0" smtClean="0"/>
              <a:t>2</a:t>
            </a:r>
            <a:r>
              <a:rPr lang="en-US" sz="4000" baseline="30000" dirty="0" smtClean="0"/>
              <a:t>nd</a:t>
            </a:r>
            <a:r>
              <a:rPr lang="en-US" sz="4000" dirty="0" smtClean="0"/>
              <a:t> Amendment: Individuals have the right </a:t>
            </a:r>
          </a:p>
          <a:p>
            <a:pPr marL="0" indent="0">
              <a:buNone/>
            </a:pPr>
            <a:r>
              <a:rPr lang="en-US" sz="4000" dirty="0" smtClean="0"/>
              <a:t>“to bear arms”</a:t>
            </a:r>
          </a:p>
          <a:p>
            <a:pPr lvl="2">
              <a:buFont typeface="Wingdings" panose="05000000000000000000" pitchFamily="2" charset="2"/>
              <a:buChar char="Ø"/>
            </a:pPr>
            <a:r>
              <a:rPr lang="en-US" sz="3800" dirty="0" smtClean="0"/>
              <a:t>Own firearms</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sz="4400" dirty="0" smtClean="0"/>
              <a:t>4</a:t>
            </a:r>
            <a:r>
              <a:rPr lang="en-US" sz="4400" baseline="30000" dirty="0" smtClean="0"/>
              <a:t>th</a:t>
            </a:r>
            <a:r>
              <a:rPr lang="en-US" sz="4400" dirty="0" smtClean="0"/>
              <a:t> Amendment: Protects individuals from </a:t>
            </a:r>
          </a:p>
          <a:p>
            <a:pPr marL="0" indent="0">
              <a:buNone/>
            </a:pPr>
            <a:r>
              <a:rPr lang="en-US" sz="4400" dirty="0" smtClean="0"/>
              <a:t>illegal search and seizure.</a:t>
            </a:r>
          </a:p>
          <a:p>
            <a:pPr lvl="2">
              <a:buFont typeface="Wingdings" panose="05000000000000000000" pitchFamily="2" charset="2"/>
              <a:buChar char="Ø"/>
            </a:pPr>
            <a:r>
              <a:rPr lang="en-US" sz="3800" dirty="0" smtClean="0"/>
              <a:t>Warrant is necessary along with</a:t>
            </a:r>
          </a:p>
          <a:p>
            <a:pPr marL="640080" lvl="2" indent="0">
              <a:buNone/>
            </a:pPr>
            <a:r>
              <a:rPr lang="en-US" sz="3800" dirty="0"/>
              <a:t>	</a:t>
            </a:r>
            <a:r>
              <a:rPr lang="en-US" sz="3800" dirty="0" smtClean="0"/>
              <a:t> probable cause</a:t>
            </a:r>
          </a:p>
          <a:p>
            <a:pPr marL="640080" lvl="2" indent="0">
              <a:buNone/>
            </a:pPr>
            <a:endParaRPr lang="en-US" dirty="0" smtClean="0"/>
          </a:p>
          <a:p>
            <a:pPr marL="640080" lvl="2" indent="0">
              <a:buNone/>
            </a:pPr>
            <a:endParaRPr lang="en-US" dirty="0"/>
          </a:p>
          <a:p>
            <a:pPr marL="640080" lvl="2" indent="0">
              <a:buNone/>
            </a:pPr>
            <a:endParaRPr lang="en-US" dirty="0" smtClean="0"/>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7718" y="762000"/>
            <a:ext cx="2819400"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505200"/>
            <a:ext cx="2581275" cy="177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1783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 CHOOSE!!!</a:t>
            </a:r>
            <a:endParaRPr lang="en-US" dirty="0"/>
          </a:p>
        </p:txBody>
      </p:sp>
      <p:sp>
        <p:nvSpPr>
          <p:cNvPr id="3" name="Content Placeholder 2"/>
          <p:cNvSpPr>
            <a:spLocks noGrp="1"/>
          </p:cNvSpPr>
          <p:nvPr>
            <p:ph idx="1"/>
          </p:nvPr>
        </p:nvSpPr>
        <p:spPr>
          <a:xfrm>
            <a:off x="762000" y="1524000"/>
            <a:ext cx="7543800" cy="3810000"/>
          </a:xfrm>
        </p:spPr>
        <p:txBody>
          <a:bodyPr>
            <a:normAutofit/>
          </a:bodyPr>
          <a:lstStyle/>
          <a:p>
            <a:pPr marL="0" lvl="2" indent="0">
              <a:buNone/>
            </a:pPr>
            <a:r>
              <a:rPr lang="en-US" sz="2800" b="1" u="sng" dirty="0"/>
              <a:t>Answer the following: </a:t>
            </a:r>
            <a:endParaRPr lang="en-US" sz="2800" b="1" u="sng" dirty="0" smtClean="0"/>
          </a:p>
          <a:p>
            <a:pPr marL="0" lvl="2" indent="0">
              <a:buNone/>
            </a:pPr>
            <a:endParaRPr lang="en-US" dirty="0" smtClean="0"/>
          </a:p>
          <a:p>
            <a:pPr marL="0" lvl="2" indent="0">
              <a:buNone/>
            </a:pPr>
            <a:r>
              <a:rPr lang="en-US" dirty="0" smtClean="0"/>
              <a:t>Does </a:t>
            </a:r>
            <a:r>
              <a:rPr lang="en-US" dirty="0"/>
              <a:t>the SAFE ACT infringe on individuals rights granted by the U.S. Constitution</a:t>
            </a:r>
            <a:r>
              <a:rPr lang="en-US" dirty="0" smtClean="0"/>
              <a:t>? </a:t>
            </a:r>
          </a:p>
          <a:p>
            <a:pPr marL="0" lvl="2" indent="0">
              <a:buNone/>
            </a:pPr>
            <a:endParaRPr lang="en-US" dirty="0"/>
          </a:p>
          <a:p>
            <a:pPr marL="0" lvl="2" indent="0">
              <a:buNone/>
            </a:pPr>
            <a:r>
              <a:rPr lang="en-US" dirty="0" smtClean="0"/>
              <a:t>Should individuals give up their rights to lessen gun violence? </a:t>
            </a:r>
          </a:p>
          <a:p>
            <a:pPr marL="0" lvl="2" indent="0">
              <a:buNone/>
            </a:pPr>
            <a:endParaRPr lang="en-US" dirty="0"/>
          </a:p>
          <a:p>
            <a:pPr marL="0" lvl="2" indent="0">
              <a:buNone/>
            </a:pPr>
            <a:r>
              <a:rPr lang="en-US" dirty="0"/>
              <a:t>Is there a way to limit gun violence in American schools without taking away Americans rights as granted to them in the U.S. Constitution? </a:t>
            </a:r>
          </a:p>
          <a:p>
            <a:pPr marL="0" lvl="2" indent="0">
              <a:buNone/>
            </a:pPr>
            <a:endParaRPr lang="en-US" dirty="0" smtClean="0"/>
          </a:p>
          <a:p>
            <a:pPr marL="0" lvl="2" indent="0">
              <a:buNone/>
            </a:pPr>
            <a:endParaRPr lang="en-US" dirty="0"/>
          </a:p>
          <a:p>
            <a:endParaRPr lang="en-US" dirty="0" smtClean="0"/>
          </a:p>
          <a:p>
            <a:endParaRPr lang="en-US" dirty="0"/>
          </a:p>
        </p:txBody>
      </p:sp>
    </p:spTree>
    <p:extLst>
      <p:ext uri="{BB962C8B-B14F-4D97-AF65-F5344CB8AC3E}">
        <p14:creationId xmlns:p14="http://schemas.microsoft.com/office/powerpoint/2010/main" val="637737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idx="1"/>
          </p:nvPr>
        </p:nvSpPr>
        <p:spPr/>
        <p:txBody>
          <a:bodyPr>
            <a:normAutofit lnSpcReduction="10000"/>
          </a:bodyPr>
          <a:lstStyle/>
          <a:p>
            <a:pPr marL="274320" lvl="2" indent="-274320"/>
            <a:r>
              <a:rPr lang="en-US" sz="2800" dirty="0" smtClean="0"/>
              <a:t>Think about the last question: Is </a:t>
            </a:r>
            <a:r>
              <a:rPr lang="en-US" sz="2800" dirty="0"/>
              <a:t>there a way to limit gun violence in American schools without taking away Americans rights as granted to them in the U.S. Constitution? </a:t>
            </a:r>
          </a:p>
          <a:p>
            <a:r>
              <a:rPr lang="en-US" sz="2800" dirty="0" smtClean="0"/>
              <a:t>  Now in groups of three brainstorm and propose three new public policies to lessen and or eliminate gun violence in schools using the worksheet below. </a:t>
            </a:r>
          </a:p>
          <a:p>
            <a:pPr marL="0" indent="0">
              <a:buNone/>
            </a:pPr>
            <a:r>
              <a:rPr lang="en-US" sz="2800" dirty="0" smtClean="0">
                <a:hlinkClick r:id="rId2"/>
              </a:rPr>
              <a:t>http://flippedtips.com/plegal/tips/worksheet5.html</a:t>
            </a:r>
            <a:endParaRPr lang="en-US" sz="2800" dirty="0"/>
          </a:p>
        </p:txBody>
      </p:sp>
    </p:spTree>
    <p:extLst>
      <p:ext uri="{BB962C8B-B14F-4D97-AF65-F5344CB8AC3E}">
        <p14:creationId xmlns:p14="http://schemas.microsoft.com/office/powerpoint/2010/main" val="2486828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Public Policy Analyst</a:t>
            </a:r>
            <a:endParaRPr lang="en-US" dirty="0"/>
          </a:p>
        </p:txBody>
      </p:sp>
      <p:sp>
        <p:nvSpPr>
          <p:cNvPr id="3" name="Content Placeholder 2"/>
          <p:cNvSpPr>
            <a:spLocks noGrp="1"/>
          </p:cNvSpPr>
          <p:nvPr>
            <p:ph idx="1"/>
          </p:nvPr>
        </p:nvSpPr>
        <p:spPr/>
        <p:txBody>
          <a:bodyPr/>
          <a:lstStyle/>
          <a:p>
            <a:r>
              <a:rPr lang="en-US" altLang="en-US" dirty="0"/>
              <a:t>Define the problem</a:t>
            </a:r>
          </a:p>
          <a:p>
            <a:r>
              <a:rPr lang="en-US" altLang="en-US" dirty="0"/>
              <a:t>Gather the evidence</a:t>
            </a:r>
          </a:p>
          <a:p>
            <a:r>
              <a:rPr lang="en-US" altLang="en-US" dirty="0"/>
              <a:t>Identify the causes</a:t>
            </a:r>
          </a:p>
          <a:p>
            <a:r>
              <a:rPr lang="en-US" altLang="en-US" dirty="0"/>
              <a:t>Evaluate an existing policy</a:t>
            </a:r>
          </a:p>
          <a:p>
            <a:r>
              <a:rPr lang="en-US" altLang="en-US" dirty="0"/>
              <a:t>Develop solutions</a:t>
            </a:r>
          </a:p>
          <a:p>
            <a:r>
              <a:rPr lang="en-US" altLang="en-US" dirty="0"/>
              <a:t>Select the best solution (Feasibility vs. Effectiveness)</a:t>
            </a:r>
          </a:p>
          <a:p>
            <a:r>
              <a:rPr lang="en-US" altLang="en-US" dirty="0">
                <a:hlinkClick r:id="rId2"/>
              </a:rPr>
              <a:t>http://flippedtips.com/plegal/tips/welcome.html</a:t>
            </a:r>
            <a:endParaRPr lang="en-US" altLang="en-US" dirty="0"/>
          </a:p>
          <a:p>
            <a:pPr marL="0" indent="0">
              <a:buNone/>
            </a:pPr>
            <a:endParaRPr lang="en-US" dirty="0"/>
          </a:p>
        </p:txBody>
      </p:sp>
    </p:spTree>
    <p:extLst>
      <p:ext uri="{BB962C8B-B14F-4D97-AF65-F5344CB8AC3E}">
        <p14:creationId xmlns:p14="http://schemas.microsoft.com/office/powerpoint/2010/main" val="1702768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3200" b="1" u="sng" dirty="0" smtClean="0">
                <a:latin typeface="+mj-lt"/>
              </a:rPr>
              <a:t>Think, Pair, Share</a:t>
            </a:r>
          </a:p>
          <a:p>
            <a:pPr marL="0" indent="0" algn="ctr">
              <a:buNone/>
            </a:pPr>
            <a:endParaRPr lang="en-US" sz="3200" b="1" u="sng" dirty="0" smtClean="0">
              <a:latin typeface="+mj-lt"/>
            </a:endParaRPr>
          </a:p>
          <a:p>
            <a:r>
              <a:rPr lang="en-US" dirty="0" smtClean="0"/>
              <a:t>Do you believe that gun violence is a problem? </a:t>
            </a:r>
            <a:endParaRPr lang="en-US" dirty="0"/>
          </a:p>
          <a:p>
            <a:r>
              <a:rPr lang="en-US" dirty="0" smtClean="0"/>
              <a:t>Have you ever heard about gun violence in schools? </a:t>
            </a:r>
          </a:p>
          <a:p>
            <a:r>
              <a:rPr lang="en-US" dirty="0" smtClean="0"/>
              <a:t>What are some tragedies that have occurred that deal with gun violence in schools. </a:t>
            </a:r>
          </a:p>
          <a:p>
            <a:r>
              <a:rPr lang="en-US" dirty="0" smtClean="0"/>
              <a:t>Using the prompts above define the social problem by completing the worksheet below. </a:t>
            </a:r>
          </a:p>
          <a:p>
            <a:r>
              <a:rPr lang="en-US" dirty="0" smtClean="0">
                <a:hlinkClick r:id="rId2"/>
              </a:rPr>
              <a:t>http://flippedtips.com/plegal/tips/worksheet1.html</a:t>
            </a:r>
            <a:endParaRPr lang="en-US" dirty="0" smtClean="0"/>
          </a:p>
          <a:p>
            <a:endParaRPr lang="en-US" dirty="0"/>
          </a:p>
        </p:txBody>
      </p:sp>
    </p:spTree>
    <p:extLst>
      <p:ext uri="{BB962C8B-B14F-4D97-AF65-F5344CB8AC3E}">
        <p14:creationId xmlns:p14="http://schemas.microsoft.com/office/powerpoint/2010/main" val="1815080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GATHER THE EVIDENCE</a:t>
            </a:r>
            <a:endParaRPr lang="en-US" dirty="0"/>
          </a:p>
        </p:txBody>
      </p:sp>
      <p:sp>
        <p:nvSpPr>
          <p:cNvPr id="3" name="Content Placeholder 2"/>
          <p:cNvSpPr>
            <a:spLocks noGrp="1"/>
          </p:cNvSpPr>
          <p:nvPr>
            <p:ph idx="1"/>
          </p:nvPr>
        </p:nvSpPr>
        <p:spPr>
          <a:xfrm>
            <a:off x="762000" y="990600"/>
            <a:ext cx="7543800" cy="3886200"/>
          </a:xfrm>
        </p:spPr>
        <p:txBody>
          <a:bodyPr>
            <a:normAutofit/>
          </a:bodyPr>
          <a:lstStyle/>
          <a:p>
            <a:endParaRPr lang="en-US" dirty="0" smtClean="0"/>
          </a:p>
          <a:p>
            <a:pPr marL="0" indent="0">
              <a:buNone/>
            </a:pPr>
            <a:endParaRPr lang="en-US" dirty="0" smtClean="0"/>
          </a:p>
          <a:p>
            <a:r>
              <a:rPr lang="en-US" dirty="0" smtClean="0"/>
              <a:t>Over the past decade there has been an alarming increase in the number of shootings taking place in American schools. </a:t>
            </a:r>
          </a:p>
          <a:p>
            <a:r>
              <a:rPr lang="en-US" dirty="0" smtClean="0"/>
              <a:t>Use the following website to research and review recent shootings in American schools.</a:t>
            </a:r>
          </a:p>
          <a:p>
            <a:r>
              <a:rPr lang="en-US" dirty="0" smtClean="0">
                <a:hlinkClick r:id="rId2"/>
              </a:rPr>
              <a:t>http://abcnews.go.com/US/mass-school-shootings-history/story?id=17975571</a:t>
            </a:r>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30478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Evidence of Gun Violence in American Schools</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23950" y="1066800"/>
            <a:ext cx="2990850" cy="3352800"/>
          </a:xfrm>
        </p:spPr>
      </p:pic>
      <p:sp>
        <p:nvSpPr>
          <p:cNvPr id="4" name="Content Placeholder 3"/>
          <p:cNvSpPr>
            <a:spLocks noGrp="1"/>
          </p:cNvSpPr>
          <p:nvPr>
            <p:ph sz="half" idx="2"/>
          </p:nvPr>
        </p:nvSpPr>
        <p:spPr>
          <a:xfrm>
            <a:off x="4648200" y="916556"/>
            <a:ext cx="3657600" cy="3767328"/>
          </a:xfrm>
        </p:spPr>
        <p:txBody>
          <a:bodyPr>
            <a:normAutofit/>
          </a:bodyPr>
          <a:lstStyle/>
          <a:p>
            <a:r>
              <a:rPr lang="en-US" sz="2000" dirty="0" smtClean="0"/>
              <a:t>April 20, 1999</a:t>
            </a:r>
          </a:p>
          <a:p>
            <a:r>
              <a:rPr lang="en-US" sz="2000" dirty="0" smtClean="0"/>
              <a:t>Columbine High School Columbine, CO</a:t>
            </a:r>
          </a:p>
          <a:p>
            <a:r>
              <a:rPr lang="en-US" sz="2000" dirty="0" smtClean="0"/>
              <a:t>Two students shot and killed 12 students and 1 teacher during school hours.</a:t>
            </a:r>
          </a:p>
          <a:p>
            <a:r>
              <a:rPr lang="en-US" sz="2000" dirty="0" smtClean="0"/>
              <a:t>21 other students were injured.</a:t>
            </a:r>
          </a:p>
          <a:p>
            <a:endParaRPr lang="en-US" sz="2000" dirty="0"/>
          </a:p>
        </p:txBody>
      </p:sp>
      <p:sp>
        <p:nvSpPr>
          <p:cNvPr id="6" name="TextBox 5"/>
          <p:cNvSpPr txBox="1"/>
          <p:nvPr/>
        </p:nvSpPr>
        <p:spPr>
          <a:xfrm>
            <a:off x="755073" y="380998"/>
            <a:ext cx="7543800" cy="646331"/>
          </a:xfrm>
          <a:prstGeom prst="rect">
            <a:avLst/>
          </a:prstGeom>
          <a:noFill/>
        </p:spPr>
        <p:txBody>
          <a:bodyPr wrap="square" rtlCol="0">
            <a:spAutoFit/>
          </a:bodyPr>
          <a:lstStyle/>
          <a:p>
            <a:pPr algn="ctr"/>
            <a:r>
              <a:rPr lang="en-US" sz="3600" dirty="0" smtClean="0">
                <a:solidFill>
                  <a:schemeClr val="accent1">
                    <a:lumMod val="75000"/>
                  </a:schemeClr>
                </a:solidFill>
              </a:rPr>
              <a:t>Columbine High School Massacre</a:t>
            </a:r>
            <a:endParaRPr lang="en-US" sz="3600" dirty="0">
              <a:solidFill>
                <a:schemeClr val="accent1">
                  <a:lumMod val="75000"/>
                </a:schemeClr>
              </a:solidFill>
            </a:endParaRPr>
          </a:p>
        </p:txBody>
      </p:sp>
    </p:spTree>
    <p:extLst>
      <p:ext uri="{BB962C8B-B14F-4D97-AF65-F5344CB8AC3E}">
        <p14:creationId xmlns:p14="http://schemas.microsoft.com/office/powerpoint/2010/main" val="2092720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Evidence of Gun Violence in American Schools</a:t>
            </a:r>
            <a:endParaRPr lang="en-US" dirty="0"/>
          </a:p>
        </p:txBody>
      </p:sp>
      <p:sp>
        <p:nvSpPr>
          <p:cNvPr id="4" name="Content Placeholder 3"/>
          <p:cNvSpPr>
            <a:spLocks noGrp="1"/>
          </p:cNvSpPr>
          <p:nvPr>
            <p:ph sz="half" idx="2"/>
          </p:nvPr>
        </p:nvSpPr>
        <p:spPr>
          <a:xfrm>
            <a:off x="4648200" y="916556"/>
            <a:ext cx="3657600" cy="3767328"/>
          </a:xfrm>
        </p:spPr>
        <p:txBody>
          <a:bodyPr>
            <a:normAutofit/>
          </a:bodyPr>
          <a:lstStyle/>
          <a:p>
            <a:r>
              <a:rPr lang="en-US" sz="2000" dirty="0" smtClean="0"/>
              <a:t>October 24, 2014</a:t>
            </a:r>
          </a:p>
          <a:p>
            <a:r>
              <a:rPr lang="en-US" sz="2000" dirty="0" smtClean="0"/>
              <a:t>Marysville Washington</a:t>
            </a:r>
          </a:p>
          <a:p>
            <a:r>
              <a:rPr lang="en-US" sz="2000" dirty="0"/>
              <a:t>15-year-old freshman </a:t>
            </a:r>
            <a:r>
              <a:rPr lang="en-US" sz="2000" dirty="0" smtClean="0"/>
              <a:t>student shot 5 students killing 4.</a:t>
            </a:r>
          </a:p>
          <a:p>
            <a:endParaRPr lang="en-US" sz="2000" dirty="0"/>
          </a:p>
        </p:txBody>
      </p:sp>
      <p:sp>
        <p:nvSpPr>
          <p:cNvPr id="6" name="TextBox 5"/>
          <p:cNvSpPr txBox="1"/>
          <p:nvPr/>
        </p:nvSpPr>
        <p:spPr>
          <a:xfrm>
            <a:off x="755073" y="380998"/>
            <a:ext cx="7543800" cy="584775"/>
          </a:xfrm>
          <a:prstGeom prst="rect">
            <a:avLst/>
          </a:prstGeom>
          <a:noFill/>
        </p:spPr>
        <p:txBody>
          <a:bodyPr wrap="square" rtlCol="0">
            <a:spAutoFit/>
          </a:bodyPr>
          <a:lstStyle/>
          <a:p>
            <a:pPr algn="ctr"/>
            <a:r>
              <a:rPr lang="en-US" sz="3200" b="1" dirty="0" smtClean="0">
                <a:solidFill>
                  <a:schemeClr val="accent1">
                    <a:lumMod val="75000"/>
                  </a:schemeClr>
                </a:solidFill>
                <a:effectLst/>
              </a:rPr>
              <a:t>Marysville </a:t>
            </a:r>
            <a:r>
              <a:rPr lang="en-US" sz="3200" b="1" dirty="0" err="1" smtClean="0">
                <a:solidFill>
                  <a:schemeClr val="accent1">
                    <a:lumMod val="75000"/>
                  </a:schemeClr>
                </a:solidFill>
                <a:effectLst/>
              </a:rPr>
              <a:t>Pilchuck</a:t>
            </a:r>
            <a:r>
              <a:rPr lang="en-US" sz="3200" b="1" dirty="0" smtClean="0">
                <a:solidFill>
                  <a:schemeClr val="accent1">
                    <a:lumMod val="75000"/>
                  </a:schemeClr>
                </a:solidFill>
                <a:effectLst/>
              </a:rPr>
              <a:t> High School Shooting</a:t>
            </a:r>
            <a:endParaRPr lang="en-US" sz="3200" dirty="0">
              <a:solidFill>
                <a:schemeClr val="accent1">
                  <a:lumMod val="75000"/>
                </a:schemeClr>
              </a:solidFill>
            </a:endParaRPr>
          </a:p>
        </p:txBody>
      </p:sp>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66800" y="1219200"/>
            <a:ext cx="3257550" cy="2971800"/>
          </a:xfrm>
        </p:spPr>
      </p:pic>
    </p:spTree>
    <p:extLst>
      <p:ext uri="{BB962C8B-B14F-4D97-AF65-F5344CB8AC3E}">
        <p14:creationId xmlns:p14="http://schemas.microsoft.com/office/powerpoint/2010/main" val="846483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a:xfrm>
            <a:off x="762000" y="762000"/>
            <a:ext cx="7848600" cy="3886200"/>
          </a:xfrm>
        </p:spPr>
        <p:txBody>
          <a:bodyPr>
            <a:normAutofit/>
          </a:bodyPr>
          <a:lstStyle/>
          <a:p>
            <a:r>
              <a:rPr lang="en-US" dirty="0" smtClean="0"/>
              <a:t>Easily accessible weapons</a:t>
            </a:r>
          </a:p>
          <a:p>
            <a:r>
              <a:rPr lang="en-US" dirty="0" smtClean="0"/>
              <a:t>Cyber abuse/ Bullying</a:t>
            </a:r>
          </a:p>
          <a:p>
            <a:r>
              <a:rPr lang="en-US" dirty="0" smtClean="0"/>
              <a:t>Environmental Impact</a:t>
            </a:r>
          </a:p>
          <a:p>
            <a:pPr lvl="3">
              <a:buFont typeface="Wingdings" panose="05000000000000000000" pitchFamily="2" charset="2"/>
              <a:buChar char="Ø"/>
            </a:pPr>
            <a:r>
              <a:rPr lang="en-US" dirty="0" smtClean="0"/>
              <a:t>School Environment-  50% of teenagers believe schools are becoming more violent.</a:t>
            </a:r>
          </a:p>
          <a:p>
            <a:pPr lvl="3">
              <a:buFont typeface="Wingdings" panose="05000000000000000000" pitchFamily="2" charset="2"/>
              <a:buChar char="Ø"/>
            </a:pPr>
            <a:r>
              <a:rPr lang="en-US" dirty="0" smtClean="0"/>
              <a:t>Increase in the number of students in gangs by 24%.</a:t>
            </a:r>
          </a:p>
          <a:p>
            <a:pPr lvl="3">
              <a:buFont typeface="Wingdings" panose="05000000000000000000" pitchFamily="2" charset="2"/>
              <a:buChar char="Ø"/>
            </a:pPr>
            <a:r>
              <a:rPr lang="en-US" dirty="0" smtClean="0"/>
              <a:t>Neglect and abusive family life.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990600"/>
            <a:ext cx="2847975" cy="160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276600" y="5791200"/>
            <a:ext cx="5791200" cy="246221"/>
          </a:xfrm>
          <a:prstGeom prst="rect">
            <a:avLst/>
          </a:prstGeom>
          <a:noFill/>
        </p:spPr>
        <p:txBody>
          <a:bodyPr wrap="square" rtlCol="0">
            <a:spAutoFit/>
          </a:bodyPr>
          <a:lstStyle/>
          <a:p>
            <a:pPr lvl="3"/>
            <a:r>
              <a:rPr lang="en-US" sz="1000" dirty="0" smtClean="0"/>
              <a:t>http://www.crf-usa.org/school-violence/causes-of-school-violence.html</a:t>
            </a:r>
            <a:endParaRPr lang="en-US" sz="1000" dirty="0"/>
          </a:p>
        </p:txBody>
      </p:sp>
    </p:spTree>
    <p:extLst>
      <p:ext uri="{BB962C8B-B14F-4D97-AF65-F5344CB8AC3E}">
        <p14:creationId xmlns:p14="http://schemas.microsoft.com/office/powerpoint/2010/main" val="3082032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Policy</a:t>
            </a:r>
            <a:endParaRPr lang="en-US"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US" sz="6200" b="1" u="sng" dirty="0" smtClean="0">
                <a:latin typeface="+mj-lt"/>
              </a:rPr>
              <a:t>SAFE ACT</a:t>
            </a:r>
          </a:p>
          <a:p>
            <a:endParaRPr lang="en-US" sz="3200" dirty="0" smtClean="0"/>
          </a:p>
          <a:p>
            <a:pPr marL="0" indent="0">
              <a:buNone/>
            </a:pPr>
            <a:r>
              <a:rPr lang="en-US" sz="3200" dirty="0" smtClean="0"/>
              <a:t>"</a:t>
            </a:r>
            <a:r>
              <a:rPr lang="en-US" sz="3200" dirty="0"/>
              <a:t>The SAFE Act stops criminals and the dangerously mentally ill from buying a gun by requiring universal background checks on gun purchases, increases penalties for people who use illegal guns, mandates life in prison without parole for anyone who murders a first responder, and imposes the toughest assault weapons ban in the country. For hunters, sportsmen, and law abiding gun owners, this new law preserves and protects your right to buy, sell, keep or use your guns."</a:t>
            </a:r>
          </a:p>
          <a:p>
            <a:pPr marL="0" indent="0">
              <a:buNone/>
            </a:pPr>
            <a:endParaRPr lang="en-US" sz="3200" b="1" dirty="0" smtClean="0"/>
          </a:p>
          <a:p>
            <a:pPr marL="0" indent="0">
              <a:buNone/>
            </a:pPr>
            <a:r>
              <a:rPr lang="en-US" sz="3200" b="1" dirty="0" smtClean="0"/>
              <a:t>- </a:t>
            </a:r>
            <a:r>
              <a:rPr lang="en-US" sz="3200" b="1" dirty="0"/>
              <a:t>Governor Andrew </a:t>
            </a:r>
            <a:r>
              <a:rPr lang="en-US" sz="3200" b="1" dirty="0" smtClean="0"/>
              <a:t>Cuomo</a:t>
            </a:r>
            <a:endParaRPr lang="en-US" sz="3200" dirty="0"/>
          </a:p>
          <a:p>
            <a:pPr marL="0" indent="0" algn="ctr">
              <a:buNone/>
            </a:pPr>
            <a:endParaRPr lang="en-US" sz="3200" dirty="0">
              <a:latin typeface="+mj-lt"/>
            </a:endParaRPr>
          </a:p>
        </p:txBody>
      </p:sp>
      <p:sp>
        <p:nvSpPr>
          <p:cNvPr id="5" name="TextBox 4"/>
          <p:cNvSpPr txBox="1"/>
          <p:nvPr/>
        </p:nvSpPr>
        <p:spPr>
          <a:xfrm>
            <a:off x="5715000" y="5943600"/>
            <a:ext cx="3352800" cy="246221"/>
          </a:xfrm>
          <a:prstGeom prst="rect">
            <a:avLst/>
          </a:prstGeom>
          <a:noFill/>
        </p:spPr>
        <p:txBody>
          <a:bodyPr wrap="square" rtlCol="0">
            <a:spAutoFit/>
          </a:bodyPr>
          <a:lstStyle/>
          <a:p>
            <a:r>
              <a:rPr lang="en-US" sz="1000" dirty="0" smtClean="0"/>
              <a:t>http://programs.governor.ny.gov/nysafeact/gun-reform</a:t>
            </a:r>
            <a:endParaRPr lang="en-US" sz="10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581400"/>
            <a:ext cx="2857500" cy="2066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0279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the Safe Act</a:t>
            </a:r>
            <a:endParaRPr lang="en-US" dirty="0"/>
          </a:p>
        </p:txBody>
      </p:sp>
      <p:sp>
        <p:nvSpPr>
          <p:cNvPr id="3" name="Content Placeholder 2"/>
          <p:cNvSpPr>
            <a:spLocks noGrp="1"/>
          </p:cNvSpPr>
          <p:nvPr>
            <p:ph idx="1"/>
          </p:nvPr>
        </p:nvSpPr>
        <p:spPr/>
        <p:txBody>
          <a:bodyPr>
            <a:normAutofit fontScale="55000" lnSpcReduction="20000"/>
          </a:bodyPr>
          <a:lstStyle/>
          <a:p>
            <a:r>
              <a:rPr lang="en-US" dirty="0"/>
              <a:t>Bans possession of any "high-capacity magazines" regardless of when they were made or sold</a:t>
            </a:r>
            <a:r>
              <a:rPr lang="en-US" dirty="0" smtClean="0"/>
              <a:t>.</a:t>
            </a:r>
          </a:p>
          <a:p>
            <a:r>
              <a:rPr lang="en-US" dirty="0"/>
              <a:t>Ammunition dealers are required to do background checks, similar to those for gun buyers. Dealers are required to report all sales, including amounts, to the state</a:t>
            </a:r>
            <a:r>
              <a:rPr lang="en-US" dirty="0" smtClean="0"/>
              <a:t>.</a:t>
            </a:r>
          </a:p>
          <a:p>
            <a:r>
              <a:rPr lang="en-US" dirty="0"/>
              <a:t>Requires creation of a registry of </a:t>
            </a:r>
            <a:r>
              <a:rPr lang="en-US" dirty="0">
                <a:hlinkClick r:id="rId2" tooltip="Assault weapons"/>
              </a:rPr>
              <a:t>assault weapons</a:t>
            </a:r>
            <a:r>
              <a:rPr lang="en-US" dirty="0"/>
              <a:t>. </a:t>
            </a:r>
            <a:endParaRPr lang="en-US" dirty="0" smtClean="0"/>
          </a:p>
          <a:p>
            <a:r>
              <a:rPr lang="en-US" dirty="0"/>
              <a:t>Requires designated mental health professionals who believe a mental health patient made a credible threat of harming others to report the threat to a mental health director, who would then have to report serious threats to the state Department of Criminal Justice Services.</a:t>
            </a:r>
            <a:endParaRPr lang="en-US" dirty="0" smtClean="0"/>
          </a:p>
          <a:p>
            <a:r>
              <a:rPr lang="en-US" dirty="0"/>
              <a:t>Stolen guns are required to be reported within 24 hours. Failure to report can result in a misdemeanor</a:t>
            </a:r>
            <a:r>
              <a:rPr lang="en-US" dirty="0" smtClean="0"/>
              <a:t>.</a:t>
            </a:r>
          </a:p>
          <a:p>
            <a:r>
              <a:rPr lang="en-US" dirty="0"/>
              <a:t>Requires background checks for all gun sales, including by private </a:t>
            </a:r>
            <a:r>
              <a:rPr lang="en-US" dirty="0" smtClean="0"/>
              <a:t>sellers.</a:t>
            </a:r>
          </a:p>
          <a:p>
            <a:r>
              <a:rPr lang="en-US" dirty="0"/>
              <a:t>Guns must be "safely stored" from any household member who has been convicted of a felony or domestic violence </a:t>
            </a:r>
            <a:r>
              <a:rPr lang="en-US" dirty="0" smtClean="0"/>
              <a:t>crime.</a:t>
            </a:r>
          </a:p>
          <a:p>
            <a:r>
              <a:rPr lang="en-US" dirty="0"/>
              <a:t>Mandates that all purchases of firearms go through a licensed firearm dealer(FFL</a:t>
            </a:r>
            <a:r>
              <a:rPr lang="en-US" dirty="0" smtClean="0"/>
              <a:t>).</a:t>
            </a:r>
          </a:p>
          <a:p>
            <a:r>
              <a:rPr lang="en-US" dirty="0"/>
              <a:t>Increases sentences for gun crimes, including upgrading the offense for taking a gun on school property from a misdemeanor to a felony</a:t>
            </a:r>
            <a:r>
              <a:rPr lang="en-US" dirty="0" smtClean="0"/>
              <a:t>.</a:t>
            </a:r>
          </a:p>
          <a:p>
            <a:r>
              <a:rPr lang="en-US" dirty="0"/>
              <a:t>Limits the state records law to protect handgun owners from being identified publicly</a:t>
            </a:r>
            <a:r>
              <a:rPr lang="en-US" dirty="0" smtClean="0"/>
              <a:t>.</a:t>
            </a:r>
          </a:p>
          <a:p>
            <a:r>
              <a:rPr lang="en-US" dirty="0"/>
              <a:t>Requires pistol permit holders or owners of registered assault weapons to have them renewed at least every five years</a:t>
            </a:r>
            <a:r>
              <a:rPr lang="en-US" dirty="0" smtClean="0"/>
              <a:t>.</a:t>
            </a:r>
          </a:p>
          <a:p>
            <a:r>
              <a:rPr lang="en-US" dirty="0"/>
              <a:t>Allows law enforcement officials to pre-emptively seize one's firearms without a </a:t>
            </a:r>
            <a:r>
              <a:rPr lang="en-US" dirty="0">
                <a:hlinkClick r:id="rId3" tooltip="Warrant (law)"/>
              </a:rPr>
              <a:t>warrant</a:t>
            </a:r>
            <a:r>
              <a:rPr lang="en-US" dirty="0"/>
              <a:t> or court order when there is </a:t>
            </a:r>
            <a:r>
              <a:rPr lang="en-US" dirty="0">
                <a:hlinkClick r:id="rId4" tooltip="Probable cause"/>
              </a:rPr>
              <a:t>probable cause</a:t>
            </a:r>
            <a:r>
              <a:rPr lang="en-US" dirty="0"/>
              <a:t> the individual is mentally unstable or intends to use the weapons to commit a crime.</a:t>
            </a:r>
          </a:p>
        </p:txBody>
      </p:sp>
    </p:spTree>
    <p:extLst>
      <p:ext uri="{BB962C8B-B14F-4D97-AF65-F5344CB8AC3E}">
        <p14:creationId xmlns:p14="http://schemas.microsoft.com/office/powerpoint/2010/main" val="17343456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134</TotalTime>
  <Words>777</Words>
  <Application>Microsoft Office PowerPoint</Application>
  <PresentationFormat>On-screen Show (4:3)</PresentationFormat>
  <Paragraphs>98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NewsPrint</vt:lpstr>
      <vt:lpstr>    Gun Violence in American Schools</vt:lpstr>
      <vt:lpstr>Public Policy Analyst</vt:lpstr>
      <vt:lpstr>Problem?</vt:lpstr>
      <vt:lpstr>GATHER THE EVIDENCE</vt:lpstr>
      <vt:lpstr>Evidence of Gun Violence in American Schools</vt:lpstr>
      <vt:lpstr>Evidence of Gun Violence in American Schools</vt:lpstr>
      <vt:lpstr>Causes</vt:lpstr>
      <vt:lpstr>Existing Policy</vt:lpstr>
      <vt:lpstr>Evaluate the Safe Act</vt:lpstr>
      <vt:lpstr>SAFE ACT vs. Bill of Rights</vt:lpstr>
      <vt:lpstr>YOU CHOOSE!!!</vt:lpstr>
      <vt:lpstr>Solutions?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Gun Violence in American Schools</dc:title>
  <dc:creator>Nicole Greene</dc:creator>
  <cp:lastModifiedBy>Administrator</cp:lastModifiedBy>
  <cp:revision>14</cp:revision>
  <dcterms:created xsi:type="dcterms:W3CDTF">2014-11-25T20:13:17Z</dcterms:created>
  <dcterms:modified xsi:type="dcterms:W3CDTF">2015-01-23T13:18:28Z</dcterms:modified>
</cp:coreProperties>
</file>