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60" r:id="rId5"/>
    <p:sldId id="258" r:id="rId6"/>
    <p:sldId id="261" r:id="rId7"/>
    <p:sldId id="263" r:id="rId8"/>
    <p:sldId id="262" r:id="rId9"/>
    <p:sldId id="266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4A224-D8CE-4E71-9E2A-008177EDE8A2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58CA0-FEB5-4D87-B9AF-48EF913D1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8CA0-FEB5-4D87-B9AF-48EF913D1F4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8CA0-FEB5-4D87-B9AF-48EF913D1F4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8CA0-FEB5-4D87-B9AF-48EF913D1F4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8CA0-FEB5-4D87-B9AF-48EF913D1F4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8CA0-FEB5-4D87-B9AF-48EF913D1F4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8CA0-FEB5-4D87-B9AF-48EF913D1F4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8CA0-FEB5-4D87-B9AF-48EF913D1F4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8CA0-FEB5-4D87-B9AF-48EF913D1F4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8CA0-FEB5-4D87-B9AF-48EF913D1F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8CA0-FEB5-4D87-B9AF-48EF913D1F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BA05-6A71-4C61-A3CE-97E0318A478E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0E4C-47AA-4B9D-9BAE-92B8CFC78D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383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BA05-6A71-4C61-A3CE-97E0318A478E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0E4C-47AA-4B9D-9BAE-92B8CFC78D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746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BA05-6A71-4C61-A3CE-97E0318A478E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0E4C-47AA-4B9D-9BAE-92B8CFC78D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090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BA05-6A71-4C61-A3CE-97E0318A478E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0E4C-47AA-4B9D-9BAE-92B8CFC78D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311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BA05-6A71-4C61-A3CE-97E0318A478E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0E4C-47AA-4B9D-9BAE-92B8CFC78D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379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BA05-6A71-4C61-A3CE-97E0318A478E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0E4C-47AA-4B9D-9BAE-92B8CFC78D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698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BA05-6A71-4C61-A3CE-97E0318A478E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0E4C-47AA-4B9D-9BAE-92B8CFC78D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43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BA05-6A71-4C61-A3CE-97E0318A478E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0E4C-47AA-4B9D-9BAE-92B8CFC78D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244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BA05-6A71-4C61-A3CE-97E0318A478E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0E4C-47AA-4B9D-9BAE-92B8CFC78D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265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BA05-6A71-4C61-A3CE-97E0318A478E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0E4C-47AA-4B9D-9BAE-92B8CFC78D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488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BA05-6A71-4C61-A3CE-97E0318A478E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0E4C-47AA-4B9D-9BAE-92B8CFC78D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972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8BA05-6A71-4C61-A3CE-97E0318A478E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60E4C-47AA-4B9D-9BAE-92B8CFC78D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885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ppa/usppaep1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ppa/usppaep1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US" b="1" i="1" u="sng" dirty="0" smtClean="0"/>
              <a:t>Immigration </a:t>
            </a:r>
            <a:endParaRPr lang="en-US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018" y="3581400"/>
            <a:ext cx="6019800" cy="1447800"/>
          </a:xfrm>
        </p:spPr>
        <p:txBody>
          <a:bodyPr/>
          <a:lstStyle/>
          <a:p>
            <a:r>
              <a:rPr lang="en-US" i="1" dirty="0"/>
              <a:t>l</a:t>
            </a:r>
            <a:r>
              <a:rPr lang="en-US" i="1" dirty="0" smtClean="0"/>
              <a:t>ate 1800s-early 1900s</a:t>
            </a:r>
            <a:endParaRPr lang="en-US" i="1" dirty="0"/>
          </a:p>
        </p:txBody>
      </p:sp>
      <p:pic>
        <p:nvPicPr>
          <p:cNvPr id="1026" name="Picture 2" descr="http://static.guim.co.uk/sys-images/Books/Pix/pictures/2009/6/10/1244650466632/Immigrants-queuing-at-Ell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768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ggieblanck.com/ImmigrationPhotos/Mar1309I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4229100" cy="2512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rescentok.com/staff/jaskew/TAH/US/ell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8318"/>
            <a:ext cx="3809998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s1.mm.bing.net/th?id=HN.608017432309466414&amp;pid=1.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77537"/>
            <a:ext cx="3200400" cy="256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98513" y="0"/>
            <a:ext cx="224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J.DeLong</a:t>
            </a:r>
            <a:r>
              <a:rPr lang="en-US" dirty="0" smtClean="0"/>
              <a:t>, Proctor H.S.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03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365F91"/>
                </a:solidFill>
                <a:ea typeface="Times New Roman"/>
              </a:rPr>
              <a:t>The 4 Steps of the American History Public Policy Analyst (AHPPA)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762000" y="2397949"/>
            <a:ext cx="609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n-US" sz="3200" dirty="0">
                <a:solidFill>
                  <a:srgbClr val="365F91"/>
                </a:solidFill>
                <a:ea typeface="Calibri"/>
              </a:rPr>
              <a:t>1.</a:t>
            </a:r>
            <a:r>
              <a:rPr lang="en-US" sz="800" dirty="0">
                <a:solidFill>
                  <a:srgbClr val="365F91"/>
                </a:solidFill>
                <a:latin typeface="Times New Roman"/>
                <a:ea typeface="Calibri"/>
              </a:rPr>
              <a:t> 	</a:t>
            </a:r>
            <a:r>
              <a:rPr lang="en-US" sz="3200" dirty="0">
                <a:solidFill>
                  <a:srgbClr val="365F91"/>
                </a:solidFill>
                <a:ea typeface="Times New Roman"/>
              </a:rPr>
              <a:t>Define the Problem</a:t>
            </a:r>
            <a:endParaRPr lang="en-US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tabLst>
                <a:tab pos="457200" algn="l"/>
              </a:tabLst>
            </a:pPr>
            <a:r>
              <a:rPr lang="en-US" sz="3200" dirty="0">
                <a:solidFill>
                  <a:srgbClr val="365F91"/>
                </a:solidFill>
                <a:ea typeface="Calibri"/>
              </a:rPr>
              <a:t>2.</a:t>
            </a:r>
            <a:r>
              <a:rPr lang="en-US" sz="800" dirty="0">
                <a:solidFill>
                  <a:srgbClr val="365F91"/>
                </a:solidFill>
                <a:latin typeface="Times New Roman"/>
                <a:ea typeface="Calibri"/>
              </a:rPr>
              <a:t> 	</a:t>
            </a:r>
            <a:r>
              <a:rPr lang="en-US" sz="3200" dirty="0">
                <a:solidFill>
                  <a:srgbClr val="365F91"/>
                </a:solidFill>
                <a:ea typeface="Times New Roman"/>
              </a:rPr>
              <a:t>Gather the Evidence</a:t>
            </a:r>
            <a:endParaRPr lang="en-US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tabLst>
                <a:tab pos="457200" algn="l"/>
              </a:tabLst>
            </a:pPr>
            <a:r>
              <a:rPr lang="en-US" sz="3200" dirty="0">
                <a:solidFill>
                  <a:srgbClr val="365F91"/>
                </a:solidFill>
                <a:ea typeface="Calibri"/>
              </a:rPr>
              <a:t>3.</a:t>
            </a:r>
            <a:r>
              <a:rPr lang="en-US" sz="800" dirty="0">
                <a:solidFill>
                  <a:srgbClr val="365F91"/>
                </a:solidFill>
                <a:latin typeface="Times New Roman"/>
                <a:ea typeface="Calibri"/>
              </a:rPr>
              <a:t> 	</a:t>
            </a:r>
            <a:r>
              <a:rPr lang="en-US" sz="3200" dirty="0">
                <a:solidFill>
                  <a:srgbClr val="365F91"/>
                </a:solidFill>
                <a:ea typeface="Times New Roman"/>
              </a:rPr>
              <a:t>Identify the Causes</a:t>
            </a:r>
            <a:endParaRPr lang="en-US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tabLst>
                <a:tab pos="457200" algn="l"/>
              </a:tabLst>
            </a:pPr>
            <a:r>
              <a:rPr lang="en-US" sz="3200" dirty="0">
                <a:solidFill>
                  <a:srgbClr val="365F91"/>
                </a:solidFill>
                <a:ea typeface="Calibri"/>
              </a:rPr>
              <a:t>4.</a:t>
            </a:r>
            <a:r>
              <a:rPr lang="en-US" sz="800" dirty="0">
                <a:solidFill>
                  <a:srgbClr val="365F91"/>
                </a:solidFill>
                <a:latin typeface="Times New Roman"/>
                <a:ea typeface="Calibri"/>
              </a:rPr>
              <a:t> 	</a:t>
            </a:r>
            <a:r>
              <a:rPr lang="en-US" sz="3200" dirty="0">
                <a:solidFill>
                  <a:srgbClr val="365F91"/>
                </a:solidFill>
                <a:ea typeface="Times New Roman"/>
                <a:hlinkClick r:id="rId3"/>
              </a:rPr>
              <a:t>Evaluate the Policy</a:t>
            </a:r>
            <a:endParaRPr lang="en-US" sz="1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6248400"/>
            <a:ext cx="224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J.DeLong</a:t>
            </a:r>
            <a:r>
              <a:rPr lang="en-US" dirty="0" smtClean="0"/>
              <a:t>, Proctor H.S.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71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365F91"/>
                </a:solidFill>
                <a:ea typeface="Times New Roman"/>
              </a:rPr>
              <a:t>The 4 Steps of the American History Public Policy Analyst (AHPPA)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762000" y="2397949"/>
            <a:ext cx="609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n-US" sz="3200" dirty="0">
                <a:solidFill>
                  <a:srgbClr val="365F91"/>
                </a:solidFill>
                <a:ea typeface="Calibri"/>
              </a:rPr>
              <a:t>1.</a:t>
            </a:r>
            <a:r>
              <a:rPr lang="en-US" sz="800" dirty="0">
                <a:solidFill>
                  <a:srgbClr val="365F91"/>
                </a:solidFill>
                <a:latin typeface="Times New Roman"/>
                <a:ea typeface="Calibri"/>
              </a:rPr>
              <a:t> 	</a:t>
            </a:r>
            <a:r>
              <a:rPr lang="en-US" sz="3200" dirty="0">
                <a:solidFill>
                  <a:srgbClr val="365F91"/>
                </a:solidFill>
                <a:ea typeface="Times New Roman"/>
              </a:rPr>
              <a:t>Define the Problem</a:t>
            </a:r>
            <a:endParaRPr lang="en-US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tabLst>
                <a:tab pos="457200" algn="l"/>
              </a:tabLst>
            </a:pPr>
            <a:r>
              <a:rPr lang="en-US" sz="3200" dirty="0">
                <a:solidFill>
                  <a:srgbClr val="365F91"/>
                </a:solidFill>
                <a:ea typeface="Calibri"/>
              </a:rPr>
              <a:t>2.</a:t>
            </a:r>
            <a:r>
              <a:rPr lang="en-US" sz="800" dirty="0">
                <a:solidFill>
                  <a:srgbClr val="365F91"/>
                </a:solidFill>
                <a:latin typeface="Times New Roman"/>
                <a:ea typeface="Calibri"/>
              </a:rPr>
              <a:t> 	</a:t>
            </a:r>
            <a:r>
              <a:rPr lang="en-US" sz="3200" dirty="0">
                <a:solidFill>
                  <a:srgbClr val="365F91"/>
                </a:solidFill>
                <a:ea typeface="Times New Roman"/>
              </a:rPr>
              <a:t>Gather the Evidence</a:t>
            </a:r>
            <a:endParaRPr lang="en-US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tabLst>
                <a:tab pos="457200" algn="l"/>
              </a:tabLst>
            </a:pPr>
            <a:r>
              <a:rPr lang="en-US" sz="3200" dirty="0">
                <a:solidFill>
                  <a:srgbClr val="365F91"/>
                </a:solidFill>
                <a:ea typeface="Calibri"/>
              </a:rPr>
              <a:t>3.</a:t>
            </a:r>
            <a:r>
              <a:rPr lang="en-US" sz="800" dirty="0">
                <a:solidFill>
                  <a:srgbClr val="365F91"/>
                </a:solidFill>
                <a:latin typeface="Times New Roman"/>
                <a:ea typeface="Calibri"/>
              </a:rPr>
              <a:t> 	</a:t>
            </a:r>
            <a:r>
              <a:rPr lang="en-US" sz="3200" dirty="0">
                <a:solidFill>
                  <a:srgbClr val="365F91"/>
                </a:solidFill>
                <a:ea typeface="Times New Roman"/>
              </a:rPr>
              <a:t>Identify the Causes</a:t>
            </a:r>
            <a:endParaRPr lang="en-US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tabLst>
                <a:tab pos="457200" algn="l"/>
              </a:tabLst>
            </a:pPr>
            <a:r>
              <a:rPr lang="en-US" sz="3200" dirty="0">
                <a:solidFill>
                  <a:srgbClr val="365F91"/>
                </a:solidFill>
                <a:ea typeface="Calibri"/>
              </a:rPr>
              <a:t>4.</a:t>
            </a:r>
            <a:r>
              <a:rPr lang="en-US" sz="800" dirty="0">
                <a:solidFill>
                  <a:srgbClr val="365F91"/>
                </a:solidFill>
                <a:latin typeface="Times New Roman"/>
                <a:ea typeface="Calibri"/>
              </a:rPr>
              <a:t> 	</a:t>
            </a:r>
            <a:r>
              <a:rPr lang="en-US" sz="3200" dirty="0">
                <a:solidFill>
                  <a:srgbClr val="365F91"/>
                </a:solidFill>
                <a:ea typeface="Times New Roman"/>
                <a:hlinkClick r:id="rId3"/>
              </a:rPr>
              <a:t>Evaluate the Policy</a:t>
            </a:r>
            <a:endParaRPr lang="en-US" sz="1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2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u="sng" dirty="0" smtClean="0"/>
              <a:t>Motivation for Emigration: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1.  Economic hardship.</a:t>
            </a:r>
          </a:p>
          <a:p>
            <a:r>
              <a:rPr lang="en-US" dirty="0" smtClean="0"/>
              <a:t>2.  Limited political rights.</a:t>
            </a:r>
          </a:p>
          <a:p>
            <a:r>
              <a:rPr lang="en-US" dirty="0" smtClean="0"/>
              <a:t>3.  Persecution/racism/war/genocide.</a:t>
            </a:r>
          </a:p>
          <a:p>
            <a:r>
              <a:rPr lang="en-US" dirty="0" smtClean="0"/>
              <a:t>4.  The potential for economic opportunities and political freedoms.</a:t>
            </a:r>
          </a:p>
          <a:p>
            <a:endParaRPr lang="en-US" dirty="0"/>
          </a:p>
        </p:txBody>
      </p:sp>
      <p:pic>
        <p:nvPicPr>
          <p:cNvPr id="2050" name="Picture 2" descr="http://ts1.mm.bing.net/th?id=HN.608042514920833041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1" y="3998691"/>
            <a:ext cx="3962502" cy="2668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oxearth.org.uk/Emigration/emigration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89" y="3505200"/>
            <a:ext cx="3674615" cy="3067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40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362"/>
            <a:ext cx="8229600" cy="1143000"/>
          </a:xfrm>
        </p:spPr>
        <p:txBody>
          <a:bodyPr/>
          <a:lstStyle/>
          <a:p>
            <a:r>
              <a:rPr lang="en-US" b="1" i="1" u="sng" dirty="0" smtClean="0"/>
              <a:t>Coming to America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acaulay.cuny.edu/eportfolios/peopling2013italian/files/2013/04/Emigrants-Arriving-Ellis-Isl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0608"/>
            <a:ext cx="4126603" cy="2787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acher.scholastic.com/activities/immigration/timeline_photos/1892_small_fullsi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232092"/>
            <a:ext cx="3933763" cy="2915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onnisitalianeatery.com/wp-content/uploads/2010/07/ImageAbout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99102"/>
            <a:ext cx="44958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jenvick.com/Illustrations/Immigration/EllisIsland/1922/HistoryOfTheUS/Photo_ImmigrantsWaitingToBePassedForEntry-EllisIsla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40" y="4260517"/>
            <a:ext cx="3262280" cy="2347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13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1603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‘Old’ immigration vs. </a:t>
            </a:r>
            <a:br>
              <a:rPr lang="en-US" u="sng" dirty="0" smtClean="0"/>
            </a:br>
            <a:r>
              <a:rPr lang="en-US" u="sng" dirty="0" smtClean="0"/>
              <a:t>‘New’ immigration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natalie.typepad.com/my_weblog/images/2008/02/02/looking_backward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96" y="1676400"/>
            <a:ext cx="3657600" cy="2423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45958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474821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/>
          <p:cNvSpPr>
            <a:spLocks noChangeAspect="1" noChangeArrowheads="1"/>
          </p:cNvSpPr>
          <p:nvPr/>
        </p:nvSpPr>
        <p:spPr bwMode="auto">
          <a:xfrm>
            <a:off x="490061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/>
          <p:cNvSpPr>
            <a:spLocks noChangeAspect="1" noChangeArrowheads="1"/>
          </p:cNvSpPr>
          <p:nvPr/>
        </p:nvSpPr>
        <p:spPr bwMode="auto">
          <a:xfrm>
            <a:off x="5053013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://www.latinamericanstudies.org/ellis-island/immigration-1870-1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320"/>
            <a:ext cx="5389229" cy="4679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madamepickwickartblog.com/wp-content/uploads/2010/07/anarchist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96" y="4191000"/>
            <a:ext cx="3646504" cy="2249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91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/>
              <a:t>Perceived problems created by ‘Open Immigration’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 At first the businessmen favored this policy, because it created surplus/cheap labor.</a:t>
            </a:r>
          </a:p>
          <a:p>
            <a:r>
              <a:rPr lang="en-US" dirty="0" smtClean="0"/>
              <a:t>2.  Nativists (racist/anti-immigrant Americans), began to see the surge of immigrants as competition for jobs and a drain on wages.</a:t>
            </a:r>
          </a:p>
          <a:p>
            <a:r>
              <a:rPr lang="en-US" dirty="0" smtClean="0"/>
              <a:t>3.  Immigrants tended to isolate and self-segregate themselves into ethnic neighborhoods.</a:t>
            </a:r>
          </a:p>
          <a:p>
            <a:r>
              <a:rPr lang="en-US" dirty="0" smtClean="0"/>
              <a:t>4.  Some worried that the influx of cultural diversity would somehow saturate American Culture.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1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620000" cy="1066800"/>
          </a:xfrm>
        </p:spPr>
        <p:txBody>
          <a:bodyPr/>
          <a:lstStyle/>
          <a:p>
            <a:r>
              <a:rPr lang="en-US" b="1" i="1" u="sng" dirty="0" smtClean="0"/>
              <a:t>Ethnic Neighborhoods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ts4.mm.bing.net/th?id=HN.608040878539605943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5" y="12954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edia-cache-ak0.pinimg.com/236x/9a/c7/e8/9ac7e8ba78933c6f1326d8f22ddc83f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028" y="3346084"/>
            <a:ext cx="2247900" cy="1495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s2.mm.bing.net/th?id=HN.608026159682095437&amp;pid=1.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51" y="1117013"/>
            <a:ext cx="2857500" cy="2047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ravelchannel.sndimg.com/content/dam/images/travel/fullset/2011/10/01/18/idea_nyc-melting-pot-ethnic-neighborhoods_311x175.rend.tccom.336.25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99" y="1315005"/>
            <a:ext cx="2318552" cy="1738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3.bp.blogspot.com/-A-R-jmIG_uQ/TYaP6mf2RGI/AAAAAAAADuI/h_BYp0IwJfQ/s640/MarketFrenchCornerOf%252CNewOrleansLabet1900-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0" y="3317232"/>
            <a:ext cx="319087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media-cache-ec0.pinimg.com/736x/f1/6c/ff/f16cff2d5efef6373e3b8c709751ac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52" y="3505200"/>
            <a:ext cx="3124200" cy="2009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jaunted.com/files/15271/LitI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16" y="4953000"/>
            <a:ext cx="2015923" cy="1508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7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Restrictions on Immigration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</a:t>
            </a:r>
            <a:r>
              <a:rPr lang="en-US" u="sng" dirty="0" smtClean="0"/>
              <a:t>Chinese Exclusion Act </a:t>
            </a:r>
            <a:r>
              <a:rPr lang="en-US" dirty="0" smtClean="0"/>
              <a:t>(1882) restricted Chinese immigration until 1945.</a:t>
            </a:r>
          </a:p>
          <a:p>
            <a:r>
              <a:rPr lang="en-US" dirty="0" smtClean="0"/>
              <a:t>2.  </a:t>
            </a:r>
            <a:r>
              <a:rPr lang="en-US" u="sng" dirty="0" smtClean="0"/>
              <a:t>The Gentlemen’s Agreement</a:t>
            </a:r>
            <a:r>
              <a:rPr lang="en-US" dirty="0" smtClean="0"/>
              <a:t> (1907) restricted Japanese immigration until 1945.</a:t>
            </a:r>
          </a:p>
          <a:p>
            <a:r>
              <a:rPr lang="en-US" dirty="0" smtClean="0"/>
              <a:t>3.  </a:t>
            </a:r>
            <a:r>
              <a:rPr lang="en-US" u="sng" dirty="0" smtClean="0"/>
              <a:t>The National Origins Act/Quota Act </a:t>
            </a:r>
            <a:r>
              <a:rPr lang="en-US" dirty="0" smtClean="0"/>
              <a:t>(1924) limited immigration mostly from the parts of the World that were judged to be less desirable.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37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/>
              <a:t>Immigration post-National Origins Act/Quota Act (1924)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socialstudieshelp.com/Images/immista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45881"/>
            <a:ext cx="4300291" cy="2489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lab.nap.edu/books/0309063566/xhtml/images/img0000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45" y="1462578"/>
            <a:ext cx="4724400" cy="3012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ecure.surveymonkey.com/_resources/27556/7887556/cc9bb53b-f5e3-46d9-87db-61f6214baa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551254" cy="4328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71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240</Words>
  <Application>Microsoft Office PowerPoint</Application>
  <PresentationFormat>On-screen Show (4:3)</PresentationFormat>
  <Paragraphs>44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Immigration </vt:lpstr>
      <vt:lpstr> </vt:lpstr>
      <vt:lpstr>Motivation for Emigration:</vt:lpstr>
      <vt:lpstr>Coming to America</vt:lpstr>
      <vt:lpstr>‘Old’ immigration vs.  ‘New’ immigration</vt:lpstr>
      <vt:lpstr>Perceived problems created by ‘Open Immigration’</vt:lpstr>
      <vt:lpstr>Ethnic Neighborhoods</vt:lpstr>
      <vt:lpstr>Restrictions on Immigration</vt:lpstr>
      <vt:lpstr>Immigration post-National Origins Act/Quota Act (1924)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</dc:title>
  <dc:creator>Justin DeLong</dc:creator>
  <cp:lastModifiedBy>ann nigro</cp:lastModifiedBy>
  <cp:revision>16</cp:revision>
  <dcterms:created xsi:type="dcterms:W3CDTF">2015-03-10T16:42:24Z</dcterms:created>
  <dcterms:modified xsi:type="dcterms:W3CDTF">2015-03-23T17:21:08Z</dcterms:modified>
</cp:coreProperties>
</file>