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40E3C7E-8D66-4993-B6C0-0ACC91035B8F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90121-977E-4893-BA33-1A85E858E0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ppedtips.com/plegal/ltgproctor3/allenws1.doc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geek.org/how-much-garbage-does-a-person-create-in-one-year.htm" TargetMode="External"/><Relationship Id="rId7" Type="http://schemas.openxmlformats.org/officeDocument/2006/relationships/hyperlink" Target="http://flippedtips.com/plegal/ltgproctor3/allenws2.doc" TargetMode="External"/><Relationship Id="rId2" Type="http://schemas.openxmlformats.org/officeDocument/2006/relationships/hyperlink" Target="http://www.ohswa.org/household-hazardous-waste/household-hazardous-was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hyperlink" Target="http://www.ehow.com/how-does_4896558_what-happens-wastewater.html" TargetMode="External"/><Relationship Id="rId4" Type="http://schemas.openxmlformats.org/officeDocument/2006/relationships/hyperlink" Target="http://www.ohswa.org/garbage/regional-landfill/regional-landfill-faq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flippedtips.com/plegal/ltgproctor3/allenws3.doc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icaod.com/article/20110823/News/308239886" TargetMode="External"/><Relationship Id="rId2" Type="http://schemas.openxmlformats.org/officeDocument/2006/relationships/hyperlink" Target="http://www.ohswa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lippedtips.com/plegal/ltgproctor3/allenws4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rda.ny.gov/About/Newsroom/2012-Announcements/2012-12-18-Matt-Brewing-Company-Launches-5-Million-Biogas-to-Power-Facility.aspx?p=1" TargetMode="External"/><Relationship Id="rId2" Type="http://schemas.openxmlformats.org/officeDocument/2006/relationships/hyperlink" Target="http://www.uticaod.com/article/20110823/News/30823988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flippedtips.com/plegal/ltgproctor3/allenws5.doc" TargetMode="External"/><Relationship Id="rId4" Type="http://schemas.openxmlformats.org/officeDocument/2006/relationships/hyperlink" Target="http://www.sciencedaily.com/releases/2014/11/141118091611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ltgproctor3/allenws6.doc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914400"/>
          </a:xfrm>
        </p:spPr>
        <p:txBody>
          <a:bodyPr/>
          <a:lstStyle/>
          <a:p>
            <a:r>
              <a:rPr lang="en-US" dirty="0" smtClean="0"/>
              <a:t>big problem, many solutions.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What to do with waste in Oneida County?</a:t>
            </a:r>
            <a:br>
              <a:rPr lang="en-US" sz="4800" dirty="0" smtClean="0"/>
            </a:br>
            <a:r>
              <a:rPr lang="en-US" sz="2400" dirty="0" smtClean="0"/>
              <a:t>By Pamela Allen, UCSD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733800"/>
            <a:ext cx="272288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767285"/>
            <a:ext cx="3190476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8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Define the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List some problems associated with waste:</a:t>
            </a:r>
          </a:p>
          <a:p>
            <a:endParaRPr lang="en-US" dirty="0"/>
          </a:p>
          <a:p>
            <a:r>
              <a:rPr lang="en-US" dirty="0" smtClean="0"/>
              <a:t>Why can’t we live with it?           </a:t>
            </a:r>
          </a:p>
          <a:p>
            <a:r>
              <a:rPr lang="en-US" dirty="0" smtClean="0"/>
              <a:t>Where can we put it?</a:t>
            </a:r>
          </a:p>
          <a:p>
            <a:r>
              <a:rPr lang="en-US" dirty="0" smtClean="0"/>
              <a:t>How much does it cost to put it there?</a:t>
            </a:r>
          </a:p>
          <a:p>
            <a:r>
              <a:rPr lang="en-US" dirty="0" smtClean="0"/>
              <a:t>What are the trade-offs? (A trade-off is something you want in exchange for something you don’t want.)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1"/>
            <a:ext cx="2133600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05200" y="5029200"/>
            <a:ext cx="1809750" cy="120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93326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096000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Worksheet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67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Gather Evidence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424672" cy="419404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What kinds of wastes do humans produce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How much waste do humans produce?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What do we do with the waste we produce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dirty="0">
                <a:solidFill>
                  <a:srgbClr val="002060"/>
                </a:solidFill>
                <a:hlinkClick r:id="rId5"/>
              </a:rPr>
              <a:t>What about sewage</a:t>
            </a:r>
            <a:r>
              <a:rPr lang="en-US" dirty="0" smtClean="0">
                <a:solidFill>
                  <a:srgbClr val="002060"/>
                </a:solidFill>
                <a:hlinkClick r:id="rId5"/>
              </a:rPr>
              <a:t>?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hlinkClick r:id="rId6" action="ppaction://hlinksldjump"/>
              </a:rPr>
              <a:t>Are there ever accidents?</a:t>
            </a:r>
            <a:r>
              <a:rPr lang="en-US" dirty="0" smtClean="0">
                <a:hlinkClick r:id="rId6" action="ppaction://hlinksldjump"/>
              </a:rPr>
              <a:t>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609600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Worksheet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0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3. Identify the causes.  </a:t>
            </a:r>
            <a:r>
              <a:rPr lang="en-US" dirty="0" smtClean="0"/>
              <a:t>Use the worksheet link on the left to help you organize your findings as you research the causes of our waste problem.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847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787172" cy="141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81425"/>
            <a:ext cx="205263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886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WORKSHEET: Identify the Causes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492433"/>
      </p:ext>
    </p:extLst>
  </p:cSld>
  <p:clrMapOvr>
    <a:masterClrMapping/>
  </p:clrMapOvr>
  <p:transition spd="slow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currently do with the garbage produced in </a:t>
            </a:r>
            <a:r>
              <a:rPr lang="en-US" dirty="0" smtClean="0">
                <a:hlinkClick r:id="rId2"/>
              </a:rPr>
              <a:t>Oneida county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Landfill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r>
              <a:rPr lang="en-US" dirty="0" smtClean="0"/>
              <a:t>Recycle</a:t>
            </a:r>
          </a:p>
          <a:p>
            <a:r>
              <a:rPr lang="en-US" dirty="0" smtClean="0"/>
              <a:t>Composting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Evaluate the positives and negatives of the current policy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4. The current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8001000" cy="2362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places are finding ways to use the waste that they produce.</a:t>
            </a:r>
          </a:p>
          <a:p>
            <a:endParaRPr lang="en-US" dirty="0"/>
          </a:p>
          <a:p>
            <a:pPr lvl="0">
              <a:buClr>
                <a:srgbClr val="D16349"/>
              </a:buClr>
            </a:pPr>
            <a:r>
              <a:rPr lang="en-US" dirty="0">
                <a:solidFill>
                  <a:srgbClr val="646B86"/>
                </a:solidFill>
                <a:hlinkClick r:id="rId2"/>
              </a:rPr>
              <a:t>using the Landfill</a:t>
            </a:r>
            <a:r>
              <a:rPr lang="en-US" dirty="0">
                <a:solidFill>
                  <a:srgbClr val="646B86"/>
                </a:solidFill>
              </a:rPr>
              <a:t> </a:t>
            </a:r>
          </a:p>
          <a:p>
            <a:pPr lvl="0">
              <a:buClr>
                <a:srgbClr val="D16349"/>
              </a:buClr>
            </a:pPr>
            <a:r>
              <a:rPr lang="en-US" dirty="0">
                <a:solidFill>
                  <a:srgbClr val="646B86"/>
                </a:solidFill>
                <a:hlinkClick r:id="rId3"/>
              </a:rPr>
              <a:t>the Brewery</a:t>
            </a:r>
            <a:endParaRPr lang="en-US" dirty="0">
              <a:solidFill>
                <a:srgbClr val="646B86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dirty="0" smtClean="0">
                <a:solidFill>
                  <a:srgbClr val="646B86"/>
                </a:solidFill>
                <a:hlinkClick r:id="rId4"/>
              </a:rPr>
              <a:t>Elsewhere</a:t>
            </a:r>
            <a:endParaRPr lang="en-US" dirty="0" smtClean="0">
              <a:solidFill>
                <a:srgbClr val="646B86"/>
              </a:solidFill>
            </a:endParaRPr>
          </a:p>
          <a:p>
            <a:pPr lvl="0">
              <a:buClr>
                <a:srgbClr val="D16349"/>
              </a:buClr>
            </a:pPr>
            <a:endParaRPr lang="en-US" dirty="0">
              <a:solidFill>
                <a:srgbClr val="646B86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dirty="0" smtClean="0">
                <a:solidFill>
                  <a:srgbClr val="646B86"/>
                </a:solidFill>
              </a:rPr>
              <a:t>Evaluate each of the above using the </a:t>
            </a:r>
            <a:r>
              <a:rPr lang="en-US" dirty="0" smtClean="0">
                <a:solidFill>
                  <a:srgbClr val="646B86"/>
                </a:solidFill>
                <a:hlinkClick r:id="rId5"/>
              </a:rPr>
              <a:t>attached form</a:t>
            </a:r>
            <a:endParaRPr lang="en-US" dirty="0">
              <a:solidFill>
                <a:srgbClr val="646B86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Developing 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4953000"/>
            <a:ext cx="1905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8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Selecting the Best Public Policy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5908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 the </a:t>
            </a:r>
            <a:r>
              <a:rPr lang="en-US" sz="4000" dirty="0" smtClean="0">
                <a:hlinkClick r:id="rId2"/>
              </a:rPr>
              <a:t>form and matrix </a:t>
            </a:r>
            <a:r>
              <a:rPr lang="en-US" sz="4000" dirty="0" smtClean="0"/>
              <a:t>provided to select and justify the best public policy for waste in Oneida County.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0302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650"/>
            <a:ext cx="8001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07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325</TotalTime>
  <Words>233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What to do with waste in Oneida County? By Pamela Allen, UCSD</vt:lpstr>
      <vt:lpstr>1. Define the Problem</vt:lpstr>
      <vt:lpstr>2. Gather Evidence</vt:lpstr>
      <vt:lpstr>Slide 4</vt:lpstr>
      <vt:lpstr>4. The current policy</vt:lpstr>
      <vt:lpstr>5. Developing solutions</vt:lpstr>
      <vt:lpstr>Selecting the Best Public Policy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Allen</dc:creator>
  <cp:lastModifiedBy>ann nigro</cp:lastModifiedBy>
  <cp:revision>25</cp:revision>
  <dcterms:created xsi:type="dcterms:W3CDTF">2014-11-18T20:31:08Z</dcterms:created>
  <dcterms:modified xsi:type="dcterms:W3CDTF">2015-03-23T20:46:45Z</dcterms:modified>
</cp:coreProperties>
</file>