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8" r:id="rId5"/>
    <p:sldId id="259" r:id="rId6"/>
    <p:sldId id="256" r:id="rId7"/>
    <p:sldId id="260" r:id="rId8"/>
    <p:sldId id="262" r:id="rId9"/>
    <p:sldId id="263" r:id="rId10"/>
    <p:sldId id="261" r:id="rId11"/>
    <p:sldId id="257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62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097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2653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160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85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627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072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08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573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54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59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2491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582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573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994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160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855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627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072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08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573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54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996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593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582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573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994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440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354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060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1200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938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69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362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207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468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7958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060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90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07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220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256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875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A283-0C18-48A8-A3B5-81763A92866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FEC-0D69-4528-A05F-70C2F8E4A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132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7A283-0C18-48A8-A3B5-81763A92866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AEFEC-0D69-4528-A05F-70C2F8E4A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35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29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29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7A283-0C18-48A8-A3B5-81763A9286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AEFEC-0D69-4528-A05F-70C2F8E4AB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40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TIPS/gather.html" TargetMode="External"/><Relationship Id="rId7" Type="http://schemas.openxmlformats.org/officeDocument/2006/relationships/hyperlink" Target="http://www2.maxwell.syr.edu/plegal/TIPS/bestsol.html" TargetMode="External"/><Relationship Id="rId2" Type="http://schemas.openxmlformats.org/officeDocument/2006/relationships/hyperlink" Target="http://www2.maxwell.syr.edu/plegal/TIPS/select.html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2.maxwell.syr.edu/plegal/TIPS/solutions.html" TargetMode="External"/><Relationship Id="rId5" Type="http://schemas.openxmlformats.org/officeDocument/2006/relationships/hyperlink" Target="http://www2.maxwell.syr.edu/plegal/TIPS/existing.html" TargetMode="External"/><Relationship Id="rId4" Type="http://schemas.openxmlformats.org/officeDocument/2006/relationships/hyperlink" Target="http://www2.maxwell.syr.edu/plegal/TIPS/identify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TIPS/worksheet1.doc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TE6wqG4nb3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2.maxwell.syr.edu/plegal/TIPS/worksheet2.do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2.maxwell.syr.edu/plegal/TIPS/worksheet3.do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PUBLIC POLICY ANALYST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Designing policy to deal with social problems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248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Carol </a:t>
            </a:r>
            <a:r>
              <a:rPr lang="en-US" dirty="0" err="1" smtClean="0"/>
              <a:t>Ravina</a:t>
            </a:r>
            <a:r>
              <a:rPr lang="en-US" dirty="0" smtClean="0"/>
              <a:t> Proctor High School Science</a:t>
            </a:r>
          </a:p>
          <a:p>
            <a:r>
              <a:rPr lang="en-US" dirty="0" smtClean="0"/>
              <a:t>cravina@uticaschools.org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196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>
                <a:solidFill>
                  <a:schemeClr val="tx1"/>
                </a:solidFill>
              </a:rPr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81000"/>
            <a:ext cx="693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Steps involved:</a:t>
            </a:r>
          </a:p>
          <a:p>
            <a:r>
              <a:rPr lang="en-US" sz="3600" dirty="0" smtClean="0"/>
              <a:t>•</a:t>
            </a:r>
            <a:r>
              <a:rPr lang="en-US" sz="3600" dirty="0" smtClean="0">
                <a:hlinkClick r:id="rId2"/>
              </a:rPr>
              <a:t>Define the problem </a:t>
            </a:r>
            <a:endParaRPr lang="en-US" sz="3600" dirty="0" smtClean="0"/>
          </a:p>
          <a:p>
            <a:r>
              <a:rPr lang="en-US" sz="3600" dirty="0" smtClean="0"/>
              <a:t>•</a:t>
            </a:r>
            <a:r>
              <a:rPr lang="en-US" sz="3600" dirty="0" smtClean="0">
                <a:hlinkClick r:id="rId3"/>
              </a:rPr>
              <a:t>Gather evidence </a:t>
            </a:r>
            <a:endParaRPr lang="en-US" sz="3600" dirty="0" smtClean="0"/>
          </a:p>
          <a:p>
            <a:r>
              <a:rPr lang="en-US" sz="3600" dirty="0" smtClean="0"/>
              <a:t>•</a:t>
            </a:r>
            <a:r>
              <a:rPr lang="en-US" sz="3600" dirty="0" smtClean="0">
                <a:hlinkClick r:id="rId4"/>
              </a:rPr>
              <a:t>Identify causes </a:t>
            </a:r>
            <a:endParaRPr lang="en-US" sz="3600" dirty="0" smtClean="0"/>
          </a:p>
          <a:p>
            <a:r>
              <a:rPr lang="en-US" sz="3600" dirty="0" smtClean="0"/>
              <a:t>•</a:t>
            </a:r>
            <a:r>
              <a:rPr lang="en-US" sz="3600" dirty="0" smtClean="0">
                <a:hlinkClick r:id="rId5"/>
              </a:rPr>
              <a:t>Evaluate a policy </a:t>
            </a:r>
            <a:endParaRPr lang="en-US" sz="3600" dirty="0" smtClean="0"/>
          </a:p>
          <a:p>
            <a:r>
              <a:rPr lang="en-US" sz="3600" dirty="0" smtClean="0"/>
              <a:t>•</a:t>
            </a:r>
            <a:r>
              <a:rPr lang="en-US" sz="3600" dirty="0" smtClean="0">
                <a:hlinkClick r:id="rId6"/>
              </a:rPr>
              <a:t>Develop solutions </a:t>
            </a:r>
            <a:endParaRPr lang="en-US" sz="3600" dirty="0" smtClean="0"/>
          </a:p>
          <a:p>
            <a:r>
              <a:rPr lang="en-US" sz="3600" dirty="0" smtClean="0"/>
              <a:t>•</a:t>
            </a:r>
            <a:r>
              <a:rPr lang="en-US" sz="3600" dirty="0" smtClean="0">
                <a:hlinkClick r:id="rId7"/>
              </a:rPr>
              <a:t>Select best solution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00196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Times New Roman,Times,serif"/>
              </a:rPr>
              <a:t>Together we will do step </a:t>
            </a:r>
            <a:r>
              <a:rPr lang="en-US" dirty="0" smtClean="0">
                <a:effectLst/>
                <a:latin typeface="Times New Roman,Times,serif"/>
                <a:hlinkClick r:id="rId2"/>
              </a:rPr>
              <a:t>one</a:t>
            </a:r>
            <a:r>
              <a:rPr lang="en-US" dirty="0" smtClean="0">
                <a:effectLst/>
                <a:latin typeface="Times New Roman,Times,serif"/>
              </a:rPr>
              <a:t> using chemical cycles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>
                <a:solidFill>
                  <a:schemeClr val="tx1"/>
                </a:solidFill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157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Times New Roman,Times,serif"/>
              </a:rPr>
              <a:t>Chemical cycles have become disrupted on earth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Your task:  Gather evidence and identify causes to a cycle of your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764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1"/>
            <a:ext cx="9144000" cy="9905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Times New Roman,Times,serif"/>
              </a:rPr>
              <a:t>Chemical cycles have become disrupted on earth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38125" y="1447800"/>
            <a:ext cx="3124200" cy="2276672"/>
            <a:chOff x="238125" y="1447800"/>
            <a:chExt cx="3124200" cy="227667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447800"/>
              <a:ext cx="299085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90600" y="3028890"/>
              <a:ext cx="206498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/>
                <a:t>http://pmm.nasa.gov/education/water-cycle</a:t>
              </a:r>
              <a:endParaRPr lang="en-US" sz="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8125" y="3262807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Hydrologic cycle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19600" y="1221575"/>
            <a:ext cx="4572000" cy="2502897"/>
            <a:chOff x="4419600" y="1221575"/>
            <a:chExt cx="4572000" cy="250289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221575"/>
              <a:ext cx="2459254" cy="1847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572000" y="3262807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Carbon cycle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19600" y="3148919"/>
              <a:ext cx="4572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800" dirty="0" smtClean="0"/>
                <a:t>http://climatechange.procon.org/view.resource.php?resourceID=003799</a:t>
              </a:r>
              <a:endParaRPr lang="en-US" sz="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4794" y="3809999"/>
            <a:ext cx="3276600" cy="2823865"/>
            <a:chOff x="304800" y="3810000"/>
            <a:chExt cx="3276600" cy="282386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810000"/>
              <a:ext cx="1689365" cy="2170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04800" y="6172200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Phosphorus cycle</a:t>
              </a:r>
              <a:endParaRPr lang="en-US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3246" y="6064478"/>
              <a:ext cx="177324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/>
                <a:t>http://nutrients.ifas.ufl.edu/Cycle.asp</a:t>
              </a:r>
              <a:endParaRPr lang="en-US" sz="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26254" y="3786908"/>
            <a:ext cx="3810000" cy="2946338"/>
            <a:chOff x="4343400" y="3918359"/>
            <a:chExt cx="3810000" cy="2946338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040" y="3918359"/>
              <a:ext cx="2702719" cy="2114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535055" y="6069901"/>
              <a:ext cx="3389745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smtClean="0"/>
                <a:t>http://bioh.wikispaces.com/More+Elemental+Cycles</a:t>
              </a:r>
              <a:endParaRPr lang="en-US" sz="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43400" y="6403032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Nitrogen cycle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1035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609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hlinkClick r:id="rId2"/>
              </a:rPr>
              <a:t>INTERRELATIONSHIPS EXAMPLE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20724"/>
            <a:ext cx="4267200" cy="53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7400" y="6618416"/>
            <a:ext cx="4419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http://www.leadernetworks.com/tag/the-social-mind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110366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57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STEP 2: Gather evidence</a:t>
            </a:r>
          </a:p>
          <a:p>
            <a:r>
              <a:rPr lang="en-US" sz="3600" dirty="0" smtClean="0"/>
              <a:t>Use the </a:t>
            </a:r>
            <a:r>
              <a:rPr lang="en-US" sz="3600" dirty="0" smtClean="0">
                <a:hlinkClick r:id="rId2"/>
              </a:rPr>
              <a:t>worksheet</a:t>
            </a:r>
            <a:r>
              <a:rPr lang="en-US" sz="3600" dirty="0" smtClean="0"/>
              <a:t> to help you focus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59536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6019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http://nateduffy.blogspot.com/2012/10/evidentialist-atheism.html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329411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Possible causes that affect cycles:</a:t>
            </a:r>
            <a:endParaRPr lang="en-US" sz="3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7200" y="1219200"/>
            <a:ext cx="2647950" cy="2442865"/>
            <a:chOff x="457200" y="1219200"/>
            <a:chExt cx="2647950" cy="244286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19200"/>
              <a:ext cx="2647950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33400" y="32004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Monocropping</a:t>
              </a:r>
              <a:endParaRPr lang="en-US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" y="2923401"/>
              <a:ext cx="2514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smtClean="0"/>
                <a:t>http://bigmyrtle.blogspot.com/2011/08/beef-its-why-there-is-no-dinner.html</a:t>
              </a:r>
              <a:endParaRPr lang="en-US" sz="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00737" y="381000"/>
            <a:ext cx="3200400" cy="3511897"/>
            <a:chOff x="5900737" y="381000"/>
            <a:chExt cx="3200400" cy="351189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81000"/>
              <a:ext cx="1657350" cy="276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400800" y="3431232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Carbon footprint</a:t>
              </a:r>
              <a:endParaRPr lang="en-US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00737" y="3200400"/>
              <a:ext cx="3200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smtClean="0"/>
                <a:t>https://www.complydirect.com/news/carbon-footprint-the-facts-about-the-footprint/#.UydM4cvD_cs</a:t>
              </a:r>
              <a:endParaRPr lang="en-US" sz="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2875" y="3846731"/>
            <a:ext cx="3133725" cy="2863334"/>
            <a:chOff x="142875" y="3846731"/>
            <a:chExt cx="3133725" cy="286333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3846731"/>
              <a:ext cx="2466975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28600" y="62484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Acid rain</a:t>
              </a:r>
              <a:endParaRPr lang="en-US" sz="2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2875" y="5867400"/>
              <a:ext cx="3133725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smtClean="0"/>
                <a:t>http://www.watershedmanagement.vt.gov/bass/htm/bs_acidrain.htm</a:t>
              </a:r>
              <a:endParaRPr lang="en-US" sz="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00400" y="3857625"/>
            <a:ext cx="2700337" cy="3083271"/>
            <a:chOff x="3200400" y="3857625"/>
            <a:chExt cx="2700337" cy="308327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453" y="3857625"/>
              <a:ext cx="1914525" cy="239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351790" y="6479231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Deforestation</a:t>
              </a:r>
              <a:endParaRPr lang="en-US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00400" y="6324599"/>
              <a:ext cx="27003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smtClean="0"/>
                <a:t>http://www.zmescience.com/other/yet-another-problem-caused-by-deforestation-15042010/</a:t>
              </a:r>
              <a:endParaRPr lang="en-US" sz="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13188" y="3892896"/>
            <a:ext cx="3454612" cy="2893368"/>
            <a:chOff x="5613188" y="3892896"/>
            <a:chExt cx="3454612" cy="2893368"/>
          </a:xfrm>
        </p:grpSpPr>
        <p:sp>
          <p:nvSpPr>
            <p:cNvPr id="7" name="Rectangle 6"/>
            <p:cNvSpPr/>
            <p:nvPr/>
          </p:nvSpPr>
          <p:spPr>
            <a:xfrm>
              <a:off x="5791200" y="6032956"/>
              <a:ext cx="32766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smtClean="0"/>
                <a:t>http://chemistry.tutorvista.com/biochemistry/eutrophication.html</a:t>
              </a:r>
              <a:endParaRPr lang="en-US" sz="800" dirty="0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188" y="3892896"/>
              <a:ext cx="3226012" cy="20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791200" y="6324599"/>
              <a:ext cx="281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Biomagnification</a:t>
              </a:r>
              <a:endParaRPr lang="en-US" sz="2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86000" y="1182255"/>
            <a:ext cx="3886200" cy="2664476"/>
            <a:chOff x="2286000" y="1182255"/>
            <a:chExt cx="3886200" cy="26644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662" y="1182255"/>
              <a:ext cx="250507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895600" y="3385066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Cultural eutrophication</a:t>
              </a:r>
              <a:endParaRPr lang="en-US" sz="2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86000" y="3261955"/>
              <a:ext cx="361473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smtClean="0"/>
                <a:t>http://mbhsbiochem1.blogspot.com/2013/10/biomagnification_28.html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31483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Identify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n-US" dirty="0" smtClean="0">
                <a:hlinkClick r:id="rId2"/>
              </a:rPr>
              <a:t>worksheet</a:t>
            </a:r>
            <a:r>
              <a:rPr lang="en-US" dirty="0" smtClean="0"/>
              <a:t> to help you focus</a:t>
            </a:r>
          </a:p>
          <a:p>
            <a:r>
              <a:rPr lang="en-US" dirty="0" smtClean="0"/>
              <a:t>Be prepared to present your topic next class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30915"/>
            <a:ext cx="3505200" cy="348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632962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http://unmgrc.unm.edu/conference/2014-conference/registration/oral-presentation.html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417142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160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1_Office Theme</vt:lpstr>
      <vt:lpstr>2_Office Theme</vt:lpstr>
      <vt:lpstr>3_Office Theme</vt:lpstr>
      <vt:lpstr>PUBLIC POLICY ANALYST</vt:lpstr>
      <vt:lpstr>Slide 2</vt:lpstr>
      <vt:lpstr>Together we will do step one using chemical cycles</vt:lpstr>
      <vt:lpstr>Chemical cycles have become disrupted on earth</vt:lpstr>
      <vt:lpstr>Chemical cycles have become disrupted on earth</vt:lpstr>
      <vt:lpstr>Slide 6</vt:lpstr>
      <vt:lpstr>Slide 7</vt:lpstr>
      <vt:lpstr>Slide 8</vt:lpstr>
      <vt:lpstr>Step 3: Identify causes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PPA: Chemical cycles have become disrupted on earth</dc:title>
  <dc:creator>Steven Davis</dc:creator>
  <cp:lastModifiedBy>ann nigro</cp:lastModifiedBy>
  <cp:revision>20</cp:revision>
  <dcterms:created xsi:type="dcterms:W3CDTF">2014-03-17T19:09:44Z</dcterms:created>
  <dcterms:modified xsi:type="dcterms:W3CDTF">2014-03-21T14:32:38Z</dcterms:modified>
</cp:coreProperties>
</file>