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10"/>
  </p:notesMasterIdLst>
  <p:sldIdLst>
    <p:sldId id="256" r:id="rId2"/>
    <p:sldId id="262" r:id="rId3"/>
    <p:sldId id="257" r:id="rId4"/>
    <p:sldId id="260" r:id="rId5"/>
    <p:sldId id="261" r:id="rId6"/>
    <p:sldId id="258" r:id="rId7"/>
    <p:sldId id="259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hryn M Ranieri-Lawless" initials="K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F391B-615F-5840-9D31-4FA554D6F845}" type="datetimeFigureOut">
              <a:rPr lang="en-US" smtClean="0"/>
              <a:pPr/>
              <a:t>4/13/2014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A1D9F-7E74-9A45-88BF-F4F42C16EA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5552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A1D9F-7E74-9A45-88BF-F4F42C16EAC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1278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87DEF1-9A91-D940-8AF8-7D745883B301}" type="datetimeFigureOut">
              <a:rPr lang="en-US" smtClean="0"/>
              <a:pPr/>
              <a:t>4/13/2014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DEF1-9A91-D940-8AF8-7D745883B301}" type="datetimeFigureOut">
              <a:rPr lang="en-US" smtClean="0"/>
              <a:pPr/>
              <a:t>4/13/2014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0893F-792F-F842-85D0-18542D3274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DEF1-9A91-D940-8AF8-7D745883B301}" type="datetimeFigureOut">
              <a:rPr lang="en-US" smtClean="0"/>
              <a:pPr/>
              <a:t>4/13/2014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0893F-792F-F842-85D0-18542D3274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DEF1-9A91-D940-8AF8-7D745883B301}" type="datetimeFigureOut">
              <a:rPr lang="en-US" smtClean="0"/>
              <a:pPr/>
              <a:t>4/13/2014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0893F-792F-F842-85D0-18542D3274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DEF1-9A91-D940-8AF8-7D745883B301}" type="datetimeFigureOut">
              <a:rPr lang="en-US" smtClean="0"/>
              <a:pPr/>
              <a:t>4/13/2014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0893F-792F-F842-85D0-18542D3274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DEF1-9A91-D940-8AF8-7D745883B301}" type="datetimeFigureOut">
              <a:rPr lang="en-US" smtClean="0"/>
              <a:pPr/>
              <a:t>4/13/2014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0893F-792F-F842-85D0-18542D3274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87DEF1-9A91-D940-8AF8-7D745883B301}" type="datetimeFigureOut">
              <a:rPr lang="en-US" smtClean="0"/>
              <a:pPr/>
              <a:t>4/13/2014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DEF1-9A91-D940-8AF8-7D745883B301}" type="datetimeFigureOut">
              <a:rPr lang="en-US" smtClean="0"/>
              <a:pPr/>
              <a:t>4/13/2014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0893F-792F-F842-85D0-18542D32743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DEF1-9A91-D940-8AF8-7D745883B301}" type="datetimeFigureOut">
              <a:rPr lang="en-US" smtClean="0"/>
              <a:pPr/>
              <a:t>4/13/2014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0893F-792F-F842-85D0-18542D3274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DEF1-9A91-D940-8AF8-7D745883B301}" type="datetimeFigureOut">
              <a:rPr lang="en-US" smtClean="0"/>
              <a:pPr/>
              <a:t>4/13/2014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0893F-792F-F842-85D0-18542D3274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DEF1-9A91-D940-8AF8-7D745883B301}" type="datetimeFigureOut">
              <a:rPr lang="en-US" smtClean="0"/>
              <a:pPr/>
              <a:t>4/13/2014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0893F-792F-F842-85D0-18542D3274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DEF1-9A91-D940-8AF8-7D745883B301}" type="datetimeFigureOut">
              <a:rPr lang="en-US" smtClean="0"/>
              <a:pPr/>
              <a:t>4/13/2014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0893F-792F-F842-85D0-18542D3274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DEF1-9A91-D940-8AF8-7D745883B301}" type="datetimeFigureOut">
              <a:rPr lang="en-US" smtClean="0"/>
              <a:pPr/>
              <a:t>4/13/2014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64A0893F-792F-F842-85D0-18542D3274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BB87DEF1-9A91-D940-8AF8-7D745883B301}" type="datetimeFigureOut">
              <a:rPr lang="en-US" smtClean="0"/>
              <a:pPr/>
              <a:t>4/13/2014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64A0893F-792F-F842-85D0-18542D3274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flippedtips.com/plegal/ppa/intro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wav"/><Relationship Id="rId6" Type="http://schemas.microsoft.com/office/2007/relationships/media" Target="../media/media1.wav"/><Relationship Id="rId5" Type="http://schemas.openxmlformats.org/officeDocument/2006/relationships/hyperlink" Target="http://www.healthimpactnews.com" TargetMode="Externa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umvictoria.com.au/collections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niaid.nih.gov/topics/vaccines/understanding/pages/illustration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iencedaily.co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936101"/>
            <a:ext cx="5446713" cy="1227569"/>
          </a:xfrm>
        </p:spPr>
        <p:txBody>
          <a:bodyPr/>
          <a:lstStyle/>
          <a:p>
            <a:r>
              <a:rPr lang="en-US" dirty="0" smtClean="0"/>
              <a:t>A Shot at PPA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Kathryn Ranieri-Lawless</a:t>
            </a:r>
          </a:p>
          <a:p>
            <a:r>
              <a:rPr lang="en-US" dirty="0" smtClean="0"/>
              <a:t>Living Environments/Biology</a:t>
            </a:r>
          </a:p>
          <a:p>
            <a:r>
              <a:rPr lang="en-US" dirty="0" smtClean="0"/>
              <a:t>Proctor High School</a:t>
            </a:r>
          </a:p>
          <a:p>
            <a:r>
              <a:rPr lang="en-US" dirty="0" smtClean="0"/>
              <a:t>Klawless@uticaschools.org</a:t>
            </a:r>
          </a:p>
        </p:txBody>
      </p:sp>
    </p:spTree>
    <p:extLst>
      <p:ext uri="{BB962C8B-B14F-4D97-AF65-F5344CB8AC3E}">
        <p14:creationId xmlns:p14="http://schemas.microsoft.com/office/powerpoint/2010/main" xmlns="" val="299957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Policy Analyst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Let’s take a look at what it takes to develop a public policy in the field of Science.</a:t>
            </a:r>
          </a:p>
          <a:p>
            <a:r>
              <a:rPr lang="en-US" dirty="0" smtClean="0"/>
              <a:t>Today we will begin a journey into understanding and formulating a policy of our own. </a:t>
            </a:r>
          </a:p>
          <a:p>
            <a:r>
              <a:rPr lang="en-US" dirty="0" smtClean="0"/>
              <a:t>Begin by reviewing and familiarizing yourselves with this link below.</a:t>
            </a:r>
          </a:p>
          <a:p>
            <a:r>
              <a:rPr lang="en-US" dirty="0" smtClean="0"/>
              <a:t>Step 1 has been done for you.</a:t>
            </a:r>
          </a:p>
          <a:p>
            <a:r>
              <a:rPr lang="en-US" dirty="0" smtClean="0">
                <a:hlinkClick r:id="rId2"/>
              </a:rPr>
              <a:t>Public Policy Analyst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8531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</a:t>
            </a:r>
            <a:br>
              <a:rPr lang="en-US" dirty="0" smtClean="0"/>
            </a:br>
            <a:r>
              <a:rPr lang="en-US" dirty="0" smtClean="0"/>
              <a:t>The Social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refusal of parents to vaccinate their children in the United States is on the rise.</a:t>
            </a:r>
          </a:p>
          <a:p>
            <a:endParaRPr lang="en-US" dirty="0"/>
          </a:p>
        </p:txBody>
      </p:sp>
      <p:pic>
        <p:nvPicPr>
          <p:cNvPr id="4" name="Picture 3" descr="images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9342" y="3429000"/>
            <a:ext cx="4631000" cy="193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7045" y="5526447"/>
            <a:ext cx="197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Photo: </a:t>
            </a:r>
            <a:r>
              <a:rPr lang="en-US" sz="900" dirty="0" smtClean="0">
                <a:hlinkClick r:id="rId5"/>
              </a:rPr>
              <a:t>www.healthimpactnews.com</a:t>
            </a:r>
            <a:endParaRPr lang="en-US" sz="900" dirty="0" smtClean="0"/>
          </a:p>
          <a:p>
            <a:r>
              <a:rPr lang="en-US" sz="900" dirty="0" smtClean="0"/>
              <a:t> </a:t>
            </a:r>
            <a:endParaRPr lang="en-US" sz="900" dirty="0"/>
          </a:p>
        </p:txBody>
      </p:sp>
      <p:pic>
        <p:nvPicPr>
          <p:cNvPr id="6" name="Sound 5">
            <a:hlinkClick r:id="" action="ppaction://media"/>
            <a:hlinkHover r:id="" action="ppaction://ole?verb=0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31200" y="5874062"/>
            <a:ext cx="812800" cy="81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11143" y="6520671"/>
            <a:ext cx="1923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hlinkClick r:id="rId8"/>
              </a:rPr>
              <a:t>Audio: www.youtube.com</a:t>
            </a:r>
            <a:r>
              <a:rPr lang="en-US" sz="900" dirty="0">
                <a:hlinkClick r:id="rId8"/>
              </a:rPr>
              <a:t>/watch?v</a:t>
            </a:r>
            <a:r>
              <a:rPr lang="en-US" sz="900" dirty="0" smtClean="0"/>
              <a:t>.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xmlns="" val="3756578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vaccine?</a:t>
            </a:r>
            <a:endParaRPr lang="en-US" dirty="0"/>
          </a:p>
        </p:txBody>
      </p:sp>
      <p:pic>
        <p:nvPicPr>
          <p:cNvPr id="4" name="Content Placeholder 3" descr="355748_Lar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64" b="15364"/>
          <a:stretch>
            <a:fillRect/>
          </a:stretch>
        </p:blipFill>
        <p:spPr>
          <a:xfrm>
            <a:off x="792162" y="3505277"/>
            <a:ext cx="7570787" cy="2545899"/>
          </a:xfrm>
        </p:spPr>
      </p:pic>
      <p:sp>
        <p:nvSpPr>
          <p:cNvPr id="5" name="TextBox 4"/>
          <p:cNvSpPr txBox="1"/>
          <p:nvPr/>
        </p:nvSpPr>
        <p:spPr>
          <a:xfrm>
            <a:off x="188104" y="1566285"/>
            <a:ext cx="8955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A vaccine is basically taking a weakened or dead microbe and inserting it into an organism, in this case an infant or baby.</a:t>
            </a:r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vaccine will help prepare and improve the immunity of the infant or baby to a particular disease.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8104" y="6543295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Photo: </a:t>
            </a:r>
            <a:r>
              <a:rPr lang="en-US" sz="900" dirty="0" smtClean="0">
                <a:hlinkClick r:id="rId3"/>
              </a:rPr>
              <a:t>www.museumvictoria.com.au/collections</a:t>
            </a:r>
            <a:endParaRPr lang="en-US" sz="900" dirty="0" smtClean="0"/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xmlns="" val="1859382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happens in your immune system?</a:t>
            </a:r>
          </a:p>
          <a:p>
            <a:r>
              <a:rPr lang="en-US" dirty="0" smtClean="0"/>
              <a:t>CLICK </a:t>
            </a:r>
            <a:r>
              <a:rPr lang="en-US" dirty="0" smtClean="0">
                <a:hlinkClick r:id="rId2"/>
              </a:rPr>
              <a:t>HERE </a:t>
            </a:r>
            <a:r>
              <a:rPr lang="en-US" dirty="0" smtClean="0"/>
              <a:t>TO FIND OUT</a:t>
            </a:r>
            <a:endParaRPr lang="en-US" dirty="0"/>
          </a:p>
        </p:txBody>
      </p:sp>
      <p:pic>
        <p:nvPicPr>
          <p:cNvPr id="4" name="Picture 3" descr="130424112314-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4039810"/>
            <a:ext cx="7620000" cy="2246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2162" y="6431429"/>
            <a:ext cx="1664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Photo: </a:t>
            </a:r>
            <a:r>
              <a:rPr lang="en-US" sz="900" dirty="0" smtClean="0">
                <a:hlinkClick r:id="rId4"/>
              </a:rPr>
              <a:t>www.Sciencedaily.com</a:t>
            </a:r>
            <a:endParaRPr lang="en-US" sz="900" dirty="0" smtClean="0"/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xmlns="" val="2476199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</a:t>
            </a:r>
            <a:br>
              <a:rPr lang="en-US" dirty="0" smtClean="0"/>
            </a:br>
            <a:r>
              <a:rPr lang="en-US" dirty="0" smtClean="0"/>
              <a:t>Gathering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Our next step is to find out, if in fact, the vaccination rate of infants has decreased in the United States.</a:t>
            </a:r>
          </a:p>
          <a:p>
            <a:r>
              <a:rPr lang="en-US" dirty="0">
                <a:solidFill>
                  <a:srgbClr val="FF0000"/>
                </a:solidFill>
              </a:rPr>
              <a:t>Where do I look for that information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National Center for Disease Control &amp; Prevention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National Center for Health Statistics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National Immunization Survey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National Health Interview Survey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4855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 3:</a:t>
            </a:r>
            <a:br>
              <a:rPr lang="en-US" dirty="0" smtClean="0"/>
            </a:br>
            <a:r>
              <a:rPr lang="en-US" dirty="0" smtClean="0"/>
              <a:t>Identify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Now that we have our evidence, lets take a moment of science and think about why the rate of parents refusing to vaccinate their children is on the rise.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FEAR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Misinformed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Trendy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Socio-economic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Beliefs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587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Please begin by investigating some of the  identified causes.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Remember to get them approved before you start.</a:t>
            </a:r>
          </a:p>
          <a:p>
            <a:r>
              <a:rPr lang="en-US" dirty="0" smtClean="0"/>
              <a:t>Interviews</a:t>
            </a:r>
          </a:p>
          <a:p>
            <a:r>
              <a:rPr lang="en-US" dirty="0" smtClean="0"/>
              <a:t>Surveys/calls</a:t>
            </a:r>
          </a:p>
          <a:p>
            <a:r>
              <a:rPr lang="en-US" dirty="0" smtClean="0"/>
              <a:t>Articles (Peer reviewed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2140053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280</TotalTime>
  <Words>290</Words>
  <Application>Microsoft Office PowerPoint</Application>
  <PresentationFormat>On-screen Show (4:3)</PresentationFormat>
  <Paragraphs>46</Paragraphs>
  <Slides>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Infusion</vt:lpstr>
      <vt:lpstr>A Shot at PPA</vt:lpstr>
      <vt:lpstr>Public Policy Analyst</vt:lpstr>
      <vt:lpstr>Step 1: The Social Problem</vt:lpstr>
      <vt:lpstr>What is a vaccine?</vt:lpstr>
      <vt:lpstr>HOW?</vt:lpstr>
      <vt:lpstr>Step 2: Gathering Evidence</vt:lpstr>
      <vt:lpstr>Step  3: Identify Causes</vt:lpstr>
      <vt:lpstr>Homework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Shot at PPA</dc:title>
  <dc:creator>Kathryn M Ranieri-Lawless</dc:creator>
  <cp:lastModifiedBy>ann nigro</cp:lastModifiedBy>
  <cp:revision>29</cp:revision>
  <dcterms:created xsi:type="dcterms:W3CDTF">2014-03-26T22:34:57Z</dcterms:created>
  <dcterms:modified xsi:type="dcterms:W3CDTF">2014-04-13T15:59:21Z</dcterms:modified>
</cp:coreProperties>
</file>