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0"/>
  </p:notesMasterIdLst>
  <p:sldIdLst>
    <p:sldId id="256" r:id="rId2"/>
    <p:sldId id="263" r:id="rId3"/>
    <p:sldId id="257"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444"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3B2EC2-E4B9-4C43-A1AF-F7E79387AF7B}" type="datetimeFigureOut">
              <a:rPr lang="en-US" smtClean="0"/>
              <a:pPr/>
              <a:t>3/18/2014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FFC8A4-116F-4698-A732-DBE1FB7C426E}" type="slidenum">
              <a:rPr lang="en-US" smtClean="0"/>
              <a:pPr/>
              <a:t>‹#›</a:t>
            </a:fld>
            <a:endParaRPr lang="en-US"/>
          </a:p>
        </p:txBody>
      </p:sp>
    </p:spTree>
    <p:extLst>
      <p:ext uri="{BB962C8B-B14F-4D97-AF65-F5344CB8AC3E}">
        <p14:creationId xmlns:p14="http://schemas.microsoft.com/office/powerpoint/2010/main" xmlns="" val="501292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FFC8A4-116F-4698-A732-DBE1FB7C426E}" type="slidenum">
              <a:rPr lang="en-US" smtClean="0"/>
              <a:pPr/>
              <a:t>7</a:t>
            </a:fld>
            <a:endParaRPr lang="en-US"/>
          </a:p>
        </p:txBody>
      </p:sp>
    </p:spTree>
    <p:extLst>
      <p:ext uri="{BB962C8B-B14F-4D97-AF65-F5344CB8AC3E}">
        <p14:creationId xmlns:p14="http://schemas.microsoft.com/office/powerpoint/2010/main" xmlns="" val="2037025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4C9587E-C92E-4E41-BCBC-E32950D72C7B}" type="datetimeFigureOut">
              <a:rPr lang="en-US" smtClean="0"/>
              <a:pPr/>
              <a:t>3/18/2014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69881F0C-09C3-475B-8DDA-E40CB6D14EE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C9587E-C92E-4E41-BCBC-E32950D72C7B}" type="datetimeFigureOut">
              <a:rPr lang="en-US" smtClean="0"/>
              <a:pPr/>
              <a:t>3/18/2014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881F0C-09C3-475B-8DDA-E40CB6D14EE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C9587E-C92E-4E41-BCBC-E32950D72C7B}" type="datetimeFigureOut">
              <a:rPr lang="en-US" smtClean="0"/>
              <a:pPr/>
              <a:t>3/18/2014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881F0C-09C3-475B-8DDA-E40CB6D14E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C9587E-C92E-4E41-BCBC-E32950D72C7B}" type="datetimeFigureOut">
              <a:rPr lang="en-US" smtClean="0"/>
              <a:pPr/>
              <a:t>3/18/2014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881F0C-09C3-475B-8DDA-E40CB6D14EE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4C9587E-C92E-4E41-BCBC-E32950D72C7B}" type="datetimeFigureOut">
              <a:rPr lang="en-US" smtClean="0"/>
              <a:pPr/>
              <a:t>3/18/2014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69881F0C-09C3-475B-8DDA-E40CB6D14EE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4C9587E-C92E-4E41-BCBC-E32950D72C7B}" type="datetimeFigureOut">
              <a:rPr lang="en-US" smtClean="0"/>
              <a:pPr/>
              <a:t>3/18/2014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881F0C-09C3-475B-8DDA-E40CB6D14EE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4C9587E-C92E-4E41-BCBC-E32950D72C7B}" type="datetimeFigureOut">
              <a:rPr lang="en-US" smtClean="0"/>
              <a:pPr/>
              <a:t>3/18/2014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881F0C-09C3-475B-8DDA-E40CB6D14EE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4C9587E-C92E-4E41-BCBC-E32950D72C7B}" type="datetimeFigureOut">
              <a:rPr lang="en-US" smtClean="0"/>
              <a:pPr/>
              <a:t>3/18/2014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881F0C-09C3-475B-8DDA-E40CB6D14EE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C9587E-C92E-4E41-BCBC-E32950D72C7B}" type="datetimeFigureOut">
              <a:rPr lang="en-US" smtClean="0"/>
              <a:pPr/>
              <a:t>3/18/2014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881F0C-09C3-475B-8DDA-E40CB6D14EE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4C9587E-C92E-4E41-BCBC-E32950D72C7B}" type="datetimeFigureOut">
              <a:rPr lang="en-US" smtClean="0"/>
              <a:pPr/>
              <a:t>3/18/2014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881F0C-09C3-475B-8DDA-E40CB6D14EE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4C9587E-C92E-4E41-BCBC-E32950D72C7B}" type="datetimeFigureOut">
              <a:rPr lang="en-US" smtClean="0"/>
              <a:pPr/>
              <a:t>3/18/2014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881F0C-09C3-475B-8DDA-E40CB6D14EE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4C9587E-C92E-4E41-BCBC-E32950D72C7B}" type="datetimeFigureOut">
              <a:rPr lang="en-US" smtClean="0"/>
              <a:pPr/>
              <a:t>3/18/2014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9881F0C-09C3-475B-8DDA-E40CB6D14EE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hyperlink" Target="http://www2.maxwell.syr.edu/plegal/ppa/usppai1.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google.com/url?sa=i&amp;rct=j&amp;q=jim%20crow%20south&amp;source=images&amp;cd=&amp;cad=rja&amp;uact=8&amp;docid=Y5D4sTDkpTQP8M&amp;tbnid=W0Nb3c18k2xfjM:&amp;ved=0CAYQjRw&amp;url=http://www.thedailypage.com/daily/article.php?article=33463&amp;ei=yFknU9rQE421qAHvm4GoBQ&amp;bvm=bv.62922401,d.aWM&amp;psig=AFQjCNEh2xkL_S6VpZRagGbB4VBds20ciw&amp;ust=1395174201360175" TargetMode="External"/><Relationship Id="rId7" Type="http://schemas.openxmlformats.org/officeDocument/2006/relationships/image" Target="../media/image12.jpe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hyperlink" Target="http://www.google.com/url?sa=i&amp;rct=j&amp;q=jim%20crow%20south&amp;source=images&amp;cd=&amp;cad=rja&amp;uact=8&amp;docid=p4QpX4bZ6SDgIM&amp;tbnid=BUXn2WRgICen2M:&amp;ved=0CAYQjRw&amp;url=http://www.westga.edu/~jstrickl/jimcrow/main.html&amp;ei=8FknU4G8AcWHrgGB64CQBA&amp;bvm=bv.62922401,d.aWM&amp;psig=AFQjCNEh2xkL_S6VpZRagGbB4VBds20ciw&amp;ust=1395174201360175" TargetMode="Externa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www.history.com/topics/black-history/civil-rights-act" TargetMode="External"/><Relationship Id="rId3" Type="http://schemas.openxmlformats.org/officeDocument/2006/relationships/hyperlink" Target="http://www.uscourts.gov/educational-resources/get-involved/federal-court-activities/brown-board-education-re-enactment/history.aspx" TargetMode="External"/><Relationship Id="rId7" Type="http://schemas.openxmlformats.org/officeDocument/2006/relationships/hyperlink" Target="http://www.youtube.com/watch?v=smEqnnklfY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www.pbs.org/wgbh/americanexperience/freedomriders/watch" TargetMode="External"/><Relationship Id="rId5" Type="http://schemas.openxmlformats.org/officeDocument/2006/relationships/hyperlink" Target="http://www.youtube.com/watch?v=xERXusiEszs" TargetMode="External"/><Relationship Id="rId4" Type="http://schemas.openxmlformats.org/officeDocument/2006/relationships/hyperlink" Target="http://www.youtube.com/watch?v=lHFPH79Iaoo" TargetMode="External"/><Relationship Id="rId9" Type="http://schemas.openxmlformats.org/officeDocument/2006/relationships/hyperlink" Target="http://www.justice.gov/crt/about/vot/intro/intro_b.php"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flippedtips.com/plegal/ltgproctor2/lfws4.do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4" name="Picture 8" descr="http://ts1.mm.bing.net/th?id=HN.607992770178909703&amp;pid=1.7"/>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019800" y="76720"/>
            <a:ext cx="2819400" cy="2449354"/>
          </a:xfrm>
          <a:prstGeom prst="rect">
            <a:avLst/>
          </a:prstGeom>
          <a:noFill/>
          <a:extLst>
            <a:ext uri="{909E8E84-426E-40DD-AFC4-6F175D3DCCD1}">
              <a14:hiddenFill xmlns:a14="http://schemas.microsoft.com/office/drawing/2010/main" xmlns="">
                <a:solidFill>
                  <a:srgbClr val="FFFFFF"/>
                </a:solidFill>
              </a14:hiddenFill>
            </a:ext>
          </a:extLst>
        </p:spPr>
      </p:pic>
      <p:pic>
        <p:nvPicPr>
          <p:cNvPr id="4100" name="Picture 4" descr="http://ts4.mm.bing.net/th?id=HN.608022839242328917&amp;pid=1.7"/>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953250" y="2819400"/>
            <a:ext cx="2105025" cy="39624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ctrTitle"/>
          </p:nvPr>
        </p:nvSpPr>
        <p:spPr/>
        <p:txBody>
          <a:bodyPr>
            <a:normAutofit/>
          </a:bodyPr>
          <a:lstStyle/>
          <a:p>
            <a:r>
              <a:rPr lang="en-US" dirty="0" smtClean="0">
                <a:solidFill>
                  <a:schemeClr val="bg1"/>
                </a:solidFill>
              </a:rPr>
              <a:t>How did the US solve:</a:t>
            </a:r>
            <a:endParaRPr lang="en-US" dirty="0">
              <a:solidFill>
                <a:schemeClr val="bg1"/>
              </a:solidFill>
            </a:endParaRPr>
          </a:p>
        </p:txBody>
      </p:sp>
      <p:sp>
        <p:nvSpPr>
          <p:cNvPr id="3" name="Subtitle 2"/>
          <p:cNvSpPr>
            <a:spLocks noGrp="1"/>
          </p:cNvSpPr>
          <p:nvPr>
            <p:ph type="subTitle" idx="1"/>
          </p:nvPr>
        </p:nvSpPr>
        <p:spPr/>
        <p:txBody>
          <a:bodyPr>
            <a:noAutofit/>
          </a:bodyPr>
          <a:lstStyle/>
          <a:p>
            <a:r>
              <a:rPr lang="en-US" sz="4200" b="1" dirty="0" smtClean="0"/>
              <a:t>SEGREGATION </a:t>
            </a:r>
          </a:p>
          <a:p>
            <a:r>
              <a:rPr lang="en-US" sz="4200" b="1" dirty="0" smtClean="0"/>
              <a:t>IN AMERICA</a:t>
            </a:r>
            <a:endParaRPr lang="en-US" sz="4200" b="1" dirty="0"/>
          </a:p>
        </p:txBody>
      </p:sp>
      <p:pic>
        <p:nvPicPr>
          <p:cNvPr id="4098" name="Picture 2" descr="http://mediad.publicbroadcasting.net/p/wual/files/201301/16th%20street%20bombing.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11545"/>
            <a:ext cx="3323070" cy="2537619"/>
          </a:xfrm>
          <a:prstGeom prst="rect">
            <a:avLst/>
          </a:prstGeom>
          <a:noFill/>
          <a:extLst>
            <a:ext uri="{909E8E84-426E-40DD-AFC4-6F175D3DCCD1}">
              <a14:hiddenFill xmlns:a14="http://schemas.microsoft.com/office/drawing/2010/main" xmlns="">
                <a:solidFill>
                  <a:srgbClr val="FFFFFF"/>
                </a:solidFill>
              </a14:hiddenFill>
            </a:ext>
          </a:extLst>
        </p:spPr>
      </p:pic>
      <p:pic>
        <p:nvPicPr>
          <p:cNvPr id="4102" name="Picture 6" descr="http://ts2.mm.bing.net/th?id=HN.608049343489246843&amp;w=250&amp;h=174&amp;c=7&amp;rs=1&amp;pid=1.7"/>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0" y="4822189"/>
            <a:ext cx="2925014" cy="2035811"/>
          </a:xfrm>
          <a:prstGeom prst="rect">
            <a:avLst/>
          </a:prstGeom>
          <a:noFill/>
          <a:extLst>
            <a:ext uri="{909E8E84-426E-40DD-AFC4-6F175D3DCCD1}">
              <a14:hiddenFill xmlns:a14="http://schemas.microsoft.com/office/drawing/2010/main" xmlns="">
                <a:solidFill>
                  <a:srgbClr val="FFFFFF"/>
                </a:solidFill>
              </a14:hiddenFill>
            </a:ext>
          </a:extLst>
        </p:spPr>
      </p:pic>
      <p:pic>
        <p:nvPicPr>
          <p:cNvPr id="4106" name="Picture 10" descr="http://ts4.mm.bing.net/th?id=HN.608036677632328402&amp;pid=1.7"/>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323070" y="4745989"/>
            <a:ext cx="2667000" cy="2071371"/>
          </a:xfrm>
          <a:prstGeom prst="rect">
            <a:avLst/>
          </a:prstGeom>
          <a:noFill/>
          <a:extLst>
            <a:ext uri="{909E8E84-426E-40DD-AFC4-6F175D3DCCD1}">
              <a14:hiddenFill xmlns:a14="http://schemas.microsoft.com/office/drawing/2010/main" xmlns="">
                <a:solidFill>
                  <a:srgbClr val="FFFFFF"/>
                </a:solidFill>
              </a14:hiddenFill>
            </a:ext>
          </a:extLst>
        </p:spPr>
      </p:pic>
      <p:pic>
        <p:nvPicPr>
          <p:cNvPr id="4108" name="Picture 12" descr="http://ts4.mm.bing.net/th?id=HN.608026610228528593&amp;w=156&amp;h=183&amp;c=7&amp;rs=1&amp;pid=1.7"/>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3699164" y="139346"/>
            <a:ext cx="1981200" cy="232410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692295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Steps of the </a:t>
            </a:r>
            <a:r>
              <a:rPr lang="en-US" dirty="0" smtClean="0">
                <a:hlinkClick r:id="rId2"/>
              </a:rPr>
              <a:t>American History Public Policy Analyst</a:t>
            </a:r>
            <a:endParaRPr lang="en-US" dirty="0"/>
          </a:p>
        </p:txBody>
      </p:sp>
      <p:sp>
        <p:nvSpPr>
          <p:cNvPr id="3" name="Content Placeholder 2"/>
          <p:cNvSpPr>
            <a:spLocks noGrp="1"/>
          </p:cNvSpPr>
          <p:nvPr>
            <p:ph idx="1"/>
          </p:nvPr>
        </p:nvSpPr>
        <p:spPr/>
        <p:txBody>
          <a:bodyPr>
            <a:normAutofit/>
          </a:bodyPr>
          <a:lstStyle/>
          <a:p>
            <a:pPr marL="651510" indent="-514350">
              <a:buFont typeface="+mj-lt"/>
              <a:buAutoNum type="arabicPeriod"/>
            </a:pPr>
            <a:r>
              <a:rPr lang="en-US" sz="3600" dirty="0" smtClean="0"/>
              <a:t>Define the Problem</a:t>
            </a:r>
          </a:p>
          <a:p>
            <a:pPr marL="1236726" lvl="2" indent="-514350">
              <a:buNone/>
            </a:pPr>
            <a:r>
              <a:rPr lang="en-US" sz="3000" i="1" dirty="0" smtClean="0"/>
              <a:t>Segregation in the U.S.</a:t>
            </a:r>
          </a:p>
          <a:p>
            <a:pPr marL="651510" indent="-514350">
              <a:buFont typeface="+mj-lt"/>
              <a:buAutoNum type="arabicPeriod"/>
            </a:pPr>
            <a:r>
              <a:rPr lang="en-US" sz="3600" dirty="0" smtClean="0"/>
              <a:t>Gather the Evidence</a:t>
            </a:r>
          </a:p>
          <a:p>
            <a:pPr marL="651510" indent="-514350">
              <a:buFont typeface="+mj-lt"/>
              <a:buAutoNum type="arabicPeriod"/>
            </a:pPr>
            <a:r>
              <a:rPr lang="en-US" sz="3600" dirty="0" smtClean="0"/>
              <a:t>Identify the Causes</a:t>
            </a:r>
          </a:p>
          <a:p>
            <a:pPr marL="651510" indent="-514350">
              <a:buFont typeface="+mj-lt"/>
              <a:buAutoNum type="arabicPeriod"/>
            </a:pPr>
            <a:r>
              <a:rPr lang="en-US" sz="3600" dirty="0" smtClean="0"/>
              <a:t>Evaluate the Policy</a:t>
            </a:r>
            <a:endParaRPr 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http://go.hrw.com/venus_images/C15E02c.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1000" y="762000"/>
            <a:ext cx="8408276" cy="5334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317987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848600" cy="685800"/>
          </a:xfrm>
        </p:spPr>
        <p:txBody>
          <a:bodyPr>
            <a:noAutofit/>
          </a:bodyPr>
          <a:lstStyle/>
          <a:p>
            <a:r>
              <a:rPr lang="en-US" sz="4000" dirty="0" smtClean="0"/>
              <a:t>How did the South Respond?</a:t>
            </a:r>
            <a:endParaRPr lang="en-US" sz="4000" dirty="0"/>
          </a:p>
        </p:txBody>
      </p:sp>
      <p:sp>
        <p:nvSpPr>
          <p:cNvPr id="4" name="TextBox 3"/>
          <p:cNvSpPr txBox="1"/>
          <p:nvPr/>
        </p:nvSpPr>
        <p:spPr>
          <a:xfrm>
            <a:off x="609600" y="1066800"/>
            <a:ext cx="7848600" cy="5262979"/>
          </a:xfrm>
          <a:prstGeom prst="rect">
            <a:avLst/>
          </a:prstGeom>
          <a:noFill/>
        </p:spPr>
        <p:txBody>
          <a:bodyPr wrap="square" rtlCol="0">
            <a:spAutoFit/>
          </a:bodyPr>
          <a:lstStyle/>
          <a:p>
            <a:r>
              <a:rPr lang="en-US" sz="2800" b="1" dirty="0" smtClean="0"/>
              <a:t>In what ways did Southern Whites react to the 13</a:t>
            </a:r>
            <a:r>
              <a:rPr lang="en-US" sz="2800" b="1" baseline="30000" dirty="0" smtClean="0"/>
              <a:t>th</a:t>
            </a:r>
            <a:r>
              <a:rPr lang="en-US" sz="2800" b="1" dirty="0" smtClean="0"/>
              <a:t>, 14</a:t>
            </a:r>
            <a:r>
              <a:rPr lang="en-US" sz="2800" b="1" baseline="30000" dirty="0" smtClean="0"/>
              <a:t>th</a:t>
            </a:r>
            <a:r>
              <a:rPr lang="en-US" sz="2800" b="1" dirty="0" smtClean="0"/>
              <a:t> and 15</a:t>
            </a:r>
            <a:r>
              <a:rPr lang="en-US" sz="2800" b="1" baseline="30000" dirty="0" smtClean="0"/>
              <a:t>th</a:t>
            </a:r>
            <a:r>
              <a:rPr lang="en-US" sz="2800" b="1" dirty="0" smtClean="0"/>
              <a:t> Amendments?</a:t>
            </a:r>
          </a:p>
          <a:p>
            <a:endParaRPr lang="en-US" sz="2800" b="1" dirty="0"/>
          </a:p>
          <a:p>
            <a:r>
              <a:rPr lang="en-US" sz="2800" b="1" dirty="0" smtClean="0"/>
              <a:t>	1.</a:t>
            </a:r>
          </a:p>
          <a:p>
            <a:endParaRPr lang="en-US" sz="2800" b="1" dirty="0"/>
          </a:p>
          <a:p>
            <a:r>
              <a:rPr lang="en-US" sz="2800" b="1" dirty="0" smtClean="0"/>
              <a:t>	2.</a:t>
            </a:r>
          </a:p>
          <a:p>
            <a:endParaRPr lang="en-US" sz="2800" b="1" dirty="0"/>
          </a:p>
          <a:p>
            <a:r>
              <a:rPr lang="en-US" sz="2800" b="1" dirty="0" smtClean="0"/>
              <a:t>	3.</a:t>
            </a:r>
          </a:p>
          <a:p>
            <a:endParaRPr lang="en-US" sz="2800" b="1" dirty="0"/>
          </a:p>
          <a:p>
            <a:r>
              <a:rPr lang="en-US" sz="2800" b="1" dirty="0" smtClean="0"/>
              <a:t>	4.</a:t>
            </a:r>
          </a:p>
          <a:p>
            <a:endParaRPr lang="en-US" sz="2800" b="1" dirty="0"/>
          </a:p>
          <a:p>
            <a:r>
              <a:rPr lang="en-US" sz="2800" b="1" dirty="0" smtClean="0"/>
              <a:t>	5.</a:t>
            </a:r>
            <a:endParaRPr lang="en-US" sz="2800" b="1" dirty="0"/>
          </a:p>
        </p:txBody>
      </p:sp>
    </p:spTree>
    <p:extLst>
      <p:ext uri="{BB962C8B-B14F-4D97-AF65-F5344CB8AC3E}">
        <p14:creationId xmlns:p14="http://schemas.microsoft.com/office/powerpoint/2010/main" xmlns="" val="5924619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Looking at the photos, </a:t>
            </a:r>
            <a:br>
              <a:rPr lang="en-US" sz="3600" dirty="0" smtClean="0"/>
            </a:br>
            <a:r>
              <a:rPr lang="en-US" sz="3600" dirty="0" smtClean="0"/>
              <a:t>what fostered segregation?</a:t>
            </a:r>
            <a:endParaRPr lang="en-US" sz="3600" dirty="0"/>
          </a:p>
        </p:txBody>
      </p:sp>
      <p:pic>
        <p:nvPicPr>
          <p:cNvPr id="3074" name="Picture 2" descr="http://t0.gstatic.com/images?q=tbn:ANd9GcQLDW5CpZcsE349Xck5AFfrI1Axq3Dpg58ccsKs6TfGfciN2KVKbA:centennial.journalism.columbia.edu/wp-content/uploads/2012/03/50GS-11.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32509" y="1667163"/>
            <a:ext cx="3200400" cy="2418907"/>
          </a:xfrm>
          <a:prstGeom prst="rect">
            <a:avLst/>
          </a:prstGeom>
          <a:noFill/>
          <a:extLst>
            <a:ext uri="{909E8E84-426E-40DD-AFC4-6F175D3DCCD1}">
              <a14:hiddenFill xmlns:a14="http://schemas.microsoft.com/office/drawing/2010/main" xmlns="">
                <a:solidFill>
                  <a:srgbClr val="FFFFFF"/>
                </a:solidFill>
              </a14:hiddenFill>
            </a:ext>
          </a:extLst>
        </p:spPr>
      </p:pic>
      <p:pic>
        <p:nvPicPr>
          <p:cNvPr id="3076" name="Picture 4" descr="http://t3.gstatic.com/images?q=tbn:ANd9GcRqlIgb7oKMMVFkTuhgMElMCd1vrLlEKA4pl7UCQfhiNnFB7w5u:www.thedailypage.com/media/2011/05/12/190jimcrow.jpg">
            <a:hlinkClick r:id="rId3"/>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35709" y="4267200"/>
            <a:ext cx="2798618" cy="2459838"/>
          </a:xfrm>
          <a:prstGeom prst="rect">
            <a:avLst/>
          </a:prstGeom>
          <a:noFill/>
          <a:extLst>
            <a:ext uri="{909E8E84-426E-40DD-AFC4-6F175D3DCCD1}">
              <a14:hiddenFill xmlns:a14="http://schemas.microsoft.com/office/drawing/2010/main" xmlns="">
                <a:solidFill>
                  <a:srgbClr val="FFFFFF"/>
                </a:solidFill>
              </a14:hiddenFill>
            </a:ext>
          </a:extLst>
        </p:spPr>
      </p:pic>
      <p:pic>
        <p:nvPicPr>
          <p:cNvPr id="3078" name="Picture 6" descr="http://t3.gstatic.com/images?q=tbn:ANd9GcSxse-gHQ5MAyFZomXLOWioeJ1O0UWFVsjuoZMIlGHZlve-fxVLpA:www.westga.edu/~jstrickl/jimcrow/rear.jpg">
            <a:hlinkClick r:id="rId5"/>
          </p:cNvPr>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329545" y="1805708"/>
            <a:ext cx="4391974" cy="1057053"/>
          </a:xfrm>
          <a:prstGeom prst="rect">
            <a:avLst/>
          </a:prstGeom>
          <a:noFill/>
          <a:extLst>
            <a:ext uri="{909E8E84-426E-40DD-AFC4-6F175D3DCCD1}">
              <a14:hiddenFill xmlns:a14="http://schemas.microsoft.com/office/drawing/2010/main" xmlns="">
                <a:solidFill>
                  <a:srgbClr val="FFFFFF"/>
                </a:solidFill>
              </a14:hiddenFill>
            </a:ext>
          </a:extLst>
        </p:spPr>
      </p:pic>
      <p:pic>
        <p:nvPicPr>
          <p:cNvPr id="3080" name="Picture 8" descr="http://t2.gstatic.com/images?q=tbn:ANd9GcToSHZpwIT2Ra7FhZviQUjYoYoV19Zv_h1xJHQKVYVe5e60kpYn3Q:kukluxklan.net/wp-content/uploads/2012/02/kkk.gif"/>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4160982" y="3352800"/>
            <a:ext cx="4800600" cy="322376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503033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152400"/>
            <a:ext cx="8229600" cy="1143000"/>
          </a:xfrm>
        </p:spPr>
        <p:txBody>
          <a:bodyPr>
            <a:normAutofit fontScale="90000"/>
          </a:bodyPr>
          <a:lstStyle/>
          <a:p>
            <a:r>
              <a:rPr lang="en-US" dirty="0" smtClean="0"/>
              <a:t>Dr. Martin Luther King Jr.’s</a:t>
            </a:r>
            <a:br>
              <a:rPr lang="en-US" dirty="0" smtClean="0"/>
            </a:br>
            <a:r>
              <a:rPr lang="en-US" sz="3600" i="1" dirty="0" smtClean="0"/>
              <a:t>Letter from a Birmingham City Jail</a:t>
            </a:r>
            <a:endParaRPr lang="en-US" sz="3600" dirty="0"/>
          </a:p>
        </p:txBody>
      </p:sp>
      <p:sp>
        <p:nvSpPr>
          <p:cNvPr id="4" name="Rectangle 3"/>
          <p:cNvSpPr/>
          <p:nvPr/>
        </p:nvSpPr>
        <p:spPr>
          <a:xfrm>
            <a:off x="0" y="1348800"/>
            <a:ext cx="9067800" cy="5509200"/>
          </a:xfrm>
          <a:prstGeom prst="rect">
            <a:avLst/>
          </a:prstGeom>
        </p:spPr>
        <p:txBody>
          <a:bodyPr wrap="square">
            <a:spAutoFit/>
          </a:bodyPr>
          <a:lstStyle/>
          <a:p>
            <a:pPr algn="just"/>
            <a:r>
              <a:rPr lang="en-US" sz="1600" b="1" dirty="0" smtClean="0"/>
              <a:t>“(W)e so diligently urge people to obey the Supreme Court’s decision in 1954 outlawing segregation in public schools. … One has not only a legal but a moral responsibility to obey just laws. Conversely, one has a moral responsibility to disobey unjust laws. I would agree with St. Augustine that “an unjust law is no law at all.” … Now, what is the difference between the two? How does one determine whether a law is just or unjust? A just law is a man-made code that squares with the moral law or the law of God. An unjust law is a code that is out of harmony with the moral law. To put it in the terms of St. Thomas Aquinas: An unjust law is a human law that is not rooted in eternal law and natural law. Any law that uplifts human personality is just. Any law that degrades human personality is unjust. All segregation statutes are unjust because segregation distorts the soul and damages the personality. It gives the segregator a false sense of superiority and the segregated a false sense of inferiority. … Thus it is that I can urge men to obey the 1954 decision of the Supreme Court, for it is morally right; and I can urge them to disobey segregation ordinances, for they are morally wrong. </a:t>
            </a:r>
          </a:p>
          <a:p>
            <a:pPr algn="just"/>
            <a:r>
              <a:rPr lang="en-US" sz="1600" b="1" dirty="0" smtClean="0"/>
              <a:t>Sometimes a law is just on its face and unjust in its application. For instance, I have been arrested on a charge of parading without a permit. Now, there is nothing wrong in having an ordinance which requires a permit for a parade. But such an ordinance becomes unjust when it is used to maintain segregation and to deny the citizens the First Amendment privilege of peaceful assembly and protest. … One who breaks an unjust law must do so openly, lovingly, and with a willingness to accept the penalty. I submit that an individual who breaks a law that conscience tells him is unjust, and who willingly accepts the penalty of imprisonment in order to arouse the conscience of the community over its injustice, is in reality expressing the highest respect for law….”</a:t>
            </a:r>
            <a:endParaRPr lang="en-US" sz="1600" b="1" dirty="0"/>
          </a:p>
        </p:txBody>
      </p:sp>
    </p:spTree>
    <p:extLst>
      <p:ext uri="{BB962C8B-B14F-4D97-AF65-F5344CB8AC3E}">
        <p14:creationId xmlns:p14="http://schemas.microsoft.com/office/powerpoint/2010/main" xmlns="" val="39936296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Segregation End?</a:t>
            </a:r>
            <a:endParaRPr lang="en-US" dirty="0"/>
          </a:p>
        </p:txBody>
      </p:sp>
      <p:sp>
        <p:nvSpPr>
          <p:cNvPr id="3" name="Content Placeholder 2"/>
          <p:cNvSpPr>
            <a:spLocks noGrp="1"/>
          </p:cNvSpPr>
          <p:nvPr>
            <p:ph idx="1"/>
          </p:nvPr>
        </p:nvSpPr>
        <p:spPr>
          <a:xfrm>
            <a:off x="76200" y="1600200"/>
            <a:ext cx="8915400" cy="4709160"/>
          </a:xfrm>
        </p:spPr>
        <p:txBody>
          <a:bodyPr/>
          <a:lstStyle/>
          <a:p>
            <a:pPr marL="651510" indent="-514350">
              <a:buAutoNum type="arabicPeriod"/>
            </a:pPr>
            <a:r>
              <a:rPr lang="en-US" i="1" dirty="0" smtClean="0">
                <a:hlinkClick r:id="rId3"/>
              </a:rPr>
              <a:t>Brown v. the Board of Education of Topeka, KS (1954)</a:t>
            </a:r>
            <a:endParaRPr lang="en-US" i="1" dirty="0" smtClean="0"/>
          </a:p>
          <a:p>
            <a:pPr marL="651510" indent="-514350">
              <a:buAutoNum type="arabicPeriod"/>
            </a:pPr>
            <a:r>
              <a:rPr lang="en-US" i="1" dirty="0" smtClean="0">
                <a:hlinkClick r:id="rId4"/>
              </a:rPr>
              <a:t>The Montgomery Bus Boycott (1955)</a:t>
            </a:r>
            <a:endParaRPr lang="en-US" i="1" dirty="0" smtClean="0"/>
          </a:p>
          <a:p>
            <a:pPr marL="651510" indent="-514350">
              <a:buAutoNum type="arabicPeriod"/>
            </a:pPr>
            <a:r>
              <a:rPr lang="en-US" i="1" dirty="0" smtClean="0">
                <a:hlinkClick r:id="rId5"/>
              </a:rPr>
              <a:t>Integration of Little Rock’s Central High School (1957)</a:t>
            </a:r>
            <a:endParaRPr lang="en-US" i="1" dirty="0" smtClean="0"/>
          </a:p>
          <a:p>
            <a:pPr marL="651510" indent="-514350">
              <a:buAutoNum type="arabicPeriod"/>
            </a:pPr>
            <a:r>
              <a:rPr lang="en-US" i="1" dirty="0" smtClean="0">
                <a:hlinkClick r:id="rId6"/>
              </a:rPr>
              <a:t>The Freedom Rides of 1960-1961</a:t>
            </a:r>
            <a:endParaRPr lang="en-US" i="1" dirty="0" smtClean="0"/>
          </a:p>
          <a:p>
            <a:pPr marL="651510" indent="-514350">
              <a:buAutoNum type="arabicPeriod"/>
            </a:pPr>
            <a:r>
              <a:rPr lang="en-US" i="1" dirty="0" smtClean="0">
                <a:hlinkClick r:id="rId7"/>
              </a:rPr>
              <a:t>Martin Luther King, Jr.’s I Have a Dream Speech (1963)</a:t>
            </a:r>
            <a:endParaRPr lang="en-US" i="1" dirty="0" smtClean="0"/>
          </a:p>
          <a:p>
            <a:pPr marL="651510" indent="-514350">
              <a:buAutoNum type="arabicPeriod"/>
            </a:pPr>
            <a:r>
              <a:rPr lang="en-US" i="1" dirty="0" smtClean="0">
                <a:hlinkClick r:id="rId8"/>
              </a:rPr>
              <a:t>The Civil Rights Act of 1964</a:t>
            </a:r>
            <a:endParaRPr lang="en-US" i="1" dirty="0" smtClean="0"/>
          </a:p>
          <a:p>
            <a:pPr marL="651510" indent="-514350">
              <a:buAutoNum type="arabicPeriod"/>
            </a:pPr>
            <a:r>
              <a:rPr lang="en-US" i="1" dirty="0" smtClean="0">
                <a:hlinkClick r:id="rId9"/>
              </a:rPr>
              <a:t>The Voting Rights Act of 1965</a:t>
            </a:r>
            <a:endParaRPr lang="en-US" i="1" dirty="0" smtClean="0"/>
          </a:p>
          <a:p>
            <a:pPr marL="137160" indent="0">
              <a:buNone/>
            </a:pPr>
            <a:endParaRPr lang="en-US" dirty="0"/>
          </a:p>
        </p:txBody>
      </p:sp>
    </p:spTree>
    <p:extLst>
      <p:ext uri="{BB962C8B-B14F-4D97-AF65-F5344CB8AC3E}">
        <p14:creationId xmlns:p14="http://schemas.microsoft.com/office/powerpoint/2010/main" xmlns="" val="5747425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of the Policies</a:t>
            </a:r>
            <a:endParaRPr lang="en-US" dirty="0"/>
          </a:p>
        </p:txBody>
      </p:sp>
      <p:sp>
        <p:nvSpPr>
          <p:cNvPr id="4" name="TextBox 3"/>
          <p:cNvSpPr txBox="1"/>
          <p:nvPr/>
        </p:nvSpPr>
        <p:spPr>
          <a:xfrm>
            <a:off x="1143000" y="2057400"/>
            <a:ext cx="7010400" cy="923330"/>
          </a:xfrm>
          <a:prstGeom prst="rect">
            <a:avLst/>
          </a:prstGeom>
          <a:noFill/>
        </p:spPr>
        <p:txBody>
          <a:bodyPr wrap="square" rtlCol="0">
            <a:spAutoFit/>
          </a:bodyPr>
          <a:lstStyle/>
          <a:p>
            <a:r>
              <a:rPr lang="en-US" dirty="0" smtClean="0"/>
              <a:t>Click on the link for the worksheet that accompanies this lesson:</a:t>
            </a:r>
          </a:p>
          <a:p>
            <a:endParaRPr lang="en-US" dirty="0"/>
          </a:p>
          <a:p>
            <a:r>
              <a:rPr lang="en-US" dirty="0" smtClean="0"/>
              <a:t>	</a:t>
            </a:r>
            <a:r>
              <a:rPr lang="en-US" dirty="0" smtClean="0">
                <a:hlinkClick r:id="rId2"/>
              </a:rPr>
              <a:t>Evaluation Form</a:t>
            </a:r>
            <a:endParaRPr lang="en-US" dirty="0"/>
          </a:p>
        </p:txBody>
      </p:sp>
    </p:spTree>
    <p:extLst>
      <p:ext uri="{BB962C8B-B14F-4D97-AF65-F5344CB8AC3E}">
        <p14:creationId xmlns:p14="http://schemas.microsoft.com/office/powerpoint/2010/main" xmlns="" val="28533007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ustom 2">
      <a:dk1>
        <a:sysClr val="windowText" lastClr="000000"/>
      </a:dk1>
      <a:lt1>
        <a:sysClr val="window" lastClr="FFFFFF"/>
      </a:lt1>
      <a:dk2>
        <a:srgbClr val="C2C1C5"/>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TotalTime>
  <Words>546</Words>
  <Application>Microsoft Office PowerPoint</Application>
  <PresentationFormat>On-screen Show (4:3)</PresentationFormat>
  <Paragraphs>38</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How did the US solve:</vt:lpstr>
      <vt:lpstr>Steps of the American History Public Policy Analyst</vt:lpstr>
      <vt:lpstr>Slide 3</vt:lpstr>
      <vt:lpstr>How did the South Respond?</vt:lpstr>
      <vt:lpstr>Looking at the photos,  what fostered segregation?</vt:lpstr>
      <vt:lpstr>Dr. Martin Luther King Jr.’s Letter from a Birmingham City Jail</vt:lpstr>
      <vt:lpstr>How Did Segregation End?</vt:lpstr>
      <vt:lpstr>Evaluation of the Policies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the problems of separate but equal?</dc:title>
  <dc:creator>Steven Davis</dc:creator>
  <cp:lastModifiedBy>ann nigro</cp:lastModifiedBy>
  <cp:revision>12</cp:revision>
  <dcterms:created xsi:type="dcterms:W3CDTF">2014-03-17T19:38:00Z</dcterms:created>
  <dcterms:modified xsi:type="dcterms:W3CDTF">2014-03-19T00:54:55Z</dcterms:modified>
</cp:coreProperties>
</file>