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notesMasterIdLst>
    <p:notesMasterId r:id="rId12"/>
  </p:notesMasterIdLst>
  <p:sldIdLst>
    <p:sldId id="256" r:id="rId2"/>
    <p:sldId id="262" r:id="rId3"/>
    <p:sldId id="264" r:id="rId4"/>
    <p:sldId id="257" r:id="rId5"/>
    <p:sldId id="258" r:id="rId6"/>
    <p:sldId id="259" r:id="rId7"/>
    <p:sldId id="265" r:id="rId8"/>
    <p:sldId id="261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8" autoAdjust="0"/>
  </p:normalViewPr>
  <p:slideViewPr>
    <p:cSldViewPr>
      <p:cViewPr>
        <p:scale>
          <a:sx n="107" d="100"/>
          <a:sy n="107" d="100"/>
        </p:scale>
        <p:origin x="-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484C44-BBC9-4C8B-8F52-27AAFE8AD722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3D97DA-EBDA-494E-ABF1-9BF334AFC1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09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97DA-EBDA-494E-ABF1-9BF334AFC1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60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D97DA-EBDA-494E-ABF1-9BF334AFC1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D74818BF-C402-4993-9A8F-03EB0BEFE090}" type="datetimeFigureOut">
              <a:rPr lang="en-US" smtClean="0"/>
              <a:pPr/>
              <a:t>3/19/2014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1F594E8D-C13A-4085-AC97-95A5B0086BC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google.com/search?q=public+policy+analyst&amp;source=lnms&amp;tbm=isch&amp;sa=X&amp;ei=Q4MoU6ChFY73qQHXyIDQCw&amp;ved=0CAgQ_AUoAg&amp;biw=1440&amp;bih=78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s://www.google.com/search?q=public+policy+analyst&amp;source=lnms&amp;tbm=isch&amp;sa=X&amp;ei=Q4MoU6ChFY73qQHXyIDQCw&amp;ved=0CAgQ_AUoAg&amp;biw=1440&amp;bih=78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8.jpeg"/><Relationship Id="rId3" Type="http://schemas.openxmlformats.org/officeDocument/2006/relationships/hyperlink" Target="http://www.google.com/url?sa=i&amp;rct=j&amp;q=people+living+the+american+dream&amp;source=images&amp;cd=&amp;cad=rja&amp;uact=8&amp;docid=E1YOuiPsoZyenM&amp;tbnid=RSE1JIkeUAGoGM:&amp;ved=0CAYQjRw&amp;url=https://theoldspeakjournal.wordpress.com/tag/government/page/4/&amp;ei=2FInU6GSFuSTyQHEiIGADA&amp;bvm=bv.62922401,d.aWM&amp;psig=AFQjCNHgtGanz1E3nDtnnH_fC78RFDNyJw&amp;ust=1395172385508929" TargetMode="External"/><Relationship Id="rId7" Type="http://schemas.openxmlformats.org/officeDocument/2006/relationships/hyperlink" Target="http://www.google.com/url?sa=i&amp;rct=j&amp;q=kim+and+kanye+house&amp;source=images&amp;cd=&amp;cad=rja&amp;uact=8&amp;docid=W3EycmaPT61BIM&amp;tbnid=EjuWh5_Xhr2c1M:&amp;ved=0CAYQjRw&amp;url=http://www.eonline.com/news/376600/pregnant-kim-kardashian-and-kanye-west-s-11-million-mansion-take-a-peek-inside&amp;ei=A1UnU83fH-O0yAHBpoHYBg&amp;bvm=bv.62922401,d.aWM&amp;psig=AFQjCNGpxt-5oMJvw0wP4ixPdXQhNfaCHA&amp;ust=1395172930037794" TargetMode="Externa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hyperlink" Target="http://www.google.com/url?sa=i&amp;rct=j&amp;q=duck%20dynasty%20cast%20in%20front%20of%20home&amp;source=images&amp;cd=&amp;cad=rja&amp;uact=8&amp;docid=dVtddD2qu_mvfM&amp;tbnid=xaoNbhBj1jsPnM:&amp;ved=0CAYQjRw&amp;url=http://www.yourhoustonnews.com/magnolia/news/duck-dynasty-cast-coming-to-champion-forest-baptist-church/article_8bc3507e-5624-11e3-8a83-0019bb2963f4.html&amp;ei=tFcnU5mhIYzfqAHTzoHgDQ&amp;bvm=bv.62922401,d.aWc&amp;psig=AFQjCNHQf9GfZ4JiA-5jKf-vfB6-Hmtj3w&amp;ust=1395173671077931" TargetMode="External"/><Relationship Id="rId5" Type="http://schemas.openxmlformats.org/officeDocument/2006/relationships/hyperlink" Target="http://www.google.com/url?sa=i&amp;rct=j&amp;q=the+american+dream&amp;source=images&amp;cd=&amp;cad=rja&amp;uact=8&amp;docid=WXg78GjPbAhnTM&amp;tbnid=TijG8wu6kZ4T_M:&amp;ved=0CAYQjRw&amp;url=http://www.interpacket.com/5428/homebuyers-still-following-the-american-dream-according-to-local-records-office/&amp;ei=v1MnU4jVOabyyAHmhYGwCw&amp;bvm=bv.62922401,d.aWM&amp;psig=AFQjCNFkrLF2wCBFnQo00S4OS4tHV3wP5w&amp;ust=1395172505302962" TargetMode="External"/><Relationship Id="rId10" Type="http://schemas.openxmlformats.org/officeDocument/2006/relationships/image" Target="../media/image6.jpeg"/><Relationship Id="rId4" Type="http://schemas.openxmlformats.org/officeDocument/2006/relationships/image" Target="../media/image3.jpeg"/><Relationship Id="rId9" Type="http://schemas.openxmlformats.org/officeDocument/2006/relationships/hyperlink" Target="http://www.google.com/url?sa=i&amp;rct=j&amp;q=homeless%20people&amp;source=images&amp;cd=&amp;cad=rja&amp;uact=8&amp;docid=rOehEXCpoeXduM&amp;tbnid=tTF2rqUiQlsl5M:&amp;ved=0CAYQjRw&amp;url=http://humanitysjourneytolife.blogspot.com/2013/08/day-202-is-there-cure-for-homeless.html&amp;ei=Q1cnU-e3IsT4yAHGjYGwCg&amp;bvm=bv.62922401,d.aWc&amp;psig=AFQjCNEbs1R95yNCZQfVPPbyXI_f3HFHQA&amp;ust=139517352083821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public+policy+analyst&amp;source=lnms&amp;tbm=isch&amp;sa=X&amp;ei=Q4MoU6ChFY73qQHXyIDQCw&amp;ved=0CAgQ_AUoAg&amp;biw=1440&amp;bih=780" TargetMode="External"/><Relationship Id="rId2" Type="http://schemas.openxmlformats.org/officeDocument/2006/relationships/hyperlink" Target="http://flippedtips.com/plegal/tips/worksheet1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the+american+dream&amp;source=images&amp;cd=&amp;cad=rja&amp;uact=8&amp;docid=8PWSErQKj55YcM&amp;tbnid=hfz7aUUYMzcJuM:&amp;ved=0CAYQjRw&amp;url=http://fathermichaeldenk.blogspot.com/2012/09/0-0-1-1336-7619-st.html&amp;ei=rWcnU7_7DqT4yQG0sID4Bw&amp;bvm=bv.62922401,d.aWM&amp;psig=AFQjCNHXKnO3Y7HhorfRs7hYntMtArjUOw&amp;ust=1395177716667707" TargetMode="External"/><Relationship Id="rId2" Type="http://schemas.openxmlformats.org/officeDocument/2006/relationships/hyperlink" Target="http://www2.maxwell.syr.edu/plegal/TIPS/worksheet2.doc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2362200"/>
            <a:ext cx="411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The Evolving American Dream   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 rot="1511135">
            <a:off x="6686110" y="844566"/>
            <a:ext cx="193033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ELA 11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 rot="19975454">
            <a:off x="-541252" y="506012"/>
            <a:ext cx="46482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Proctor </a:t>
            </a:r>
          </a:p>
          <a:p>
            <a:pPr algn="ctr"/>
            <a:r>
              <a:rPr lang="en-US" sz="4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High School</a:t>
            </a:r>
            <a:endParaRPr lang="en-US" sz="4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5638800"/>
            <a:ext cx="45083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Karrie Kehoe</a:t>
            </a:r>
          </a:p>
          <a:p>
            <a:r>
              <a:rPr lang="en-US" sz="3200" dirty="0" smtClean="0"/>
              <a:t>kkehoe@uticaschools.org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85752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152400" y="1447800"/>
            <a:ext cx="8763000" cy="5257800"/>
          </a:xfrm>
        </p:spPr>
        <p:txBody>
          <a:bodyPr>
            <a:normAutofit/>
          </a:bodyPr>
          <a:lstStyle/>
          <a:p>
            <a:r>
              <a:rPr lang="en-US" b="1" dirty="0" smtClean="0"/>
              <a:t>You will be working with your group members to complete a web quest that will take you on an adventure to analyze public policies already in place and develop your own public policy solution.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endParaRPr lang="en-US" sz="3200" b="1" dirty="0" smtClean="0"/>
          </a:p>
          <a:p>
            <a:r>
              <a:rPr lang="en-US" sz="3200" b="1" dirty="0" smtClean="0"/>
              <a:t>Stay Tuned!!</a:t>
            </a:r>
          </a:p>
          <a:p>
            <a:r>
              <a:rPr lang="en-US" b="1" dirty="0" smtClean="0"/>
              <a:t>You are on your way to being a public policy analyst!!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457200"/>
            <a:ext cx="6019800" cy="701040"/>
          </a:xfrm>
        </p:spPr>
        <p:txBody>
          <a:bodyPr>
            <a:noAutofit/>
          </a:bodyPr>
          <a:lstStyle/>
          <a:p>
            <a:r>
              <a:rPr lang="en-US" sz="4000" dirty="0" smtClean="0"/>
              <a:t>Coming up next!!</a:t>
            </a:r>
            <a:endParaRPr lang="en-US" sz="4000" dirty="0"/>
          </a:p>
        </p:txBody>
      </p:sp>
      <p:pic>
        <p:nvPicPr>
          <p:cNvPr id="4" name="Picture 3" descr="untitl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2590800"/>
            <a:ext cx="4048074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6294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#1:  Identify the Problem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1295400"/>
            <a:ext cx="88392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What is the American Dream? </a:t>
            </a:r>
          </a:p>
          <a:p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/>
              <a:t>Draw a line dividing  your white boards in half.</a:t>
            </a:r>
          </a:p>
          <a:p>
            <a:pPr marL="514350" indent="-514350"/>
            <a:r>
              <a:rPr lang="en-US" sz="2800" b="1" dirty="0" smtClean="0"/>
              <a:t>2.   On one half of the white board create an illustration portraying how you feel residents in the City of Utica are fulfilling the American Dream.</a:t>
            </a:r>
          </a:p>
          <a:p>
            <a:pPr marL="514350" indent="-514350">
              <a:buAutoNum type="arabicPeriod" startAt="3"/>
            </a:pPr>
            <a:r>
              <a:rPr lang="en-US" sz="2800" b="1" dirty="0" smtClean="0"/>
              <a:t>On the other half of the white </a:t>
            </a:r>
          </a:p>
          <a:p>
            <a:pPr marL="514350" indent="-514350"/>
            <a:r>
              <a:rPr lang="en-US" sz="2800" b="1" dirty="0" smtClean="0"/>
              <a:t>      board create an illustration </a:t>
            </a:r>
          </a:p>
          <a:p>
            <a:pPr marL="514350" indent="-514350"/>
            <a:r>
              <a:rPr lang="en-US" sz="2800" b="1" dirty="0" smtClean="0"/>
              <a:t>	portraying how you feel residents </a:t>
            </a:r>
          </a:p>
          <a:p>
            <a:pPr marL="514350" indent="-514350"/>
            <a:r>
              <a:rPr lang="en-US" sz="2800" b="1" dirty="0" smtClean="0"/>
              <a:t>	of the City of Utica are not </a:t>
            </a:r>
          </a:p>
          <a:p>
            <a:pPr marL="514350" indent="-514350"/>
            <a:r>
              <a:rPr lang="en-US" sz="2800" b="1" dirty="0" smtClean="0"/>
              <a:t>	fulfilling the American Dream</a:t>
            </a:r>
          </a:p>
          <a:p>
            <a:endParaRPr lang="en-US" dirty="0" smtClean="0"/>
          </a:p>
        </p:txBody>
      </p:sp>
      <p:pic>
        <p:nvPicPr>
          <p:cNvPr id="6146" name="Picture 2" descr="http://pascalgunsch.files.wordpress.com/2013/03/cartoon-b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4419600"/>
            <a:ext cx="2971800" cy="20378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4023360" cy="704088"/>
          </a:xfrm>
        </p:spPr>
        <p:txBody>
          <a:bodyPr>
            <a:noAutofit/>
          </a:bodyPr>
          <a:lstStyle/>
          <a:p>
            <a:r>
              <a:rPr sz="2400" smtClean="0"/>
              <a:t>What the American </a:t>
            </a:r>
            <a:r>
              <a:rPr sz="2400" u="sng" smtClean="0"/>
              <a:t>Dream is in Utica</a:t>
            </a:r>
            <a:endParaRPr lang="en-US" sz="2400" u="sng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15"/>
          </p:nvPr>
        </p:nvSpPr>
        <p:spPr>
          <a:xfrm>
            <a:off x="4800600" y="1524000"/>
            <a:ext cx="4023360" cy="704088"/>
          </a:xfrm>
        </p:spPr>
        <p:txBody>
          <a:bodyPr>
            <a:noAutofit/>
          </a:bodyPr>
          <a:lstStyle/>
          <a:p>
            <a:r>
              <a:rPr sz="2400" smtClean="0"/>
              <a:t>What the American </a:t>
            </a:r>
            <a:r>
              <a:rPr sz="2400" u="sng" smtClean="0"/>
              <a:t>Dream is not in Utica</a:t>
            </a:r>
            <a:endParaRPr lang="en-US" sz="2400" u="sng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19200" y="228600"/>
            <a:ext cx="7162800" cy="9144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#1:  Identify the Problem</a:t>
            </a:r>
            <a:endParaRPr lang="en-US" sz="2800" dirty="0"/>
          </a:p>
        </p:txBody>
      </p:sp>
      <p:sp>
        <p:nvSpPr>
          <p:cNvPr id="7" name="Rectangle 6"/>
          <p:cNvSpPr/>
          <p:nvPr/>
        </p:nvSpPr>
        <p:spPr>
          <a:xfrm>
            <a:off x="228600" y="5562600"/>
            <a:ext cx="8763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/>
            <a:r>
              <a:rPr lang="en-US" b="1" dirty="0" smtClean="0"/>
              <a:t>As a class we will combine our visions to create one illustration of how residents of Utica are achieving the American Dream and how they are not.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04441" y="-1"/>
            <a:ext cx="2720687" cy="6830291"/>
          </a:xfrm>
        </p:spPr>
        <p:txBody>
          <a:bodyPr>
            <a:noAutofit/>
          </a:bodyPr>
          <a:lstStyle/>
          <a:p>
            <a:r>
              <a:rPr lang="en-US" sz="3200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Which of the following images is most representative of the American dream to the residents of Utica?  Why? What do you notice? </a:t>
            </a:r>
            <a:endParaRPr lang="en-US" sz="3200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026" name="Picture 2" descr="http://t1.gstatic.com/images?q=tbn:ANd9GcR0sUDyt3LUhrlTFNjDP7oxhcAH6E-NlFdbC73gM8cLaXcbjj3qcw:theoldspeakjournal.files.wordpress.com/2011/01/misc14.jp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" y="-11545"/>
            <a:ext cx="3187547" cy="24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2.gstatic.com/images?q=tbn:ANd9GcTqkIIFk2quWZCUlwBSejjuOu9BduXkTTHU44fsf6PTfSwDIciC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8" y="0"/>
            <a:ext cx="3244272" cy="245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ANd9GcQCMfCseoiTJ4H9K9Do_jdlt8S2KLA-sbuFDzk-FsRDN8oeCc2R0g:www.eonline.com/eol_images/Entire_Site/201308/reg_1024.KimK.Kanye.BelAirMansion2.mh.010813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781"/>
            <a:ext cx="3187547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2.gstatic.com/images?q=tbn:ANd9GcQ0NFP-UX-shgrB8gr0sq3grFGAsjaYd8qo9-jbbI0Rnn7LRn3srg:2.bp.blogspot.com/-aFHfXUC4nSo/UhRbaa5p1gI/AAAAAAAAD4E/LFJw5ppZmn8/s1600/Homeless-Family-Pic-2.jp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8" y="2286000"/>
            <a:ext cx="3244272" cy="227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http://t1.gstatic.com/images?q=tbn:ANd9GcT18_uEw2qCLljjQjc37uYQqruHEw18rqhQSWsDns_mv2kcVUes:bloximages.chicago2.vip.townnews.com/yourhoustonnews.com/content/tncms/assets/v3/editorial/8/ff/8ff332ba-560e-11e3-892f-0019bb2963f4/5293b087a940a.preview-300.jp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728" y="4419599"/>
            <a:ext cx="3232727" cy="244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2.gstatic.com/images?q=tbn:ANd9GcR8huydB3ZqZe6tmmfajdA81adhVaeKxy3IOFEwGZ0cflMOX2PFTQ:shardsofchina.files.wordpress.com/2012/03/china-economy-working-class-production-line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19981"/>
            <a:ext cx="3217860" cy="2038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789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76200"/>
            <a:ext cx="7086600" cy="1219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#1:  Identify the Problem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28852" y="1269598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</a:t>
            </a:r>
            <a:r>
              <a:rPr lang="en-US" sz="2800" dirty="0" smtClean="0"/>
              <a:t>do you find to be strange, interesting and revealing in relation to the City of Utica</a:t>
            </a:r>
            <a:r>
              <a:rPr lang="en-US" sz="2800" dirty="0" smtClean="0"/>
              <a:t>? 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 </a:t>
            </a:r>
            <a:endParaRPr lang="en-US" sz="2800" dirty="0" smtClean="0"/>
          </a:p>
          <a:p>
            <a:endParaRPr lang="en-US" sz="2800" dirty="0" smtClean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/>
              <a:t> </a:t>
            </a:r>
            <a:endParaRPr lang="en-US" sz="2800" dirty="0" smtClean="0"/>
          </a:p>
          <a:p>
            <a:pPr marL="457200" indent="-457200">
              <a:buFont typeface="Wingdings" pitchFamily="2" charset="2"/>
              <a:buChar char="v"/>
            </a:pP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 </a:t>
            </a:r>
          </a:p>
          <a:p>
            <a:pPr marL="457200" indent="-457200">
              <a:buFont typeface="Wingdings" pitchFamily="2" charset="2"/>
              <a:buChar char="v"/>
            </a:pPr>
            <a:endParaRPr lang="en-US" sz="2800" dirty="0"/>
          </a:p>
          <a:p>
            <a:pPr marL="457200" indent="-457200">
              <a:buFont typeface="Wingdings" pitchFamily="2" charset="2"/>
              <a:buChar char="v"/>
            </a:pPr>
            <a:r>
              <a:rPr lang="en-US" sz="2800" dirty="0" smtClean="0"/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8113" y="58674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Based on the images and your idea of the American Dream; in small groups discuss the modern American Dream as it pertains to the residents of Utica and complete the attached worksheet – </a:t>
            </a:r>
            <a:r>
              <a:rPr lang="en-US" b="1" dirty="0" smtClean="0">
                <a:hlinkClick r:id="rId2"/>
              </a:rPr>
              <a:t>Defining the Social Problem</a:t>
            </a:r>
            <a:endParaRPr lang="en-US" dirty="0"/>
          </a:p>
        </p:txBody>
      </p:sp>
      <p:pic>
        <p:nvPicPr>
          <p:cNvPr id="9218" name="Picture 2" descr="http://artojh.files.wordpress.com/2011/02/micoligar-p0002.jpg">
            <a:hlinkClick r:id="rId3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579083">
            <a:off x="6524694" y="2012456"/>
            <a:ext cx="2332307" cy="16748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7541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381000"/>
            <a:ext cx="6324600" cy="83820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#1:  Identify the Problem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5240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 a class we have decided that the social problem we have identified pertaining the American Dream in the city of Utica is: </a:t>
            </a:r>
          </a:p>
          <a:p>
            <a:endParaRPr lang="en-US" sz="2400" dirty="0"/>
          </a:p>
          <a:p>
            <a:r>
              <a:rPr lang="en-US" sz="4000" dirty="0" smtClean="0"/>
              <a:t>The American Dream of ________________________________ has become unattainable in the city of Utica. 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5" name="Picture 2" descr="http://www.utica.edu/images/academic/library/uconeidasquar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889611">
            <a:off x="585912" y="4675969"/>
            <a:ext cx="1906830" cy="1452369"/>
          </a:xfrm>
          <a:prstGeom prst="rect">
            <a:avLst/>
          </a:prstGeom>
          <a:noFill/>
        </p:spPr>
      </p:pic>
      <p:pic>
        <p:nvPicPr>
          <p:cNvPr id="6146" name="Picture 2" descr="http://ts4.mm.bing.net/th?id=HN.607990536799584994&amp;pid=1.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633737">
            <a:off x="6752548" y="4729979"/>
            <a:ext cx="1863824" cy="15159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6631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0" y="1981200"/>
            <a:ext cx="9067800" cy="4648200"/>
          </a:xfrm>
        </p:spPr>
        <p:txBody>
          <a:bodyPr numCol="2">
            <a:normAutofit/>
          </a:bodyPr>
          <a:lstStyle/>
          <a:p>
            <a:r>
              <a:rPr lang="en-US" b="1" dirty="0" smtClean="0"/>
              <a:t>What aspects of this portion of the American Dream have you </a:t>
            </a:r>
            <a:r>
              <a:rPr lang="en-US" b="1" dirty="0" smtClean="0"/>
              <a:t>noticed displayed in Utica.</a:t>
            </a:r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pPr algn="l"/>
            <a:endParaRPr lang="en-US" b="1" dirty="0" smtClean="0"/>
          </a:p>
          <a:p>
            <a:r>
              <a:rPr lang="en-US" b="1" dirty="0" smtClean="0"/>
              <a:t>What aspects of this portion of the American Dream have you </a:t>
            </a:r>
            <a:r>
              <a:rPr lang="en-US" b="1" dirty="0" smtClean="0"/>
              <a:t>not noticed displayed in Utica.</a:t>
            </a:r>
            <a:endParaRPr lang="en-US" b="1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43000" y="381000"/>
            <a:ext cx="6400800" cy="701040"/>
          </a:xfrm>
        </p:spPr>
        <p:txBody>
          <a:bodyPr>
            <a:no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#2:  Gathering Evidence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447800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smtClean="0"/>
              <a:t>Let’s gather some classroom evidence!!</a:t>
            </a:r>
            <a:endParaRPr lang="en-US" sz="3200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447800"/>
            <a:ext cx="8229600" cy="5181600"/>
          </a:xfrm>
        </p:spPr>
        <p:txBody>
          <a:bodyPr>
            <a:normAutofit lnSpcReduction="10000"/>
          </a:bodyPr>
          <a:lstStyle/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In your groups,  search the internet to find two pieces of evidence to support the problem the class identified.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One piece of evidence must be a visual and the other piece of evidence must be in written format.  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Email the links for your evidence to </a:t>
            </a:r>
          </a:p>
          <a:p>
            <a:pPr marL="457200" indent="-457200" algn="l"/>
            <a:r>
              <a:rPr lang="en-US" sz="3200" dirty="0" smtClean="0"/>
              <a:t>     me</a:t>
            </a:r>
          </a:p>
          <a:p>
            <a:pPr marL="457200" indent="-457200" algn="l">
              <a:buFont typeface="Arial" pitchFamily="34" charset="0"/>
              <a:buChar char="•"/>
            </a:pPr>
            <a:r>
              <a:rPr lang="en-US" sz="3200" dirty="0" smtClean="0"/>
              <a:t>Complete the following worksheet:  </a:t>
            </a:r>
          </a:p>
          <a:p>
            <a:pPr algn="l"/>
            <a:r>
              <a:rPr lang="en-US" sz="3200" dirty="0"/>
              <a:t> </a:t>
            </a:r>
            <a:r>
              <a:rPr lang="en-US" sz="3200" dirty="0" smtClean="0"/>
              <a:t>   </a:t>
            </a:r>
            <a:r>
              <a:rPr lang="en-US" sz="3200" dirty="0" smtClean="0">
                <a:hlinkClick r:id="rId2"/>
              </a:rPr>
              <a:t>Gathering Evidence</a:t>
            </a:r>
            <a:endParaRPr lang="en-US" sz="32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81800" cy="838200"/>
          </a:xfrm>
        </p:spPr>
        <p:txBody>
          <a:bodyPr>
            <a:noAutofit/>
          </a:bodyPr>
          <a:lstStyle/>
          <a:p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#2:  Gathering Evidence</a:t>
            </a:r>
            <a:endParaRPr lang="en-US" sz="2800" dirty="0"/>
          </a:p>
        </p:txBody>
      </p:sp>
      <p:pic>
        <p:nvPicPr>
          <p:cNvPr id="2050" name="Picture 2" descr="http://2.bp.blogspot.com/-lMW0XCkdqm0/UELKvZOiOyI/AAAAAAAAGTw/dehzTvv_jAw/s1600/The+american+dream+life+liberty+pursuit+of+happiness+22+x+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3295">
            <a:off x="6663899" y="4611626"/>
            <a:ext cx="2203195" cy="1703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5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304800" y="1524000"/>
            <a:ext cx="8686800" cy="4724400"/>
          </a:xfrm>
        </p:spPr>
        <p:txBody>
          <a:bodyPr>
            <a:normAutofit fontScale="85000" lnSpcReduction="20000"/>
          </a:bodyPr>
          <a:lstStyle/>
          <a:p>
            <a:r>
              <a:rPr lang="en-US" sz="4400" b="1" dirty="0" smtClean="0"/>
              <a:t>Report Out!!</a:t>
            </a:r>
          </a:p>
          <a:p>
            <a:pPr algn="l"/>
            <a:r>
              <a:rPr lang="en-US" sz="4400" b="1" dirty="0" smtClean="0"/>
              <a:t>Share your evidence with the class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b="1" dirty="0" smtClean="0"/>
              <a:t>What did you find?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b="1" dirty="0" smtClean="0"/>
              <a:t>Where can you look for more evidence?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b="1" dirty="0" smtClean="0"/>
              <a:t>Homework – Find evidence of this problem within the City of Utica and bring it with you next class. For example you can either take a photo, interview a person, survey multiple people, etc… to gather more evidence.  This will be compiled next class. 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200" b="1" dirty="0" smtClean="0"/>
              <a:t>How can we approach the next step – Identifying Causes? </a:t>
            </a:r>
            <a:endParaRPr lang="en-US" sz="3200" b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00200" y="228600"/>
            <a:ext cx="6096000" cy="9906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Public Policy Analyst Step #2:  Gathering Evidence</a:t>
            </a:r>
            <a:endParaRPr lang="en-US" sz="2800" dirty="0"/>
          </a:p>
        </p:txBody>
      </p:sp>
      <p:pic>
        <p:nvPicPr>
          <p:cNvPr id="4" name="Picture 3" descr="thCA6CBBX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15200" y="1447800"/>
            <a:ext cx="1676400" cy="1341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228</TotalTime>
  <Words>540</Words>
  <Application>Microsoft Office PowerPoint</Application>
  <PresentationFormat>On-screen Show (4:3)</PresentationFormat>
  <Paragraphs>77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BlackTie</vt:lpstr>
      <vt:lpstr>PowerPoint Presentation</vt:lpstr>
      <vt:lpstr>Public Policy Analyst Step #1:  Identify the Problem</vt:lpstr>
      <vt:lpstr>Public Policy Analyst Step #1:  Identify the Problem</vt:lpstr>
      <vt:lpstr>Which of the following images is most representative of the American dream to the residents of Utica?  Why? What do you notice? </vt:lpstr>
      <vt:lpstr>Public Policy Analyst Step #1:  Identify the Problem</vt:lpstr>
      <vt:lpstr>Public Policy Analyst Step #1:  Identify the Problem</vt:lpstr>
      <vt:lpstr>Public Policy Analyst Step #2:  Gathering Evidence</vt:lpstr>
      <vt:lpstr>Public Policy Analyst Step #2:  Gathering Evidence</vt:lpstr>
      <vt:lpstr>Public Policy Analyst Step #2:  Gathering Evidence</vt:lpstr>
      <vt:lpstr>Coming up next!!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 Davis</dc:creator>
  <cp:lastModifiedBy>Karrie Kehoe</cp:lastModifiedBy>
  <cp:revision>44</cp:revision>
  <dcterms:created xsi:type="dcterms:W3CDTF">2014-03-17T19:41:12Z</dcterms:created>
  <dcterms:modified xsi:type="dcterms:W3CDTF">2014-03-19T15:43:59Z</dcterms:modified>
</cp:coreProperties>
</file>