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sldIdLst>
    <p:sldId id="256" r:id="rId2"/>
    <p:sldId id="260" r:id="rId3"/>
    <p:sldId id="263" r:id="rId4"/>
    <p:sldId id="257" r:id="rId5"/>
    <p:sldId id="258" r:id="rId6"/>
    <p:sldId id="261" r:id="rId7"/>
    <p:sldId id="259"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546031A-6AD9-43FD-8F7C-E5ECB71BED60}" type="datetimeFigureOut">
              <a:rPr lang="en-US" smtClean="0"/>
              <a:pPr/>
              <a:t>4/2/2014</a:t>
            </a:fld>
            <a:endParaRPr lang="en-US"/>
          </a:p>
        </p:txBody>
      </p:sp>
      <p:sp>
        <p:nvSpPr>
          <p:cNvPr id="16" name="Slide Number Placeholder 15"/>
          <p:cNvSpPr>
            <a:spLocks noGrp="1"/>
          </p:cNvSpPr>
          <p:nvPr>
            <p:ph type="sldNum" sz="quarter" idx="11"/>
          </p:nvPr>
        </p:nvSpPr>
        <p:spPr/>
        <p:txBody>
          <a:bodyPr/>
          <a:lstStyle/>
          <a:p>
            <a:fld id="{38237106-F2ED-405E-BC33-CC3CF426205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46031A-6AD9-43FD-8F7C-E5ECB71BED60}"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3548D-9E17-4240-A454-764B32E889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46031A-6AD9-43FD-8F7C-E5ECB71BED60}"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3548D-9E17-4240-A454-764B32E889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546031A-6AD9-43FD-8F7C-E5ECB71BED60}" type="datetimeFigureOut">
              <a:rPr lang="en-US" smtClean="0"/>
              <a:pPr/>
              <a:t>4/2/2014</a:t>
            </a:fld>
            <a:endParaRPr lang="en-US"/>
          </a:p>
        </p:txBody>
      </p:sp>
      <p:sp>
        <p:nvSpPr>
          <p:cNvPr id="15" name="Slide Number Placeholder 14"/>
          <p:cNvSpPr>
            <a:spLocks noGrp="1"/>
          </p:cNvSpPr>
          <p:nvPr>
            <p:ph type="sldNum" sz="quarter" idx="15"/>
          </p:nvPr>
        </p:nvSpPr>
        <p:spPr/>
        <p:txBody>
          <a:bodyPr/>
          <a:lstStyle>
            <a:lvl1pPr algn="ctr">
              <a:defRPr/>
            </a:lvl1pPr>
          </a:lstStyle>
          <a:p>
            <a:fld id="{6753548D-9E17-4240-A454-764B32E8897E}"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546031A-6AD9-43FD-8F7C-E5ECB71BED60}"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3548D-9E17-4240-A454-764B32E8897E}"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46031A-6AD9-43FD-8F7C-E5ECB71BED60}"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3548D-9E17-4240-A454-764B32E8897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753548D-9E17-4240-A454-764B32E8897E}"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546031A-6AD9-43FD-8F7C-E5ECB71BED60}" type="datetimeFigureOut">
              <a:rPr lang="en-US" smtClean="0"/>
              <a:pPr/>
              <a:t>4/2/2014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46031A-6AD9-43FD-8F7C-E5ECB71BED60}" type="datetimeFigureOut">
              <a:rPr lang="en-US" smtClean="0"/>
              <a:pPr/>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3548D-9E17-4240-A454-764B32E8897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6031A-6AD9-43FD-8F7C-E5ECB71BED60}" type="datetimeFigureOut">
              <a:rPr lang="en-US" smtClean="0"/>
              <a:pPr/>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53548D-9E17-4240-A454-764B32E889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546031A-6AD9-43FD-8F7C-E5ECB71BED60}" type="datetimeFigureOut">
              <a:rPr lang="en-US" smtClean="0"/>
              <a:pPr/>
              <a:t>4/2/2014</a:t>
            </a:fld>
            <a:endParaRPr lang="en-US"/>
          </a:p>
        </p:txBody>
      </p:sp>
      <p:sp>
        <p:nvSpPr>
          <p:cNvPr id="9" name="Slide Number Placeholder 8"/>
          <p:cNvSpPr>
            <a:spLocks noGrp="1"/>
          </p:cNvSpPr>
          <p:nvPr>
            <p:ph type="sldNum" sz="quarter" idx="15"/>
          </p:nvPr>
        </p:nvSpPr>
        <p:spPr/>
        <p:txBody>
          <a:bodyPr/>
          <a:lstStyle/>
          <a:p>
            <a:fld id="{6753548D-9E17-4240-A454-764B32E8897E}"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546031A-6AD9-43FD-8F7C-E5ECB71BED60}" type="datetimeFigureOut">
              <a:rPr lang="en-US" smtClean="0"/>
              <a:pPr/>
              <a:t>4/2/2014</a:t>
            </a:fld>
            <a:endParaRPr lang="en-US"/>
          </a:p>
        </p:txBody>
      </p:sp>
      <p:sp>
        <p:nvSpPr>
          <p:cNvPr id="9" name="Slide Number Placeholder 8"/>
          <p:cNvSpPr>
            <a:spLocks noGrp="1"/>
          </p:cNvSpPr>
          <p:nvPr>
            <p:ph type="sldNum" sz="quarter" idx="11"/>
          </p:nvPr>
        </p:nvSpPr>
        <p:spPr/>
        <p:txBody>
          <a:bodyPr/>
          <a:lstStyle/>
          <a:p>
            <a:fld id="{6753548D-9E17-4240-A454-764B32E8897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546031A-6AD9-43FD-8F7C-E5ECB71BED60}" type="datetimeFigureOut">
              <a:rPr lang="en-US" smtClean="0"/>
              <a:pPr/>
              <a:t>4/2/2014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753548D-9E17-4240-A454-764B32E8897E}"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stopbullying.gov/what-is-bullying/" TargetMode="External"/><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cholarshipsauthority.com/student-bullying-facts-infographic/" TargetMode="External"/><Relationship Id="rId2" Type="http://schemas.openxmlformats.org/officeDocument/2006/relationships/hyperlink" Target="http://www.bullystatistics.org" TargetMode="Externa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hyperlink" Target="http://www.stopbullying.gov/at-risk/factors/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2maxwell.syr.edu/plegal/TIPS/worksheet5.do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2.maxwell.syr.edu/plegal/TIPS/worksheet7.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7010400" cy="3048000"/>
          </a:xfrm>
        </p:spPr>
        <p:txBody>
          <a:bodyPr>
            <a:normAutofit/>
          </a:bodyPr>
          <a:lstStyle/>
          <a:p>
            <a:pPr algn="ctr"/>
            <a:r>
              <a:rPr lang="en-US" sz="3600" b="1" dirty="0" smtClean="0">
                <a:solidFill>
                  <a:schemeClr val="bg2">
                    <a:lumMod val="75000"/>
                  </a:schemeClr>
                </a:solidFill>
                <a:latin typeface="Copperplate Gothic Light" pitchFamily="34" charset="0"/>
              </a:rPr>
              <a:t>Bullying</a:t>
            </a:r>
            <a:r>
              <a:rPr lang="en-US" sz="3200" dirty="0" smtClean="0">
                <a:solidFill>
                  <a:schemeClr val="bg2">
                    <a:lumMod val="75000"/>
                  </a:schemeClr>
                </a:solidFill>
                <a:latin typeface="Copperplate Gothic Light" pitchFamily="34" charset="0"/>
              </a:rPr>
              <a:t> </a:t>
            </a:r>
            <a:r>
              <a:rPr lang="en-US" sz="3200" dirty="0">
                <a:solidFill>
                  <a:schemeClr val="bg2">
                    <a:lumMod val="75000"/>
                  </a:schemeClr>
                </a:solidFill>
                <a:latin typeface="Copperplate Gothic Light" pitchFamily="34" charset="0"/>
              </a:rPr>
              <a:t>has become a major concern in </a:t>
            </a:r>
            <a:r>
              <a:rPr lang="en-US" sz="3200" dirty="0" smtClean="0">
                <a:solidFill>
                  <a:schemeClr val="bg2">
                    <a:lumMod val="75000"/>
                  </a:schemeClr>
                </a:solidFill>
                <a:latin typeface="Copperplate Gothic Light" pitchFamily="34" charset="0"/>
              </a:rPr>
              <a:t>our school </a:t>
            </a:r>
          </a:p>
          <a:p>
            <a:pPr algn="ctr"/>
            <a:r>
              <a:rPr lang="en-US" sz="3200" dirty="0" smtClean="0">
                <a:solidFill>
                  <a:srgbClr val="FF0000"/>
                </a:solidFill>
                <a:latin typeface="Copperplate Gothic Light" pitchFamily="34" charset="0"/>
              </a:rPr>
              <a:t>How can we make a change here???</a:t>
            </a:r>
            <a:endParaRPr lang="en-US" sz="3200" dirty="0">
              <a:solidFill>
                <a:srgbClr val="FF0000"/>
              </a:solidFill>
              <a:latin typeface="Copperplate Gothic Light" pitchFamily="34" charset="0"/>
            </a:endParaRPr>
          </a:p>
        </p:txBody>
      </p:sp>
      <p:sp>
        <p:nvSpPr>
          <p:cNvPr id="2" name="Title 1"/>
          <p:cNvSpPr>
            <a:spLocks noGrp="1"/>
          </p:cNvSpPr>
          <p:nvPr>
            <p:ph type="ctrTitle"/>
          </p:nvPr>
        </p:nvSpPr>
        <p:spPr>
          <a:xfrm>
            <a:off x="457200" y="2362200"/>
            <a:ext cx="8305800" cy="1981200"/>
          </a:xfrm>
        </p:spPr>
        <p:txBody>
          <a:bodyPr>
            <a:normAutofit fontScale="90000"/>
          </a:bodyPr>
          <a:lstStyle/>
          <a:p>
            <a:r>
              <a:rPr lang="en-US" dirty="0" smtClean="0"/>
              <a:t/>
            </a:r>
            <a:br>
              <a:rPr lang="en-US" dirty="0" smtClean="0"/>
            </a:br>
            <a:r>
              <a:rPr lang="en-US" dirty="0" smtClean="0"/>
              <a:t>  </a:t>
            </a:r>
            <a:br>
              <a:rPr lang="en-US" dirty="0" smtClean="0"/>
            </a:br>
            <a:r>
              <a:rPr lang="en-US" dirty="0"/>
              <a:t/>
            </a:r>
            <a:br>
              <a:rPr lang="en-US" dirty="0"/>
            </a:br>
            <a:endParaRPr lang="en-US" sz="3100" dirty="0"/>
          </a:p>
        </p:txBody>
      </p:sp>
      <p:pic>
        <p:nvPicPr>
          <p:cNvPr id="1030" name="Picture 6" descr="http://t1.gstatic.com/images?q=tbn:ANd9GcQjWUc7DW6oza7RaJJnYuhD3hs6g5gNQseD54CLp05jQFlztXqSsw:www.bullyingeducation.org/wp-content/uploads/2013/10/girl-bullying-clique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3962400"/>
            <a:ext cx="3581400" cy="200558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276600" y="6019800"/>
            <a:ext cx="3124200" cy="646331"/>
          </a:xfrm>
          <a:prstGeom prst="rect">
            <a:avLst/>
          </a:prstGeom>
          <a:noFill/>
        </p:spPr>
        <p:txBody>
          <a:bodyPr wrap="square" rtlCol="0">
            <a:spAutoFit/>
          </a:bodyPr>
          <a:lstStyle/>
          <a:p>
            <a:pPr algn="ctr"/>
            <a:r>
              <a:rPr lang="en-US" dirty="0" smtClean="0">
                <a:solidFill>
                  <a:schemeClr val="bg2">
                    <a:lumMod val="50000"/>
                  </a:schemeClr>
                </a:solidFill>
                <a:latin typeface="Apple Chancery"/>
                <a:cs typeface="Apple Chancery"/>
              </a:rPr>
              <a:t>By: Mrs. </a:t>
            </a:r>
            <a:r>
              <a:rPr lang="en-US" dirty="0" err="1" smtClean="0">
                <a:solidFill>
                  <a:schemeClr val="bg2">
                    <a:lumMod val="50000"/>
                  </a:schemeClr>
                </a:solidFill>
                <a:latin typeface="Apple Chancery"/>
                <a:cs typeface="Apple Chancery"/>
              </a:rPr>
              <a:t>Cubino</a:t>
            </a:r>
            <a:endParaRPr lang="en-US" dirty="0" smtClean="0">
              <a:solidFill>
                <a:schemeClr val="bg2">
                  <a:lumMod val="50000"/>
                </a:schemeClr>
              </a:solidFill>
              <a:latin typeface="Apple Chancery"/>
              <a:cs typeface="Apple Chancery"/>
            </a:endParaRPr>
          </a:p>
          <a:p>
            <a:pPr algn="ctr"/>
            <a:r>
              <a:rPr lang="en-US" dirty="0" smtClean="0">
                <a:solidFill>
                  <a:schemeClr val="bg2">
                    <a:lumMod val="50000"/>
                  </a:schemeClr>
                </a:solidFill>
                <a:latin typeface="Apple Chancery"/>
                <a:cs typeface="Apple Chancery"/>
              </a:rPr>
              <a:t>9</a:t>
            </a:r>
            <a:r>
              <a:rPr lang="en-US" baseline="30000" dirty="0" smtClean="0">
                <a:solidFill>
                  <a:schemeClr val="bg2">
                    <a:lumMod val="50000"/>
                  </a:schemeClr>
                </a:solidFill>
                <a:latin typeface="Apple Chancery"/>
                <a:cs typeface="Apple Chancery"/>
              </a:rPr>
              <a:t>th</a:t>
            </a:r>
            <a:r>
              <a:rPr lang="en-US" dirty="0" smtClean="0">
                <a:solidFill>
                  <a:schemeClr val="bg2">
                    <a:lumMod val="50000"/>
                  </a:schemeClr>
                </a:solidFill>
                <a:latin typeface="Apple Chancery"/>
                <a:cs typeface="Apple Chancery"/>
              </a:rPr>
              <a:t> Grade English</a:t>
            </a:r>
            <a:endParaRPr lang="en-US" dirty="0">
              <a:solidFill>
                <a:schemeClr val="bg2">
                  <a:lumMod val="50000"/>
                </a:schemeClr>
              </a:solidFill>
              <a:latin typeface="Apple Chancery"/>
              <a:cs typeface="Apple Chancery"/>
            </a:endParaRPr>
          </a:p>
        </p:txBody>
      </p:sp>
    </p:spTree>
    <p:extLst>
      <p:ext uri="{BB962C8B-B14F-4D97-AF65-F5344CB8AC3E}">
        <p14:creationId xmlns:p14="http://schemas.microsoft.com/office/powerpoint/2010/main" xmlns="" val="11899877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stretch>
            <a:fillRect/>
          </a:stretch>
        </p:blipFill>
        <p:spPr>
          <a:xfrm>
            <a:off x="3200400" y="3505200"/>
            <a:ext cx="2438400" cy="2286000"/>
          </a:xfrm>
          <a:prstGeom prst="rect">
            <a:avLst/>
          </a:prstGeom>
        </p:spPr>
      </p:pic>
      <p:sp>
        <p:nvSpPr>
          <p:cNvPr id="2" name="Title 1"/>
          <p:cNvSpPr>
            <a:spLocks noGrp="1"/>
          </p:cNvSpPr>
          <p:nvPr>
            <p:ph type="ctrTitle"/>
          </p:nvPr>
        </p:nvSpPr>
        <p:spPr>
          <a:xfrm>
            <a:off x="457200" y="152400"/>
            <a:ext cx="7213094" cy="1981200"/>
          </a:xfrm>
        </p:spPr>
        <p:txBody>
          <a:bodyPr>
            <a:normAutofit fontScale="90000"/>
          </a:bodyPr>
          <a:lstStyle/>
          <a:p>
            <a:pPr algn="l"/>
            <a:r>
              <a:rPr lang="en-US" dirty="0" smtClean="0"/>
              <a:t>	</a:t>
            </a: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chemeClr val="bg2">
                    <a:lumMod val="75000"/>
                  </a:schemeClr>
                </a:solidFill>
              </a:rPr>
              <a:t>Define </a:t>
            </a:r>
            <a:r>
              <a:rPr lang="en-US" dirty="0">
                <a:solidFill>
                  <a:schemeClr val="bg2">
                    <a:lumMod val="75000"/>
                  </a:schemeClr>
                </a:solidFill>
              </a:rPr>
              <a:t>the </a:t>
            </a:r>
            <a:r>
              <a:rPr lang="en-US" dirty="0" smtClean="0">
                <a:solidFill>
                  <a:schemeClr val="bg2">
                    <a:lumMod val="75000"/>
                  </a:schemeClr>
                </a:solidFill>
              </a:rPr>
              <a:t>Problem:</a:t>
            </a:r>
            <a:br>
              <a:rPr lang="en-US" dirty="0" smtClean="0">
                <a:solidFill>
                  <a:schemeClr val="bg2">
                    <a:lumMod val="75000"/>
                  </a:schemeClr>
                </a:solidFill>
              </a:rPr>
            </a:br>
            <a:r>
              <a:rPr lang="en-US" dirty="0" smtClean="0">
                <a:solidFill>
                  <a:schemeClr val="bg2">
                    <a:lumMod val="75000"/>
                  </a:schemeClr>
                </a:solidFill>
              </a:rPr>
              <a:t>	      </a:t>
            </a:r>
            <a:r>
              <a:rPr lang="en-US" dirty="0" smtClean="0">
                <a:solidFill>
                  <a:srgbClr val="FF0000"/>
                </a:solidFill>
              </a:rPr>
              <a:t>What </a:t>
            </a:r>
            <a:r>
              <a:rPr lang="en-US" dirty="0">
                <a:solidFill>
                  <a:srgbClr val="FF0000"/>
                </a:solidFill>
              </a:rPr>
              <a:t>is BULLYING</a:t>
            </a:r>
            <a:r>
              <a:rPr lang="en-US" dirty="0" smtClean="0">
                <a:solidFill>
                  <a:srgbClr val="FF0000"/>
                </a:solidFill>
              </a:rPr>
              <a:t>?			</a:t>
            </a:r>
            <a:endParaRPr lang="en-US" dirty="0">
              <a:solidFill>
                <a:srgbClr val="FF0000"/>
              </a:solidFill>
            </a:endParaRPr>
          </a:p>
        </p:txBody>
      </p:sp>
      <p:sp>
        <p:nvSpPr>
          <p:cNvPr id="4" name="TextBox 3"/>
          <p:cNvSpPr txBox="1"/>
          <p:nvPr/>
        </p:nvSpPr>
        <p:spPr>
          <a:xfrm>
            <a:off x="3048000" y="1676400"/>
            <a:ext cx="3505200" cy="584776"/>
          </a:xfrm>
          <a:prstGeom prst="rect">
            <a:avLst/>
          </a:prstGeom>
          <a:noFill/>
        </p:spPr>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ernard MT Condensed"/>
                <a:cs typeface="Bernard MT Condensed"/>
              </a:rPr>
              <a:t>***</a:t>
            </a:r>
            <a:r>
              <a:rPr 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Bernard MT Condensed"/>
                <a:cs typeface="Bernard MT Condensed"/>
              </a:rPr>
              <a:t>Let’s</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ernard MT Condensed"/>
                <a:cs typeface="Bernard MT Condensed"/>
              </a:rPr>
              <a:t> </a:t>
            </a:r>
            <a:r>
              <a:rPr 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Bernard MT Condensed"/>
                <a:cs typeface="Bernard MT Condensed"/>
              </a:rPr>
              <a:t>Brainstorm</a:t>
            </a:r>
            <a:r>
              <a:rPr lang="en-US" sz="3200" b="1" dirty="0" smtClean="0">
                <a:ln w="12700">
                  <a:solidFill>
                    <a:schemeClr val="tx2">
                      <a:satMod val="155000"/>
                    </a:schemeClr>
                  </a:solidFill>
                  <a:prstDash val="solid"/>
                </a:ln>
                <a:solidFill>
                  <a:srgbClr val="F7DF56"/>
                </a:solidFill>
                <a:effectLst>
                  <a:outerShdw blurRad="41275" dist="20320" dir="1800000" algn="tl" rotWithShape="0">
                    <a:srgbClr val="000000">
                      <a:alpha val="40000"/>
                    </a:srgbClr>
                  </a:outerShdw>
                </a:effectLst>
                <a:latin typeface="Bernard MT Condensed"/>
                <a:cs typeface="Bernard MT Condensed"/>
              </a:rPr>
              <a:t>**</a:t>
            </a:r>
            <a:endParaRPr lang="en-US" sz="3200" b="1" dirty="0">
              <a:ln w="12700">
                <a:solidFill>
                  <a:schemeClr val="tx2">
                    <a:satMod val="155000"/>
                  </a:schemeClr>
                </a:solidFill>
                <a:prstDash val="solid"/>
              </a:ln>
              <a:solidFill>
                <a:srgbClr val="F7DF56"/>
              </a:solidFill>
              <a:effectLst>
                <a:outerShdw blurRad="41275" dist="20320" dir="1800000" algn="tl" rotWithShape="0">
                  <a:srgbClr val="000000">
                    <a:alpha val="40000"/>
                  </a:srgbClr>
                </a:outerShdw>
              </a:effectLst>
              <a:latin typeface="Bernard MT Condensed"/>
              <a:cs typeface="Bernard MT Condensed"/>
            </a:endParaRPr>
          </a:p>
        </p:txBody>
      </p:sp>
      <p:sp>
        <p:nvSpPr>
          <p:cNvPr id="7" name="Oval Callout 6"/>
          <p:cNvSpPr/>
          <p:nvPr/>
        </p:nvSpPr>
        <p:spPr>
          <a:xfrm>
            <a:off x="5486400" y="2362200"/>
            <a:ext cx="2895600" cy="1447800"/>
          </a:xfrm>
          <a:prstGeom prst="wedgeEllipseCallout">
            <a:avLst>
              <a:gd name="adj1" fmla="val -72071"/>
              <a:gd name="adj2" fmla="val 5290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486400" y="2590800"/>
            <a:ext cx="2895600" cy="1077218"/>
          </a:xfrm>
          <a:prstGeom prst="rect">
            <a:avLst/>
          </a:prstGeom>
          <a:noFill/>
        </p:spPr>
        <p:txBody>
          <a:bodyPr wrap="square" rtlCol="0">
            <a:spAutoFit/>
          </a:bodyPr>
          <a:lstStyle/>
          <a:p>
            <a:pPr algn="ctr"/>
            <a:r>
              <a:rPr lang="en-US" sz="3200" dirty="0" smtClean="0">
                <a:solidFill>
                  <a:schemeClr val="tx2">
                    <a:lumMod val="75000"/>
                  </a:schemeClr>
                </a:solidFill>
                <a:latin typeface="Bernard MT Condensed"/>
                <a:cs typeface="Bernard MT Condensed"/>
              </a:rPr>
              <a:t>What does </a:t>
            </a:r>
          </a:p>
          <a:p>
            <a:pPr algn="ctr"/>
            <a:r>
              <a:rPr lang="en-US" sz="3200" dirty="0" smtClean="0">
                <a:solidFill>
                  <a:schemeClr val="tx2">
                    <a:lumMod val="75000"/>
                  </a:schemeClr>
                </a:solidFill>
                <a:latin typeface="Bernard MT Condensed"/>
                <a:cs typeface="Bernard MT Condensed"/>
              </a:rPr>
              <a:t>It feel like?</a:t>
            </a:r>
            <a:endParaRPr lang="en-US" sz="3200" dirty="0">
              <a:solidFill>
                <a:schemeClr val="tx2">
                  <a:lumMod val="75000"/>
                </a:schemeClr>
              </a:solidFill>
              <a:latin typeface="Bernard MT Condensed"/>
              <a:cs typeface="Bernard MT Condensed"/>
            </a:endParaRPr>
          </a:p>
        </p:txBody>
      </p:sp>
      <p:sp>
        <p:nvSpPr>
          <p:cNvPr id="8" name="Oval Callout 7"/>
          <p:cNvSpPr/>
          <p:nvPr/>
        </p:nvSpPr>
        <p:spPr>
          <a:xfrm>
            <a:off x="533400" y="2209800"/>
            <a:ext cx="3048000" cy="1447800"/>
          </a:xfrm>
          <a:prstGeom prst="wedgeEllipseCallout">
            <a:avLst>
              <a:gd name="adj1" fmla="val 57953"/>
              <a:gd name="adj2" fmla="val 656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38200" y="2286000"/>
            <a:ext cx="2590800" cy="1077218"/>
          </a:xfrm>
          <a:prstGeom prst="rect">
            <a:avLst/>
          </a:prstGeom>
          <a:noFill/>
        </p:spPr>
        <p:txBody>
          <a:bodyPr wrap="square" rtlCol="0">
            <a:spAutoFit/>
          </a:bodyPr>
          <a:lstStyle/>
          <a:p>
            <a:pPr algn="ctr"/>
            <a:r>
              <a:rPr lang="en-US" sz="3200" dirty="0" smtClean="0">
                <a:solidFill>
                  <a:srgbClr val="F7DF56"/>
                </a:solidFill>
                <a:latin typeface="Bernard MT Condensed"/>
                <a:cs typeface="Bernard MT Condensed"/>
              </a:rPr>
              <a:t>What does</a:t>
            </a:r>
          </a:p>
          <a:p>
            <a:pPr algn="ctr"/>
            <a:r>
              <a:rPr lang="en-US" sz="3200" dirty="0" smtClean="0">
                <a:solidFill>
                  <a:srgbClr val="F7DF56"/>
                </a:solidFill>
                <a:latin typeface="Bernard MT Condensed"/>
                <a:cs typeface="Bernard MT Condensed"/>
              </a:rPr>
              <a:t>it look like?</a:t>
            </a:r>
            <a:endParaRPr lang="en-US" sz="3200" dirty="0">
              <a:solidFill>
                <a:srgbClr val="F7DF56"/>
              </a:solidFill>
              <a:latin typeface="Bernard MT Condensed"/>
              <a:cs typeface="Bernard MT Condensed"/>
            </a:endParaRPr>
          </a:p>
        </p:txBody>
      </p:sp>
    </p:spTree>
    <p:extLst>
      <p:ext uri="{BB962C8B-B14F-4D97-AF65-F5344CB8AC3E}">
        <p14:creationId xmlns:p14="http://schemas.microsoft.com/office/powerpoint/2010/main" xmlns="" val="34665670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3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371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buNone/>
            </a:pP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Bullying is </a:t>
            </a:r>
            <a:r>
              <a:rPr lang="en-US"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unwanted</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aggressive</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behavior among school aged children that involves a real or perceived power imbalance</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marL="0" indent="0">
              <a:buNone/>
            </a:pP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itle 2"/>
          <p:cNvSpPr>
            <a:spLocks noGrp="1"/>
          </p:cNvSpPr>
          <p:nvPr>
            <p:ph type="title"/>
          </p:nvPr>
        </p:nvSpPr>
        <p:spPr/>
        <p:txBody>
          <a:bodyPr/>
          <a:lstStyle/>
          <a:p>
            <a:pPr algn="ctr"/>
            <a:r>
              <a:rPr lang="en-US" b="1"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Definition of Bullying</a:t>
            </a:r>
            <a:endParaRPr lang="en-US" b="1"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Picture 2" descr="C:\Users\bcubino\AppData\Local\Microsoft\Windows\Temporary Internet Files\Content.IE5\F07S1681\MC90008874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91400" y="304800"/>
            <a:ext cx="1244600" cy="123567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990600" y="2819400"/>
            <a:ext cx="7620000" cy="584776"/>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200" b="1" dirty="0" smtClean="0">
                <a:ln w="50800"/>
                <a:solidFill>
                  <a:schemeClr val="bg1">
                    <a:shade val="50000"/>
                  </a:schemeClr>
                </a:solidFill>
              </a:rPr>
              <a:t>*The </a:t>
            </a:r>
            <a:r>
              <a:rPr lang="en-US" sz="3200" b="1" dirty="0">
                <a:ln w="50800"/>
                <a:solidFill>
                  <a:schemeClr val="bg1">
                    <a:shade val="50000"/>
                  </a:schemeClr>
                </a:solidFill>
              </a:rPr>
              <a:t>behavior is </a:t>
            </a:r>
            <a:r>
              <a:rPr lang="en-US" sz="3200" b="1" dirty="0" smtClean="0">
                <a:ln w="50800"/>
                <a:solidFill>
                  <a:schemeClr val="bg1">
                    <a:shade val="50000"/>
                  </a:schemeClr>
                </a:solidFill>
              </a:rPr>
              <a:t>repeated over time</a:t>
            </a:r>
            <a:endParaRPr lang="en-US" sz="3200" b="1" dirty="0">
              <a:ln w="50800"/>
              <a:solidFill>
                <a:schemeClr val="bg1">
                  <a:shade val="50000"/>
                </a:schemeClr>
              </a:solidFill>
            </a:endParaRPr>
          </a:p>
        </p:txBody>
      </p:sp>
      <p:sp>
        <p:nvSpPr>
          <p:cNvPr id="6" name="TextBox 5"/>
          <p:cNvSpPr txBox="1"/>
          <p:nvPr/>
        </p:nvSpPr>
        <p:spPr>
          <a:xfrm>
            <a:off x="762000" y="3581400"/>
            <a:ext cx="7543800" cy="11387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Bullying includes actions such </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a:t>
            </a:r>
          </a:p>
          <a:p>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1905000" y="4343400"/>
            <a:ext cx="2133600" cy="400110"/>
          </a:xfrm>
          <a:prstGeom prst="rect">
            <a:avLst/>
          </a:prstGeom>
          <a:noFill/>
        </p:spPr>
        <p:txBody>
          <a:bodyPr wrap="square" rtlCol="0">
            <a:spAutoFit/>
          </a:bodyPr>
          <a:lstStyle/>
          <a:p>
            <a:r>
              <a:rPr lang="en-US" dirty="0" smtClean="0"/>
              <a:t>*</a:t>
            </a:r>
            <a:r>
              <a:rPr lang="en-US" sz="2000" dirty="0" smtClean="0"/>
              <a:t>making </a:t>
            </a:r>
            <a:r>
              <a:rPr lang="en-US" sz="2000" dirty="0"/>
              <a:t>threats</a:t>
            </a:r>
          </a:p>
        </p:txBody>
      </p:sp>
      <p:sp>
        <p:nvSpPr>
          <p:cNvPr id="8" name="TextBox 7"/>
          <p:cNvSpPr txBox="1"/>
          <p:nvPr/>
        </p:nvSpPr>
        <p:spPr>
          <a:xfrm>
            <a:off x="2590800" y="4800600"/>
            <a:ext cx="2438400" cy="400110"/>
          </a:xfrm>
          <a:prstGeom prst="rect">
            <a:avLst/>
          </a:prstGeom>
          <a:noFill/>
        </p:spPr>
        <p:txBody>
          <a:bodyPr wrap="square" rtlCol="0">
            <a:spAutoFit/>
          </a:bodyPr>
          <a:lstStyle/>
          <a:p>
            <a:r>
              <a:rPr lang="en-US" dirty="0" smtClean="0"/>
              <a:t>*</a:t>
            </a:r>
            <a:r>
              <a:rPr lang="en-US" sz="2000" dirty="0" smtClean="0"/>
              <a:t>spreading rumors</a:t>
            </a:r>
            <a:endParaRPr lang="en-US" sz="2000" dirty="0"/>
          </a:p>
        </p:txBody>
      </p:sp>
      <p:sp>
        <p:nvSpPr>
          <p:cNvPr id="9" name="TextBox 8"/>
          <p:cNvSpPr txBox="1"/>
          <p:nvPr/>
        </p:nvSpPr>
        <p:spPr>
          <a:xfrm>
            <a:off x="3276600" y="5181600"/>
            <a:ext cx="5257800" cy="400110"/>
          </a:xfrm>
          <a:prstGeom prst="rect">
            <a:avLst/>
          </a:prstGeom>
          <a:noFill/>
        </p:spPr>
        <p:txBody>
          <a:bodyPr wrap="square" rtlCol="0">
            <a:spAutoFit/>
          </a:bodyPr>
          <a:lstStyle/>
          <a:p>
            <a:r>
              <a:rPr lang="en-US" dirty="0" smtClean="0"/>
              <a:t>*</a:t>
            </a:r>
            <a:r>
              <a:rPr lang="en-US" sz="2000" dirty="0" smtClean="0"/>
              <a:t>attacking </a:t>
            </a:r>
            <a:r>
              <a:rPr lang="en-US" sz="2000" dirty="0"/>
              <a:t>someone physically or verbally</a:t>
            </a:r>
          </a:p>
        </p:txBody>
      </p:sp>
      <p:sp>
        <p:nvSpPr>
          <p:cNvPr id="10" name="TextBox 9"/>
          <p:cNvSpPr txBox="1"/>
          <p:nvPr/>
        </p:nvSpPr>
        <p:spPr>
          <a:xfrm>
            <a:off x="3810000" y="5638800"/>
            <a:ext cx="5257800" cy="400110"/>
          </a:xfrm>
          <a:prstGeom prst="rect">
            <a:avLst/>
          </a:prstGeom>
          <a:noFill/>
        </p:spPr>
        <p:txBody>
          <a:bodyPr wrap="square" rtlCol="0">
            <a:spAutoFit/>
          </a:bodyPr>
          <a:lstStyle/>
          <a:p>
            <a:r>
              <a:rPr lang="en-US" dirty="0" smtClean="0"/>
              <a:t>*</a:t>
            </a:r>
            <a:r>
              <a:rPr lang="en-US" sz="2000" dirty="0" smtClean="0"/>
              <a:t>excluding </a:t>
            </a:r>
            <a:r>
              <a:rPr lang="en-US" sz="2000" dirty="0"/>
              <a:t>someone from a group on purpose</a:t>
            </a:r>
          </a:p>
        </p:txBody>
      </p:sp>
      <p:sp>
        <p:nvSpPr>
          <p:cNvPr id="11" name="TextBox 10"/>
          <p:cNvSpPr txBox="1"/>
          <p:nvPr/>
        </p:nvSpPr>
        <p:spPr>
          <a:xfrm>
            <a:off x="2133600" y="6172200"/>
            <a:ext cx="5257800" cy="646331"/>
          </a:xfrm>
          <a:prstGeom prst="rect">
            <a:avLst/>
          </a:prstGeom>
          <a:noFill/>
        </p:spPr>
        <p:txBody>
          <a:bodyPr wrap="square" rtlCol="0">
            <a:spAutoFit/>
          </a:bodyPr>
          <a:lstStyle/>
          <a:p>
            <a:r>
              <a:rPr lang="en-US" dirty="0">
                <a:hlinkClick r:id="rId3"/>
              </a:rPr>
              <a:t>http://www.stopbullying.gov/what-is-bullying</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xmlns="" val="2379774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fontScale="70000" lnSpcReduction="20000"/>
          </a:bodyPr>
          <a:lstStyle/>
          <a:p>
            <a:pPr marL="0" indent="0" algn="ctr">
              <a:buNone/>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With a partner, discuss evidence of bullying that you have seen or heard about here at school.</a:t>
            </a:r>
          </a:p>
          <a:p>
            <a:pPr marL="0" indent="0" algn="ctr">
              <a:buNone/>
            </a:pPr>
            <a:endParaRPr lang="en-US"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a:p>
            <a:pPr marL="0" indent="0">
              <a:buNone/>
            </a:pPr>
            <a:r>
              <a:rPr lang="en-US"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Bullying </a:t>
            </a:r>
            <a:r>
              <a:rPr lang="en-US"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Statistics</a:t>
            </a:r>
            <a:r>
              <a:rPr lang="en-US"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en-US" sz="1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en-US" sz="1600" cap="all" dirty="0" err="1">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hlinkClick r:id="rId2"/>
              </a:rPr>
              <a:t>www.bullyingstatistics.org</a:t>
            </a:r>
            <a:r>
              <a:rPr lang="en-US" sz="160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en-US" sz="1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a:p>
            <a:pPr>
              <a:buFontTx/>
              <a:buChar char="•"/>
            </a:pPr>
            <a:r>
              <a:rPr lang="en-US"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badi MT Condensed Extra Bold"/>
                <a:cs typeface="Abadi MT Condensed Extra Bold"/>
              </a:rPr>
              <a:t>About 30% of all students grades 6- 10 are involved in bullying.</a:t>
            </a:r>
          </a:p>
          <a:p>
            <a:pPr>
              <a:buFontTx/>
              <a:buChar char="•"/>
            </a:pPr>
            <a:r>
              <a:rPr lang="en-US"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badi MT Condensed Extra Bold"/>
                <a:cs typeface="Abadi MT Condensed Extra Bold"/>
              </a:rPr>
              <a:t>77% are being bullied verbally</a:t>
            </a:r>
          </a:p>
          <a:p>
            <a:pPr>
              <a:buFontTx/>
              <a:buChar char="•"/>
            </a:pPr>
            <a:r>
              <a:rPr lang="en-US"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badi MT Condensed Extra Bold"/>
                <a:cs typeface="Abadi MT Condensed Extra Bold"/>
              </a:rPr>
              <a:t>14% of the students bullied verbally have a severe reaction- poor-self-esteem, depression, anxiety and suicidal thoughts.</a:t>
            </a:r>
          </a:p>
          <a:p>
            <a:pPr marL="0" indent="0">
              <a:buNone/>
            </a:pPr>
            <a:endParaRPr lang="en-US"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a:p>
            <a:pPr marL="0" indent="0">
              <a:buNone/>
            </a:pPr>
            <a:endParaRPr lang="en-US"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a:p>
            <a:pPr marL="0" indent="0" algn="ctr">
              <a:buNone/>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Lets take a look at the link below!  </a:t>
            </a:r>
          </a:p>
          <a:p>
            <a:pPr marL="0" indent="0" algn="ctr">
              <a:buNone/>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 your notebooks, Be sure to Take some notes on the information provided.</a:t>
            </a:r>
          </a:p>
          <a:p>
            <a:pPr marL="0" indent="0">
              <a:buNone/>
            </a:pPr>
            <a:endParaRPr lang="en-US" b="1" cap="all" dirty="0" smtClean="0">
              <a:ln w="9000" cmpd="sng">
                <a:solidFill>
                  <a:schemeClr val="accent4">
                    <a:shade val="50000"/>
                    <a:satMod val="120000"/>
                  </a:schemeClr>
                </a:solidFill>
                <a:prstDash val="solid"/>
              </a:ln>
              <a:solidFill>
                <a:schemeClr val="tx2">
                  <a:lumMod val="50000"/>
                </a:schemeClr>
              </a:solidFill>
              <a:effectLst>
                <a:reflection blurRad="12700" stA="28000" endPos="45000" dist="1000" dir="5400000" sy="-100000" algn="bl" rotWithShape="0"/>
              </a:effectLst>
            </a:endParaRPr>
          </a:p>
          <a:p>
            <a:pPr marL="0" indent="0" algn="ctr">
              <a:buNone/>
            </a:pPr>
            <a:r>
              <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hlinkClick r:id="rId3"/>
              </a:rPr>
              <a:t>http://www.scholarshipsauthority.com/student-bullying-facts-</a:t>
            </a:r>
            <a:r>
              <a:rPr lang="en-US" sz="2400" b="1" cap="all" dirty="0" err="1">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hlinkClick r:id="rId3"/>
              </a:rPr>
              <a:t>infographic</a:t>
            </a:r>
            <a:r>
              <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hlinkClick r:id="rId3"/>
              </a:rPr>
              <a:t>/</a:t>
            </a:r>
            <a:endParaRPr lang="en-US"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2" name="Title 1"/>
          <p:cNvSpPr>
            <a:spLocks noGrp="1"/>
          </p:cNvSpPr>
          <p:nvPr>
            <p:ph type="title"/>
          </p:nvPr>
        </p:nvSpPr>
        <p:spPr/>
        <p:txBody>
          <a:bodyPr>
            <a:normAutofit fontScale="90000"/>
          </a:bodyPr>
          <a:lstStyle/>
          <a:p>
            <a:pPr algn="ctr"/>
            <a:r>
              <a:rPr lang="en-US" sz="4400" dirty="0" smtClean="0">
                <a:solidFill>
                  <a:schemeClr val="bg2">
                    <a:lumMod val="75000"/>
                  </a:schemeClr>
                </a:solidFill>
              </a:rPr>
              <a:t>Gather the Evidence:</a:t>
            </a:r>
            <a:r>
              <a:rPr lang="en-US" dirty="0" smtClean="0"/>
              <a:t/>
            </a:r>
            <a:br>
              <a:rPr lang="en-US" dirty="0" smtClean="0"/>
            </a:br>
            <a:endParaRPr lang="en-US" dirty="0"/>
          </a:p>
        </p:txBody>
      </p:sp>
      <p:pic>
        <p:nvPicPr>
          <p:cNvPr id="4" name="Picture 2" descr="C:\Users\bcubino\AppData\Local\Microsoft\Windows\Temporary Internet Files\Content.IE5\F07S1681\MC900088740[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20000" y="5181600"/>
            <a:ext cx="1244600" cy="12356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004866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3886200" cy="4800600"/>
          </a:xfrm>
        </p:spPr>
        <p:txBody>
          <a:bodyPr>
            <a:normAutofit fontScale="70000" lnSpcReduction="20000"/>
          </a:bodyPr>
          <a:lstStyle/>
          <a:p>
            <a:pPr marL="0" indent="0">
              <a:buNone/>
            </a:pPr>
            <a:r>
              <a:rPr lang="en-US" sz="2900" dirty="0">
                <a:solidFill>
                  <a:srgbClr val="FFFF00"/>
                </a:solidFill>
              </a:rPr>
              <a:t>Children at Risk of Being Bullied</a:t>
            </a:r>
            <a:r>
              <a:rPr lang="en-US" sz="2900" dirty="0"/>
              <a:t> </a:t>
            </a:r>
          </a:p>
          <a:p>
            <a:r>
              <a:rPr lang="en-US" dirty="0" smtClean="0"/>
              <a:t>Are </a:t>
            </a:r>
            <a:r>
              <a:rPr lang="en-US" dirty="0"/>
              <a:t>perceived as different from their peers, such as being overweight or underweight, wearing glasses or different clothing, being new to a school, or being unable to afford what kids consider “cool”</a:t>
            </a:r>
          </a:p>
          <a:p>
            <a:r>
              <a:rPr lang="en-US" dirty="0"/>
              <a:t>Are perceived as weak or unable to defend themselves</a:t>
            </a:r>
          </a:p>
          <a:p>
            <a:r>
              <a:rPr lang="en-US" dirty="0"/>
              <a:t>Are depressed, anxious, or have low self esteem</a:t>
            </a:r>
          </a:p>
          <a:p>
            <a:r>
              <a:rPr lang="en-US" dirty="0"/>
              <a:t>Are less popular than others and have few friends</a:t>
            </a:r>
          </a:p>
          <a:p>
            <a:r>
              <a:rPr lang="en-US" dirty="0"/>
              <a:t>Do not get along well with others, seen as annoying or provoking, or antagonize others for </a:t>
            </a:r>
            <a:r>
              <a:rPr lang="en-US" dirty="0" smtClean="0"/>
              <a:t>attention</a:t>
            </a:r>
            <a:endParaRPr lang="en-US" dirty="0"/>
          </a:p>
        </p:txBody>
      </p:sp>
      <p:sp>
        <p:nvSpPr>
          <p:cNvPr id="2" name="Title 1"/>
          <p:cNvSpPr>
            <a:spLocks noGrp="1"/>
          </p:cNvSpPr>
          <p:nvPr>
            <p:ph type="title"/>
          </p:nvPr>
        </p:nvSpPr>
        <p:spPr>
          <a:xfrm>
            <a:off x="685800" y="304800"/>
            <a:ext cx="4953000" cy="1371600"/>
          </a:xfrm>
        </p:spPr>
        <p:txBody>
          <a:bodyPr>
            <a:normAutofit fontScale="90000"/>
          </a:bodyPr>
          <a:lstStyle/>
          <a:p>
            <a:r>
              <a:rPr lang="en-US" sz="4400" dirty="0" smtClean="0">
                <a:solidFill>
                  <a:srgbClr val="222613"/>
                </a:solidFill>
              </a:rPr>
              <a:t>Cause: </a:t>
            </a:r>
            <a:r>
              <a:rPr lang="en-US" sz="4400" dirty="0" smtClean="0"/>
              <a:t/>
            </a:r>
            <a:br>
              <a:rPr lang="en-US" sz="4400" dirty="0" smtClean="0"/>
            </a:br>
            <a:r>
              <a:rPr lang="en-US" sz="3100" dirty="0" smtClean="0">
                <a:solidFill>
                  <a:srgbClr val="FF0000"/>
                </a:solidFill>
              </a:rPr>
              <a:t>Who is at RISK???</a:t>
            </a:r>
            <a:br>
              <a:rPr lang="en-US" sz="3100" dirty="0" smtClean="0">
                <a:solidFill>
                  <a:srgbClr val="FF0000"/>
                </a:solidFill>
              </a:rPr>
            </a:br>
            <a:r>
              <a:rPr lang="en-US" sz="3100" dirty="0" smtClean="0">
                <a:solidFill>
                  <a:srgbClr val="FF0000"/>
                </a:solidFill>
              </a:rPr>
              <a:t>What are the causes of Bullying?</a:t>
            </a:r>
            <a:endParaRPr lang="en-US" sz="3100" dirty="0">
              <a:solidFill>
                <a:srgbClr val="FF0000"/>
              </a:solidFill>
            </a:endParaRPr>
          </a:p>
        </p:txBody>
      </p:sp>
      <p:sp>
        <p:nvSpPr>
          <p:cNvPr id="4" name="TextBox 3"/>
          <p:cNvSpPr txBox="1"/>
          <p:nvPr/>
        </p:nvSpPr>
        <p:spPr>
          <a:xfrm>
            <a:off x="4800600" y="1600200"/>
            <a:ext cx="4114800" cy="4801315"/>
          </a:xfrm>
          <a:prstGeom prst="rect">
            <a:avLst/>
          </a:prstGeom>
          <a:noFill/>
        </p:spPr>
        <p:txBody>
          <a:bodyPr wrap="square" rtlCol="0">
            <a:spAutoFit/>
          </a:bodyPr>
          <a:lstStyle/>
          <a:p>
            <a:r>
              <a:rPr lang="en-US" dirty="0">
                <a:solidFill>
                  <a:srgbClr val="FFFF00"/>
                </a:solidFill>
              </a:rPr>
              <a:t>Children More Likely to Bully </a:t>
            </a:r>
            <a:r>
              <a:rPr lang="en-US" dirty="0" smtClean="0">
                <a:solidFill>
                  <a:srgbClr val="FFFF00"/>
                </a:solidFill>
              </a:rPr>
              <a:t>Others:</a:t>
            </a:r>
          </a:p>
          <a:p>
            <a:r>
              <a:rPr lang="en-US" dirty="0">
                <a:solidFill>
                  <a:srgbClr val="FFFF00"/>
                </a:solidFill>
              </a:rPr>
              <a:t> </a:t>
            </a:r>
            <a:r>
              <a:rPr lang="en-US" dirty="0" smtClean="0"/>
              <a:t>There </a:t>
            </a:r>
            <a:r>
              <a:rPr lang="en-US" dirty="0"/>
              <a:t>are </a:t>
            </a:r>
            <a:r>
              <a:rPr lang="en-US" u="sng" dirty="0">
                <a:solidFill>
                  <a:srgbClr val="FF0000"/>
                </a:solidFill>
              </a:rPr>
              <a:t>two types of kids </a:t>
            </a:r>
            <a:r>
              <a:rPr lang="en-US" dirty="0"/>
              <a:t>who are more likely to bully others</a:t>
            </a:r>
            <a:r>
              <a:rPr lang="en-US" dirty="0" smtClean="0"/>
              <a:t>:</a:t>
            </a:r>
          </a:p>
          <a:p>
            <a:endParaRPr lang="en-US" dirty="0"/>
          </a:p>
          <a:p>
            <a:pPr marL="342900" indent="-342900">
              <a:buAutoNum type="arabicPeriod"/>
            </a:pPr>
            <a:r>
              <a:rPr lang="en-US" dirty="0" smtClean="0"/>
              <a:t>Some </a:t>
            </a:r>
            <a:r>
              <a:rPr lang="en-US" dirty="0"/>
              <a:t>are well-connected to their peers, have social power, are overly concerned about their popularity, and like to dominate or be in charge of others</a:t>
            </a:r>
            <a:r>
              <a:rPr lang="en-US" dirty="0" smtClean="0"/>
              <a:t>.</a:t>
            </a:r>
          </a:p>
          <a:p>
            <a:pPr marL="342900" indent="-342900">
              <a:buFontTx/>
              <a:buAutoNum type="arabicPeriod"/>
            </a:pPr>
            <a:r>
              <a:rPr lang="en-US" dirty="0"/>
              <a:t>Others are more isolated from their peers and may be depressed or anxious, have low self esteem, be less involved in school, be easily pressured by peers, or not identify with the emotions or feelings of others.</a:t>
            </a:r>
          </a:p>
          <a:p>
            <a:endParaRPr lang="en-US" dirty="0"/>
          </a:p>
        </p:txBody>
      </p:sp>
      <p:sp>
        <p:nvSpPr>
          <p:cNvPr id="5" name="TextBox 4"/>
          <p:cNvSpPr txBox="1"/>
          <p:nvPr/>
        </p:nvSpPr>
        <p:spPr>
          <a:xfrm>
            <a:off x="1295400" y="6019800"/>
            <a:ext cx="6324600" cy="369332"/>
          </a:xfrm>
          <a:prstGeom prst="rect">
            <a:avLst/>
          </a:prstGeom>
          <a:noFill/>
        </p:spPr>
        <p:txBody>
          <a:bodyPr wrap="square" rtlCol="0">
            <a:spAutoFit/>
          </a:bodyPr>
          <a:lstStyle/>
          <a:p>
            <a:r>
              <a:rPr lang="en-US" dirty="0">
                <a:solidFill>
                  <a:srgbClr val="000000"/>
                </a:solidFill>
                <a:hlinkClick r:id="rId2"/>
              </a:rPr>
              <a:t>http://</a:t>
            </a:r>
            <a:r>
              <a:rPr lang="en-US" dirty="0" err="1">
                <a:solidFill>
                  <a:srgbClr val="000000"/>
                </a:solidFill>
                <a:hlinkClick r:id="rId2"/>
              </a:rPr>
              <a:t>www.stopbullying.gov</a:t>
            </a:r>
            <a:r>
              <a:rPr lang="en-US" dirty="0">
                <a:solidFill>
                  <a:srgbClr val="000000"/>
                </a:solidFill>
                <a:hlinkClick r:id="rId2"/>
              </a:rPr>
              <a:t>/at-risk/factors/</a:t>
            </a:r>
            <a:r>
              <a:rPr lang="en-US" dirty="0" err="1">
                <a:solidFill>
                  <a:srgbClr val="000000"/>
                </a:solidFill>
                <a:hlinkClick r:id="rId2"/>
              </a:rPr>
              <a:t>index.html</a:t>
            </a:r>
            <a:endParaRPr lang="en-US" dirty="0">
              <a:solidFill>
                <a:srgbClr val="000000"/>
              </a:solidFill>
            </a:endParaRPr>
          </a:p>
        </p:txBody>
      </p:sp>
    </p:spTree>
    <p:extLst>
      <p:ext uri="{BB962C8B-B14F-4D97-AF65-F5344CB8AC3E}">
        <p14:creationId xmlns:p14="http://schemas.microsoft.com/office/powerpoint/2010/main" xmlns="" val="3888110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circle(in)">
                                      <p:cBhvr>
                                        <p:cTn id="42" dur="20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circle(in)">
                                      <p:cBhvr>
                                        <p:cTn id="47" dur="20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circle(in)">
                                      <p:cBhvr>
                                        <p:cTn id="52" dur="20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circle(in)">
                                      <p:cBhvr>
                                        <p:cTn id="5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229600" cy="3581400"/>
          </a:xfrm>
        </p:spPr>
        <p:txBody>
          <a:bodyPr>
            <a:normAutofit/>
          </a:bodyPr>
          <a:lstStyle/>
          <a:p>
            <a:r>
              <a:rPr lang="en-US" sz="2400" dirty="0" smtClean="0"/>
              <a:t>The Dignity for All Act</a:t>
            </a:r>
          </a:p>
          <a:p>
            <a:r>
              <a:rPr lang="en-US" sz="2400" dirty="0" smtClean="0"/>
              <a:t>UCSD’s Code of Conduct </a:t>
            </a:r>
          </a:p>
          <a:p>
            <a:r>
              <a:rPr lang="en-US" sz="2400" dirty="0" smtClean="0"/>
              <a:t>Please Stand Up (Anti-Bullying Program here at our school)</a:t>
            </a:r>
            <a:endParaRPr lang="en-US" sz="2400" dirty="0"/>
          </a:p>
        </p:txBody>
      </p:sp>
      <p:sp>
        <p:nvSpPr>
          <p:cNvPr id="2" name="Title 1"/>
          <p:cNvSpPr>
            <a:spLocks noGrp="1"/>
          </p:cNvSpPr>
          <p:nvPr>
            <p:ph type="title"/>
          </p:nvPr>
        </p:nvSpPr>
        <p:spPr>
          <a:xfrm>
            <a:off x="457200" y="152400"/>
            <a:ext cx="8229600" cy="1828800"/>
          </a:xfrm>
        </p:spPr>
        <p:txBody>
          <a:bodyPr>
            <a:normAutofit/>
          </a:bodyPr>
          <a:lstStyle/>
          <a:p>
            <a:pPr algn="ctr"/>
            <a:r>
              <a:rPr lang="en-US" dirty="0" smtClean="0">
                <a:solidFill>
                  <a:schemeClr val="bg2">
                    <a:lumMod val="50000"/>
                  </a:schemeClr>
                </a:solidFill>
              </a:rPr>
              <a:t>Current Policy???</a:t>
            </a:r>
            <a:br>
              <a:rPr lang="en-US" dirty="0" smtClean="0">
                <a:solidFill>
                  <a:schemeClr val="bg2">
                    <a:lumMod val="50000"/>
                  </a:schemeClr>
                </a:solidFill>
              </a:rPr>
            </a:br>
            <a:r>
              <a:rPr lang="en-US" sz="3600" dirty="0" smtClean="0">
                <a:solidFill>
                  <a:srgbClr val="800000"/>
                </a:solidFill>
              </a:rPr>
              <a:t>Let’s take a closer look at current policies to reduce bullying</a:t>
            </a:r>
            <a:endParaRPr lang="en-US" sz="3600" dirty="0">
              <a:solidFill>
                <a:srgbClr val="800000"/>
              </a:solidFill>
            </a:endParaRPr>
          </a:p>
        </p:txBody>
      </p:sp>
      <p:sp>
        <p:nvSpPr>
          <p:cNvPr id="4" name="TextBox 3"/>
          <p:cNvSpPr txBox="1"/>
          <p:nvPr/>
        </p:nvSpPr>
        <p:spPr>
          <a:xfrm>
            <a:off x="381000" y="4038600"/>
            <a:ext cx="8229600" cy="2308324"/>
          </a:xfrm>
          <a:prstGeom prst="rect">
            <a:avLst/>
          </a:prstGeom>
          <a:noFill/>
        </p:spPr>
        <p:txBody>
          <a:bodyPr wrap="square" rtlCol="0">
            <a:spAutoFit/>
          </a:bodyPr>
          <a:lstStyle/>
          <a:p>
            <a:pPr algn="ctr"/>
            <a:r>
              <a:rPr lang="en-US" sz="2400" dirty="0" smtClean="0">
                <a:solidFill>
                  <a:srgbClr val="800000"/>
                </a:solidFill>
              </a:rPr>
              <a:t>GROUP WORK!!! </a:t>
            </a:r>
          </a:p>
          <a:p>
            <a:pPr marL="457200" indent="-457200">
              <a:buAutoNum type="arabicPeriod"/>
            </a:pPr>
            <a:r>
              <a:rPr lang="en-US" sz="2400" dirty="0" smtClean="0">
                <a:solidFill>
                  <a:srgbClr val="800000"/>
                </a:solidFill>
              </a:rPr>
              <a:t>Each group will be provided an information packet on one of the three current policies. </a:t>
            </a:r>
          </a:p>
          <a:p>
            <a:pPr marL="457200" indent="-457200">
              <a:buAutoNum type="arabicPeriod" startAt="2"/>
            </a:pPr>
            <a:r>
              <a:rPr lang="en-US" sz="2400" dirty="0" smtClean="0">
                <a:solidFill>
                  <a:srgbClr val="800000"/>
                </a:solidFill>
              </a:rPr>
              <a:t>once completed,  report out to the class!  </a:t>
            </a:r>
          </a:p>
          <a:p>
            <a:pPr marL="457200" indent="-457200">
              <a:buAutoNum type="arabicPeriod" startAt="2"/>
            </a:pPr>
            <a:r>
              <a:rPr lang="en-US" sz="2400" dirty="0" smtClean="0">
                <a:solidFill>
                  <a:srgbClr val="800000"/>
                </a:solidFill>
              </a:rPr>
              <a:t>You will take notes in your notebooks on the current policies presented by your classmates.</a:t>
            </a:r>
            <a:endParaRPr lang="en-US" sz="2400" dirty="0">
              <a:solidFill>
                <a:srgbClr val="800000"/>
              </a:solidFill>
            </a:endParaRPr>
          </a:p>
        </p:txBody>
      </p:sp>
    </p:spTree>
    <p:extLst>
      <p:ext uri="{BB962C8B-B14F-4D97-AF65-F5344CB8AC3E}">
        <p14:creationId xmlns:p14="http://schemas.microsoft.com/office/powerpoint/2010/main" xmlns="" val="39423249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dissolve">
                                      <p:cBhvr>
                                        <p:cTn id="31" dur="500"/>
                                        <p:tgtEl>
                                          <p:spTgt spid="4">
                                            <p:txEl>
                                              <p:pRg st="0" end="0"/>
                                            </p:txEl>
                                          </p:spTgt>
                                        </p:tgtEl>
                                      </p:cBhvr>
                                    </p:animEffect>
                                  </p:childTnLst>
                                </p:cTn>
                              </p:par>
                              <p:par>
                                <p:cTn id="32" presetID="9" presetClass="entr" presetSubtype="0" fill="hold" nodeType="with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dissolve">
                                      <p:cBhvr>
                                        <p:cTn id="34" dur="500"/>
                                        <p:tgtEl>
                                          <p:spTgt spid="4">
                                            <p:txEl>
                                              <p:pRg st="1" end="1"/>
                                            </p:txEl>
                                          </p:spTgt>
                                        </p:tgtEl>
                                      </p:cBhvr>
                                    </p:animEffect>
                                  </p:childTnLst>
                                </p:cTn>
                              </p:par>
                              <p:par>
                                <p:cTn id="35" presetID="9" presetClass="entr" presetSubtype="0"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dissolve">
                                      <p:cBhvr>
                                        <p:cTn id="37" dur="500"/>
                                        <p:tgtEl>
                                          <p:spTgt spid="4">
                                            <p:txEl>
                                              <p:pRg st="2" end="2"/>
                                            </p:txEl>
                                          </p:spTgt>
                                        </p:tgtEl>
                                      </p:cBhvr>
                                    </p:animEffect>
                                  </p:childTnLst>
                                </p:cTn>
                              </p:par>
                              <p:par>
                                <p:cTn id="38" presetID="9" presetClass="entr" presetSubtype="0" fill="hold" nodeType="with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dissolve">
                                      <p:cBhvr>
                                        <p:cTn id="4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rgbClr val="FF0000"/>
                </a:solidFill>
              </a:rPr>
              <a:t>Use the worksheet provided!</a:t>
            </a:r>
            <a:endParaRPr lang="en-US" dirty="0">
              <a:solidFill>
                <a:srgbClr val="FF0000"/>
              </a:solidFill>
            </a:endParaRPr>
          </a:p>
        </p:txBody>
      </p:sp>
      <p:sp>
        <p:nvSpPr>
          <p:cNvPr id="2" name="Title 1"/>
          <p:cNvSpPr>
            <a:spLocks noGrp="1"/>
          </p:cNvSpPr>
          <p:nvPr>
            <p:ph type="ctrTitle"/>
          </p:nvPr>
        </p:nvSpPr>
        <p:spPr/>
        <p:txBody>
          <a:bodyPr>
            <a:noAutofit/>
          </a:bodyPr>
          <a:lstStyle/>
          <a:p>
            <a:r>
              <a:rPr lang="en-US" sz="3200" dirty="0" smtClean="0"/>
              <a:t>In your small group, develop 3 new policies to solve the problem </a:t>
            </a:r>
            <a:br>
              <a:rPr lang="en-US" sz="3200" dirty="0" smtClean="0"/>
            </a:br>
            <a:r>
              <a:rPr lang="en-US" sz="3200" dirty="0" smtClean="0"/>
              <a:t>(develop solutions).</a:t>
            </a:r>
            <a:endParaRPr lang="en-US" sz="3200" dirty="0"/>
          </a:p>
        </p:txBody>
      </p:sp>
      <p:sp>
        <p:nvSpPr>
          <p:cNvPr id="4" name="TextBox 3"/>
          <p:cNvSpPr txBox="1"/>
          <p:nvPr/>
        </p:nvSpPr>
        <p:spPr>
          <a:xfrm>
            <a:off x="1143000" y="533400"/>
            <a:ext cx="6477000" cy="769441"/>
          </a:xfrm>
          <a:prstGeom prst="rect">
            <a:avLst/>
          </a:prstGeom>
          <a:noFill/>
        </p:spPr>
        <p:txBody>
          <a:bodyPr wrap="square" rtlCol="0">
            <a:spAutoFit/>
          </a:bodyPr>
          <a:lstStyle/>
          <a:p>
            <a:pPr algn="ctr"/>
            <a:r>
              <a:rPr lang="en-US" sz="4400" dirty="0" smtClean="0">
                <a:solidFill>
                  <a:schemeClr val="bg2">
                    <a:lumMod val="50000"/>
                  </a:schemeClr>
                </a:solidFill>
                <a:latin typeface="American Typewriter"/>
                <a:cs typeface="American Typewriter"/>
              </a:rPr>
              <a:t>   Develop Solutions</a:t>
            </a:r>
            <a:endParaRPr lang="en-US" sz="4400" dirty="0">
              <a:solidFill>
                <a:schemeClr val="bg2">
                  <a:lumMod val="50000"/>
                </a:schemeClr>
              </a:solidFill>
              <a:latin typeface="American Typewriter"/>
              <a:cs typeface="American Typewriter"/>
            </a:endParaRPr>
          </a:p>
        </p:txBody>
      </p:sp>
      <p:sp>
        <p:nvSpPr>
          <p:cNvPr id="5" name="TextBox 4"/>
          <p:cNvSpPr txBox="1"/>
          <p:nvPr/>
        </p:nvSpPr>
        <p:spPr>
          <a:xfrm>
            <a:off x="1905000" y="4648200"/>
            <a:ext cx="6070893" cy="369332"/>
          </a:xfrm>
          <a:prstGeom prst="rect">
            <a:avLst/>
          </a:prstGeom>
          <a:noFill/>
        </p:spPr>
        <p:txBody>
          <a:bodyPr wrap="none" rtlCol="0">
            <a:spAutoFit/>
          </a:bodyPr>
          <a:lstStyle/>
          <a:p>
            <a:r>
              <a:rPr lang="en-US" dirty="0">
                <a:hlinkClick r:id="rId2"/>
              </a:rPr>
              <a:t>http://www2.maxwell.syr.edu/</a:t>
            </a:r>
            <a:r>
              <a:rPr lang="en-US" dirty="0" err="1">
                <a:hlinkClick r:id="rId2"/>
              </a:rPr>
              <a:t>plegal</a:t>
            </a:r>
            <a:r>
              <a:rPr lang="en-US" dirty="0">
                <a:hlinkClick r:id="rId2"/>
              </a:rPr>
              <a:t>/TIPS/worksheet5.doc</a:t>
            </a:r>
            <a:endParaRPr lang="en-US" dirty="0"/>
          </a:p>
        </p:txBody>
      </p:sp>
    </p:spTree>
    <p:extLst>
      <p:ext uri="{BB962C8B-B14F-4D97-AF65-F5344CB8AC3E}">
        <p14:creationId xmlns:p14="http://schemas.microsoft.com/office/powerpoint/2010/main" xmlns="" val="17436630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checkerboard(across)">
                                      <p:cBhvr>
                                        <p:cTn id="2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229600" cy="2971800"/>
          </a:xfrm>
        </p:spPr>
        <p:txBody>
          <a:bodyPr>
            <a:normAutofit fontScale="25000" lnSpcReduction="20000"/>
          </a:bodyPr>
          <a:lstStyle/>
          <a:p>
            <a:r>
              <a:rPr lang="en-US" sz="7600" dirty="0" smtClean="0"/>
              <a:t>1.)</a:t>
            </a:r>
          </a:p>
          <a:p>
            <a:endParaRPr lang="en-US" sz="7600" dirty="0"/>
          </a:p>
          <a:p>
            <a:pPr marL="0" indent="0">
              <a:buNone/>
            </a:pPr>
            <a:endParaRPr lang="en-US" sz="7600" dirty="0" smtClean="0"/>
          </a:p>
          <a:p>
            <a:r>
              <a:rPr lang="en-US" sz="7600" dirty="0" smtClean="0"/>
              <a:t>2.)</a:t>
            </a:r>
          </a:p>
          <a:p>
            <a:endParaRPr lang="en-US" dirty="0"/>
          </a:p>
          <a:p>
            <a:endParaRPr lang="en-US" dirty="0" smtClean="0"/>
          </a:p>
          <a:p>
            <a:pPr marL="0" indent="0">
              <a:buNone/>
            </a:pPr>
            <a:endParaRPr lang="en-US" dirty="0" smtClean="0"/>
          </a:p>
          <a:p>
            <a:pPr marL="0" indent="0" algn="ctr">
              <a:buNone/>
            </a:pPr>
            <a:r>
              <a:rPr lang="en-US" sz="11100" dirty="0" smtClean="0">
                <a:solidFill>
                  <a:srgbClr val="FFFF00"/>
                </a:solidFill>
                <a:latin typeface="Abadi MT Condensed Extra Bold"/>
                <a:cs typeface="Abadi MT Condensed Extra Bold"/>
              </a:rPr>
              <a:t>As a class, lets identify the BEST solution!</a:t>
            </a:r>
            <a:endParaRPr lang="en-US" sz="11100" dirty="0">
              <a:solidFill>
                <a:srgbClr val="FFFF00"/>
              </a:solidFill>
              <a:latin typeface="Abadi MT Condensed Extra Bold"/>
              <a:cs typeface="Abadi MT Condensed Extra Bold"/>
            </a:endParaRPr>
          </a:p>
        </p:txBody>
      </p:sp>
      <p:sp>
        <p:nvSpPr>
          <p:cNvPr id="2" name="Title 1"/>
          <p:cNvSpPr>
            <a:spLocks noGrp="1"/>
          </p:cNvSpPr>
          <p:nvPr>
            <p:ph type="title"/>
          </p:nvPr>
        </p:nvSpPr>
        <p:spPr>
          <a:xfrm>
            <a:off x="457200" y="152400"/>
            <a:ext cx="8229600" cy="2819400"/>
          </a:xfrm>
        </p:spPr>
        <p:txBody>
          <a:bodyPr>
            <a:normAutofit fontScale="90000"/>
          </a:bodyPr>
          <a:lstStyle/>
          <a:p>
            <a:pPr algn="ctr"/>
            <a:r>
              <a:rPr lang="en-US" dirty="0" smtClean="0">
                <a:solidFill>
                  <a:schemeClr val="bg2">
                    <a:lumMod val="50000"/>
                  </a:schemeClr>
                </a:solidFill>
              </a:rPr>
              <a:t>Best Solutions!</a:t>
            </a:r>
            <a:br>
              <a:rPr lang="en-US" dirty="0" smtClean="0">
                <a:solidFill>
                  <a:schemeClr val="bg2">
                    <a:lumMod val="50000"/>
                  </a:schemeClr>
                </a:solidFill>
              </a:rPr>
            </a:br>
            <a:r>
              <a:rPr lang="en-US" sz="4000" dirty="0" smtClean="0"/>
              <a:t>Keep in mind:</a:t>
            </a:r>
            <a:r>
              <a:rPr lang="en-US" sz="4000" dirty="0"/>
              <a:t> </a:t>
            </a:r>
            <a:r>
              <a:rPr lang="en-US" sz="4000" dirty="0" smtClean="0">
                <a:solidFill>
                  <a:srgbClr val="800000"/>
                </a:solidFill>
              </a:rPr>
              <a:t>feasibility</a:t>
            </a:r>
            <a:r>
              <a:rPr lang="en-US" sz="4000" dirty="0" smtClean="0"/>
              <a:t> and </a:t>
            </a:r>
            <a:r>
              <a:rPr lang="en-US" sz="4000" dirty="0" smtClean="0">
                <a:solidFill>
                  <a:srgbClr val="800000"/>
                </a:solidFill>
              </a:rPr>
              <a:t>effectiveness</a:t>
            </a:r>
            <a:br>
              <a:rPr lang="en-US" sz="4000" dirty="0" smtClean="0">
                <a:solidFill>
                  <a:srgbClr val="800000"/>
                </a:solidFill>
              </a:rPr>
            </a:br>
            <a:r>
              <a:rPr lang="en-US" sz="4000" dirty="0" smtClean="0">
                <a:solidFill>
                  <a:srgbClr val="800000"/>
                </a:solidFill>
              </a:rPr>
              <a:t>Use the worksheet below!</a:t>
            </a:r>
            <a:r>
              <a:rPr lang="en-US" sz="2800" dirty="0">
                <a:solidFill>
                  <a:srgbClr val="800000"/>
                </a:solidFill>
              </a:rPr>
              <a:t/>
            </a:r>
            <a:br>
              <a:rPr lang="en-US" sz="2800" dirty="0">
                <a:solidFill>
                  <a:srgbClr val="800000"/>
                </a:solidFill>
              </a:rPr>
            </a:br>
            <a:r>
              <a:rPr lang="en-US" sz="2800" dirty="0">
                <a:solidFill>
                  <a:srgbClr val="FFFF00"/>
                </a:solidFill>
                <a:hlinkClick r:id="rId2"/>
              </a:rPr>
              <a:t>http://www2.maxwell.syr.edu/plegal/TIPS/</a:t>
            </a:r>
            <a:r>
              <a:rPr lang="en-US" sz="2800" dirty="0" smtClean="0">
                <a:solidFill>
                  <a:srgbClr val="FFFF00"/>
                </a:solidFill>
                <a:hlinkClick r:id="rId2"/>
              </a:rPr>
              <a:t>worksheet6.html</a:t>
            </a:r>
            <a:r>
              <a:rPr lang="en-US" sz="2800" dirty="0">
                <a:solidFill>
                  <a:srgbClr val="FFFF00"/>
                </a:solidFill>
              </a:rPr>
              <a:t/>
            </a:r>
            <a:br>
              <a:rPr lang="en-US" sz="2800" dirty="0">
                <a:solidFill>
                  <a:srgbClr val="FFFF00"/>
                </a:solidFill>
              </a:rPr>
            </a:br>
            <a:endParaRPr lang="en-US" sz="2800" dirty="0">
              <a:solidFill>
                <a:srgbClr val="FFFF00"/>
              </a:solidFill>
            </a:endParaRPr>
          </a:p>
        </p:txBody>
      </p:sp>
    </p:spTree>
    <p:extLst>
      <p:ext uri="{BB962C8B-B14F-4D97-AF65-F5344CB8AC3E}">
        <p14:creationId xmlns:p14="http://schemas.microsoft.com/office/powerpoint/2010/main" xmlns="" val="19058662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inVertic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8229600" cy="4800600"/>
          </a:xfrm>
        </p:spPr>
        <p:txBody>
          <a:bodyPr/>
          <a:lstStyle/>
          <a:p>
            <a:pPr marL="0" indent="0">
              <a:buNone/>
            </a:pPr>
            <a:r>
              <a:rPr lang="en-US" dirty="0" smtClean="0">
                <a:solidFill>
                  <a:srgbClr val="FF0000"/>
                </a:solidFill>
              </a:rPr>
              <a:t>*  </a:t>
            </a:r>
            <a:r>
              <a:rPr lang="en-US" sz="2000" dirty="0" smtClean="0">
                <a:solidFill>
                  <a:srgbClr val="FF0000"/>
                </a:solidFill>
              </a:rPr>
              <a:t>Take the last few minutes of class to </a:t>
            </a:r>
            <a:r>
              <a:rPr lang="en-US" sz="2000" b="1" i="1" u="sng" dirty="0" smtClean="0">
                <a:solidFill>
                  <a:srgbClr val="FF0000"/>
                </a:solidFill>
              </a:rPr>
              <a:t>BRAINSTORM</a:t>
            </a:r>
            <a:r>
              <a:rPr lang="en-US" sz="2000" dirty="0" smtClean="0">
                <a:solidFill>
                  <a:srgbClr val="FF0000"/>
                </a:solidFill>
              </a:rPr>
              <a:t> ideas for implementations with a classmate.</a:t>
            </a:r>
          </a:p>
          <a:p>
            <a:pPr marL="0" indent="0">
              <a:buNone/>
            </a:pPr>
            <a:r>
              <a:rPr lang="en-US" dirty="0" smtClean="0">
                <a:solidFill>
                  <a:srgbClr val="FFFF00"/>
                </a:solidFill>
              </a:rPr>
              <a:t>*  </a:t>
            </a:r>
            <a:r>
              <a:rPr lang="en-US" sz="2400" dirty="0" smtClean="0">
                <a:solidFill>
                  <a:srgbClr val="FFFF00"/>
                </a:solidFill>
              </a:rPr>
              <a:t>Before you leave class today you will </a:t>
            </a:r>
            <a:r>
              <a:rPr lang="en-US" sz="2400" b="1" i="1" u="sng" dirty="0" smtClean="0">
                <a:solidFill>
                  <a:srgbClr val="FFFF00"/>
                </a:solidFill>
              </a:rPr>
              <a:t>write an idea</a:t>
            </a:r>
            <a:r>
              <a:rPr lang="en-US" sz="2400" dirty="0" smtClean="0">
                <a:solidFill>
                  <a:srgbClr val="FFFF00"/>
                </a:solidFill>
              </a:rPr>
              <a:t> of how to implement our solution below.  Next class we will get started putting our plan in motion!!</a:t>
            </a:r>
            <a:endParaRPr lang="en-US" sz="2400" dirty="0">
              <a:solidFill>
                <a:srgbClr val="FFFF00"/>
              </a:solidFill>
            </a:endParaRPr>
          </a:p>
        </p:txBody>
      </p:sp>
      <p:sp>
        <p:nvSpPr>
          <p:cNvPr id="3" name="Title 2"/>
          <p:cNvSpPr>
            <a:spLocks noGrp="1"/>
          </p:cNvSpPr>
          <p:nvPr>
            <p:ph type="title"/>
          </p:nvPr>
        </p:nvSpPr>
        <p:spPr/>
        <p:txBody>
          <a:bodyPr>
            <a:normAutofit fontScale="90000"/>
          </a:bodyPr>
          <a:lstStyle/>
          <a:p>
            <a:r>
              <a:rPr lang="en-US" dirty="0" smtClean="0"/>
              <a:t>So, how do we </a:t>
            </a:r>
            <a:r>
              <a:rPr lang="en-US" dirty="0" smtClean="0">
                <a:solidFill>
                  <a:schemeClr val="bg2">
                    <a:lumMod val="50000"/>
                  </a:schemeClr>
                </a:solidFill>
              </a:rPr>
              <a:t>Implement our Solution </a:t>
            </a:r>
            <a:r>
              <a:rPr lang="en-US" dirty="0" smtClean="0"/>
              <a:t>so it helps reduce bullying in our school?</a:t>
            </a:r>
            <a:endParaRPr lang="en-US" dirty="0"/>
          </a:p>
        </p:txBody>
      </p:sp>
      <p:sp>
        <p:nvSpPr>
          <p:cNvPr id="7" name="TextBox 6"/>
          <p:cNvSpPr txBox="1"/>
          <p:nvPr/>
        </p:nvSpPr>
        <p:spPr>
          <a:xfrm>
            <a:off x="1676400" y="3657600"/>
            <a:ext cx="2286000" cy="707886"/>
          </a:xfrm>
          <a:prstGeom prst="rect">
            <a:avLst/>
          </a:prstGeom>
          <a:noFill/>
        </p:spPr>
        <p:txBody>
          <a:bodyPr wrap="square" rtlCol="0">
            <a:spAutoFit/>
          </a:bodyPr>
          <a:lstStyle/>
          <a:p>
            <a:pPr algn="ctr"/>
            <a:r>
              <a:rPr lang="en-US" sz="4000" u="sng" dirty="0" smtClean="0">
                <a:solidFill>
                  <a:srgbClr val="222613"/>
                </a:solidFill>
              </a:rPr>
              <a:t>IDEAS:</a:t>
            </a:r>
            <a:endParaRPr lang="en-US" sz="4000" u="sng" dirty="0">
              <a:solidFill>
                <a:srgbClr val="222613"/>
              </a:solidFill>
            </a:endParaRPr>
          </a:p>
        </p:txBody>
      </p:sp>
      <p:pic>
        <p:nvPicPr>
          <p:cNvPr id="8" name="Picture 7"/>
          <p:cNvPicPr>
            <a:picLocks noChangeAspect="1"/>
          </p:cNvPicPr>
          <p:nvPr/>
        </p:nvPicPr>
        <p:blipFill>
          <a:blip r:embed="rId2" cstate="print"/>
          <a:stretch>
            <a:fillRect/>
          </a:stretch>
        </p:blipFill>
        <p:spPr>
          <a:xfrm>
            <a:off x="304800" y="3733800"/>
            <a:ext cx="1358052" cy="2435456"/>
          </a:xfrm>
          <a:prstGeom prst="rect">
            <a:avLst/>
          </a:prstGeom>
        </p:spPr>
      </p:pic>
    </p:spTree>
    <p:extLst>
      <p:ext uri="{BB962C8B-B14F-4D97-AF65-F5344CB8AC3E}">
        <p14:creationId xmlns:p14="http://schemas.microsoft.com/office/powerpoint/2010/main" xmlns="" val="2534321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additive="base">
                                        <p:cTn id="30"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3135</TotalTime>
  <Words>390</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     </vt:lpstr>
      <vt:lpstr>   Define the Problem:        What is BULLYING?   </vt:lpstr>
      <vt:lpstr>Definition of Bullying</vt:lpstr>
      <vt:lpstr>Gather the Evidence: </vt:lpstr>
      <vt:lpstr>Cause:  Who is at RISK??? What are the causes of Bullying?</vt:lpstr>
      <vt:lpstr>Current Policy??? Let’s take a closer look at current policies to reduce bullying</vt:lpstr>
      <vt:lpstr>In your small group, develop 3 new policies to solve the problem  (develop solutions).</vt:lpstr>
      <vt:lpstr>Best Solutions! Keep in mind: feasibility and effectiveness Use the worksheet below! http://www2.maxwell.syr.edu/plegal/TIPS/worksheet6.html </vt:lpstr>
      <vt:lpstr>So, how do we Implement our Solution so it helps reduce bullying in our school?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 Bullying has become a major concern in United States High Schols</dc:title>
  <dc:creator>Steven Davis</dc:creator>
  <cp:lastModifiedBy>ann nigro</cp:lastModifiedBy>
  <cp:revision>23</cp:revision>
  <dcterms:created xsi:type="dcterms:W3CDTF">2014-03-17T19:04:49Z</dcterms:created>
  <dcterms:modified xsi:type="dcterms:W3CDTF">2014-04-02T14:33:35Z</dcterms:modified>
</cp:coreProperties>
</file>