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6" r:id="rId9"/>
    <p:sldId id="264" r:id="rId10"/>
    <p:sldId id="265" r:id="rId11"/>
    <p:sldId id="269" r:id="rId12"/>
    <p:sldId id="26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06" y="-17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DD5D383-9160-416C-AC50-8182D4DDC90D}" type="datetimeFigureOut">
              <a:rPr lang="en-US" smtClean="0"/>
              <a:pPr/>
              <a:t>4/29/2014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8E55F0D-8674-4596-8ED5-EC867FB05948}"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D5D383-9160-416C-AC50-8182D4DDC90D}"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D5D383-9160-416C-AC50-8182D4DDC90D}"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D5D383-9160-416C-AC50-8182D4DDC90D}"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DD5D383-9160-416C-AC50-8182D4DDC90D}" type="datetimeFigureOut">
              <a:rPr lang="en-US" smtClean="0"/>
              <a:pPr/>
              <a:t>4/29/2014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8E55F0D-8674-4596-8ED5-EC867FB059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D5D383-9160-416C-AC50-8182D4DDC90D}"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DD5D383-9160-416C-AC50-8182D4DDC90D}" type="datetimeFigureOut">
              <a:rPr lang="en-US" smtClean="0"/>
              <a:pPr/>
              <a:t>4/29/2014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DD5D383-9160-416C-AC50-8182D4DDC90D}" type="datetimeFigureOut">
              <a:rPr lang="en-US" smtClean="0"/>
              <a:pPr/>
              <a:t>4/29/2014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5D383-9160-416C-AC50-8182D4DDC90D}" type="datetimeFigureOut">
              <a:rPr lang="en-US" smtClean="0"/>
              <a:pPr/>
              <a:t>4/29/2014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DD5D383-9160-416C-AC50-8182D4DDC90D}"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DD5D383-9160-416C-AC50-8182D4DDC90D}" type="datetimeFigureOut">
              <a:rPr lang="en-US" smtClean="0"/>
              <a:pPr/>
              <a:t>4/29/2014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E55F0D-8674-4596-8ED5-EC867FB059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DD5D383-9160-416C-AC50-8182D4DDC90D}" type="datetimeFigureOut">
              <a:rPr lang="en-US" smtClean="0"/>
              <a:pPr/>
              <a:t>4/29/2014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E55F0D-8674-4596-8ED5-EC867FB0594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2" Type="http://schemas.openxmlformats.org/officeDocument/2006/relationships/hyperlink" Target="http://flippedtips.com/plegal/ahppae/ppae3.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hildtrends.org/?indicators=parental-involvement-in-school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www.ptotoda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Parent Involvement and Accountability</a:t>
            </a:r>
            <a:endParaRPr lang="en-US" dirty="0"/>
          </a:p>
        </p:txBody>
      </p:sp>
      <p:sp>
        <p:nvSpPr>
          <p:cNvPr id="3" name="Subtitle 2"/>
          <p:cNvSpPr>
            <a:spLocks noGrp="1"/>
          </p:cNvSpPr>
          <p:nvPr>
            <p:ph type="subTitle" idx="1"/>
          </p:nvPr>
        </p:nvSpPr>
        <p:spPr/>
        <p:txBody>
          <a:bodyPr>
            <a:normAutofit/>
          </a:bodyPr>
          <a:lstStyle/>
          <a:p>
            <a:r>
              <a:rPr lang="en-US" sz="3600" dirty="0" smtClean="0"/>
              <a:t>We need more of it at Proctor High School. What can we do?</a:t>
            </a:r>
            <a:endParaRPr lang="en-US" sz="36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81400" y="76200"/>
            <a:ext cx="1828800" cy="1600200"/>
          </a:xfrm>
          <a:prstGeom prst="rect">
            <a:avLst/>
          </a:prstGeom>
        </p:spPr>
      </p:pic>
      <p:sp>
        <p:nvSpPr>
          <p:cNvPr id="5" name="TextBox 4"/>
          <p:cNvSpPr txBox="1"/>
          <p:nvPr/>
        </p:nvSpPr>
        <p:spPr>
          <a:xfrm>
            <a:off x="2971800" y="5257800"/>
            <a:ext cx="3132589" cy="646331"/>
          </a:xfrm>
          <a:prstGeom prst="rect">
            <a:avLst/>
          </a:prstGeom>
          <a:noFill/>
        </p:spPr>
        <p:txBody>
          <a:bodyPr wrap="none" rtlCol="0">
            <a:spAutoFit/>
          </a:bodyPr>
          <a:lstStyle/>
          <a:p>
            <a:pPr algn="ctr"/>
            <a:r>
              <a:rPr lang="en-US" dirty="0" smtClean="0">
                <a:solidFill>
                  <a:schemeClr val="accent1">
                    <a:lumMod val="20000"/>
                    <a:lumOff val="80000"/>
                  </a:schemeClr>
                </a:solidFill>
              </a:rPr>
              <a:t>Ms. </a:t>
            </a:r>
            <a:r>
              <a:rPr lang="en-US" dirty="0" err="1" smtClean="0">
                <a:solidFill>
                  <a:schemeClr val="accent1">
                    <a:lumMod val="20000"/>
                    <a:lumOff val="80000"/>
                  </a:schemeClr>
                </a:solidFill>
              </a:rPr>
              <a:t>Adasek</a:t>
            </a:r>
            <a:endParaRPr lang="en-US" dirty="0" smtClean="0">
              <a:solidFill>
                <a:schemeClr val="accent1">
                  <a:lumMod val="20000"/>
                  <a:lumOff val="80000"/>
                </a:schemeClr>
              </a:solidFill>
            </a:endParaRPr>
          </a:p>
          <a:p>
            <a:pPr algn="ctr"/>
            <a:r>
              <a:rPr lang="en-US" dirty="0" smtClean="0">
                <a:solidFill>
                  <a:schemeClr val="accent1">
                    <a:lumMod val="20000"/>
                    <a:lumOff val="80000"/>
                  </a:schemeClr>
                </a:solidFill>
              </a:rPr>
              <a:t>Thomas Proctor High School</a:t>
            </a:r>
            <a:endParaRPr lang="en-US" dirty="0">
              <a:solidFill>
                <a:schemeClr val="accent1">
                  <a:lumMod val="20000"/>
                  <a:lumOff val="80000"/>
                </a:schemeClr>
              </a:solidFill>
            </a:endParaRPr>
          </a:p>
        </p:txBody>
      </p:sp>
    </p:spTree>
    <p:extLst>
      <p:ext uri="{BB962C8B-B14F-4D97-AF65-F5344CB8AC3E}">
        <p14:creationId xmlns:p14="http://schemas.microsoft.com/office/powerpoint/2010/main" xmlns="" val="331888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Discuss Possible Solutions</a:t>
            </a:r>
            <a:endParaRPr lang="en-US" dirty="0"/>
          </a:p>
        </p:txBody>
      </p:sp>
      <p:sp>
        <p:nvSpPr>
          <p:cNvPr id="3" name="Content Placeholder 2"/>
          <p:cNvSpPr>
            <a:spLocks noGrp="1"/>
          </p:cNvSpPr>
          <p:nvPr>
            <p:ph idx="1"/>
          </p:nvPr>
        </p:nvSpPr>
        <p:spPr/>
        <p:txBody>
          <a:bodyPr/>
          <a:lstStyle/>
          <a:p>
            <a:r>
              <a:rPr lang="en-US" dirty="0" smtClean="0"/>
              <a:t>Given the diverse demographic of our school, what are some ways we can increase parent involvement that we haven’t tried already?</a:t>
            </a:r>
          </a:p>
          <a:p>
            <a:endParaRPr lang="en-US" dirty="0"/>
          </a:p>
          <a:p>
            <a:pPr marL="137160" indent="0">
              <a:buNone/>
            </a:pPr>
            <a:r>
              <a:rPr lang="en-US" dirty="0" smtClean="0"/>
              <a:t>                </a:t>
            </a:r>
          </a:p>
          <a:p>
            <a:r>
              <a:rPr lang="en-US" dirty="0" smtClean="0"/>
              <a:t>How effective would your plan be?</a:t>
            </a:r>
          </a:p>
          <a:p>
            <a:r>
              <a:rPr lang="en-US" dirty="0" smtClean="0"/>
              <a:t>How much effort would it take to implement?</a:t>
            </a:r>
            <a:endParaRPr lang="en-US" dirty="0"/>
          </a:p>
          <a:p>
            <a:endParaRPr lang="en-US" dirty="0" smtClean="0"/>
          </a:p>
          <a:p>
            <a:endParaRPr lang="en-US" dirty="0"/>
          </a:p>
        </p:txBody>
      </p:sp>
      <p:sp>
        <p:nvSpPr>
          <p:cNvPr id="4" name="Rectangle 3"/>
          <p:cNvSpPr/>
          <p:nvPr/>
        </p:nvSpPr>
        <p:spPr>
          <a:xfrm>
            <a:off x="2517594" y="2967335"/>
            <a:ext cx="410881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Brainstorm!!</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1026" name="Picture 2" descr="C:\Users\jadasek\AppData\Local\Microsoft\Windows\Temporary Internet Files\Content.IE5\ZOXH2J3E\MC900415498[1].wmf"/>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410200" y="5885498"/>
            <a:ext cx="1408006" cy="990599"/>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jadasek\AppData\Local\Microsoft\Windows\Temporary Internet Files\Content.IE5\IBY91GPY\MC900439895[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2000" y="5791200"/>
            <a:ext cx="1263591" cy="110020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jadasek\AppData\Local\Microsoft\Windows\Temporary Internet Files\Content.IE5\9EMI04XM\MC900055148[1].wm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10556563" flipV="1">
            <a:off x="2937361" y="5585384"/>
            <a:ext cx="1323047" cy="122734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1839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 Six Step Solution Guide</a:t>
            </a:r>
            <a:endParaRPr lang="en-US" dirty="0"/>
          </a:p>
        </p:txBody>
      </p:sp>
      <p:sp>
        <p:nvSpPr>
          <p:cNvPr id="3" name="Content Placeholder 2"/>
          <p:cNvSpPr>
            <a:spLocks noGrp="1"/>
          </p:cNvSpPr>
          <p:nvPr>
            <p:ph idx="1"/>
          </p:nvPr>
        </p:nvSpPr>
        <p:spPr/>
        <p:txBody>
          <a:bodyPr/>
          <a:lstStyle/>
          <a:p>
            <a:r>
              <a:rPr lang="en-US" dirty="0"/>
              <a:t> </a:t>
            </a:r>
            <a:r>
              <a:rPr lang="en-US" dirty="0" smtClean="0">
                <a:hlinkClick r:id="rId2"/>
              </a:rPr>
              <a:t>http://flippedtips.com/plegal/ahppae/ppae3.html</a:t>
            </a:r>
            <a:endParaRPr lang="en-US" dirty="0"/>
          </a:p>
        </p:txBody>
      </p:sp>
    </p:spTree>
    <p:extLst>
      <p:ext uri="{BB962C8B-B14F-4D97-AF65-F5344CB8AC3E}">
        <p14:creationId xmlns:p14="http://schemas.microsoft.com/office/powerpoint/2010/main" xmlns="" val="2451398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Get </a:t>
            </a:r>
            <a:r>
              <a:rPr lang="en-US" dirty="0"/>
              <a:t>T</a:t>
            </a:r>
            <a:r>
              <a:rPr lang="en-US" dirty="0" smtClean="0"/>
              <a:t>hat Scale to Balance</a:t>
            </a:r>
            <a:endParaRPr lang="en-US" dirty="0"/>
          </a:p>
        </p:txBody>
      </p:sp>
      <p:sp>
        <p:nvSpPr>
          <p:cNvPr id="4" name="Content Placeholder 3"/>
          <p:cNvSpPr>
            <a:spLocks noGrp="1"/>
          </p:cNvSpPr>
          <p:nvPr>
            <p:ph idx="1"/>
          </p:nvPr>
        </p:nvSpPr>
        <p:spPr/>
        <p:txBody>
          <a:bodyPr/>
          <a:lstStyle/>
          <a:p>
            <a:pPr marL="137160" indent="0">
              <a:buNone/>
            </a:pPr>
            <a:r>
              <a:rPr lang="en-US" dirty="0" smtClean="0"/>
              <a:t>             Effectiveness + Feasibility</a:t>
            </a:r>
            <a:endParaRPr lang="en-US" dirty="0"/>
          </a:p>
        </p:txBody>
      </p:sp>
      <p:pic>
        <p:nvPicPr>
          <p:cNvPr id="1029" name="Picture 5" descr="C:\Users\jadasek\AppData\Local\Microsoft\Windows\Temporary Internet Files\Content.IE5\IHL2C1SB\MP900409268[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2133600"/>
            <a:ext cx="3810000" cy="3810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26794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And the Winner Is…</a:t>
            </a:r>
            <a:endParaRPr lang="en-US" dirty="0"/>
          </a:p>
        </p:txBody>
      </p:sp>
      <p:sp>
        <p:nvSpPr>
          <p:cNvPr id="3" name="Content Placeholder 2"/>
          <p:cNvSpPr>
            <a:spLocks noGrp="1"/>
          </p:cNvSpPr>
          <p:nvPr>
            <p:ph idx="1"/>
          </p:nvPr>
        </p:nvSpPr>
        <p:spPr/>
        <p:txBody>
          <a:bodyPr/>
          <a:lstStyle/>
          <a:p>
            <a:r>
              <a:rPr lang="en-US" dirty="0" smtClean="0"/>
              <a:t>The best possible solution to solving the problem of the lack of parental involvement at Proctor High School should be the plan that was the most effective and still able to be implemented.</a:t>
            </a:r>
            <a:endParaRPr lang="en-US" dirty="0"/>
          </a:p>
        </p:txBody>
      </p:sp>
    </p:spTree>
    <p:extLst>
      <p:ext uri="{BB962C8B-B14F-4D97-AF65-F5344CB8AC3E}">
        <p14:creationId xmlns:p14="http://schemas.microsoft.com/office/powerpoint/2010/main" xmlns="" val="1317653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the Problem</a:t>
            </a:r>
            <a:endParaRPr lang="en-US" dirty="0"/>
          </a:p>
        </p:txBody>
      </p:sp>
      <p:sp>
        <p:nvSpPr>
          <p:cNvPr id="3" name="Content Placeholder 2"/>
          <p:cNvSpPr>
            <a:spLocks noGrp="1"/>
          </p:cNvSpPr>
          <p:nvPr>
            <p:ph idx="1"/>
          </p:nvPr>
        </p:nvSpPr>
        <p:spPr/>
        <p:txBody>
          <a:bodyPr>
            <a:normAutofit/>
          </a:bodyPr>
          <a:lstStyle/>
          <a:p>
            <a:pPr marL="137160" indent="0">
              <a:buNone/>
            </a:pPr>
            <a:endParaRPr lang="en-US" dirty="0" smtClean="0"/>
          </a:p>
          <a:p>
            <a:pPr marL="137160" indent="0">
              <a:buNone/>
            </a:pPr>
            <a:r>
              <a:rPr lang="en-US" dirty="0" smtClean="0"/>
              <a:t>There is a lack of parent involvement and accountability at Proctor High School.</a:t>
            </a:r>
          </a:p>
          <a:p>
            <a:pPr marL="137160" indent="0">
              <a:buNone/>
            </a:pPr>
            <a:endParaRPr lang="en-US" dirty="0"/>
          </a:p>
          <a:p>
            <a:pPr marL="137160" indent="0">
              <a:buNone/>
            </a:pPr>
            <a:r>
              <a:rPr lang="en-US" dirty="0" smtClean="0"/>
              <a:t>Definition </a:t>
            </a:r>
            <a:r>
              <a:rPr lang="en-US" dirty="0"/>
              <a:t>of </a:t>
            </a:r>
            <a:r>
              <a:rPr lang="en-US" dirty="0" smtClean="0"/>
              <a:t>ACCOUNTABILITY</a:t>
            </a:r>
          </a:p>
          <a:p>
            <a:pPr marL="137160" indent="0">
              <a:buNone/>
            </a:pPr>
            <a:endParaRPr lang="en-US" dirty="0"/>
          </a:p>
          <a:p>
            <a:pPr marL="137160" indent="0">
              <a:buNone/>
            </a:pPr>
            <a:r>
              <a:rPr lang="en-US" dirty="0" smtClean="0"/>
              <a:t>:  </a:t>
            </a:r>
            <a:r>
              <a:rPr lang="en-US" dirty="0"/>
              <a:t>the quality or state of being accountable; especially :  an obligation or willingness to accept responsibility or to account for one's </a:t>
            </a:r>
            <a:r>
              <a:rPr lang="en-US" dirty="0" smtClean="0"/>
              <a:t>actions. </a:t>
            </a:r>
            <a:endParaRPr lang="en-US" dirty="0"/>
          </a:p>
        </p:txBody>
      </p:sp>
    </p:spTree>
    <p:extLst>
      <p:ext uri="{BB962C8B-B14F-4D97-AF65-F5344CB8AC3E}">
        <p14:creationId xmlns:p14="http://schemas.microsoft.com/office/powerpoint/2010/main" xmlns="" val="1273904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Parent</a:t>
            </a:r>
            <a:endParaRPr lang="en-US" dirty="0"/>
          </a:p>
        </p:txBody>
      </p:sp>
      <p:sp>
        <p:nvSpPr>
          <p:cNvPr id="3" name="Content Placeholder 2"/>
          <p:cNvSpPr>
            <a:spLocks noGrp="1"/>
          </p:cNvSpPr>
          <p:nvPr>
            <p:ph idx="1"/>
          </p:nvPr>
        </p:nvSpPr>
        <p:spPr/>
        <p:txBody>
          <a:bodyPr/>
          <a:lstStyle/>
          <a:p>
            <a:r>
              <a:rPr lang="en-US" dirty="0" smtClean="0"/>
              <a:t>How much accountability do I  have for my child’s success and well-being?</a:t>
            </a:r>
          </a:p>
          <a:p>
            <a:r>
              <a:rPr lang="en-US" sz="1600" dirty="0" smtClean="0"/>
              <a:t>I have the most accountability.  If my child is not succeeding in school or in life, I need to make an adjustment.</a:t>
            </a:r>
          </a:p>
          <a:p>
            <a:r>
              <a:rPr lang="en-US" dirty="0" smtClean="0"/>
              <a:t>Who sets expectations for my child?</a:t>
            </a:r>
          </a:p>
          <a:p>
            <a:r>
              <a:rPr lang="en-US" sz="1600" dirty="0" smtClean="0"/>
              <a:t>I set some expectations.  My child’s teachers, coaches, friends, and society in general also set expectations</a:t>
            </a:r>
          </a:p>
          <a:p>
            <a:r>
              <a:rPr lang="en-US" dirty="0" smtClean="0"/>
              <a:t> Who is responsible if my child is not living up to the expectations?</a:t>
            </a:r>
          </a:p>
          <a:p>
            <a:r>
              <a:rPr lang="en-US" sz="1600" dirty="0" smtClean="0"/>
              <a:t>Ultimately, my child is responsible for meeting expectations, but if my child does not know how to meet expectations its up to me to guide him/her.</a:t>
            </a:r>
            <a:endParaRPr lang="en-US" sz="1600" dirty="0"/>
          </a:p>
        </p:txBody>
      </p:sp>
    </p:spTree>
    <p:extLst>
      <p:ext uri="{BB962C8B-B14F-4D97-AF65-F5344CB8AC3E}">
        <p14:creationId xmlns:p14="http://schemas.microsoft.com/office/powerpoint/2010/main" xmlns="" val="275162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a Student</a:t>
            </a:r>
            <a:endParaRPr lang="en-US" dirty="0"/>
          </a:p>
        </p:txBody>
      </p:sp>
      <p:sp>
        <p:nvSpPr>
          <p:cNvPr id="3" name="Content Placeholder 2"/>
          <p:cNvSpPr>
            <a:spLocks noGrp="1"/>
          </p:cNvSpPr>
          <p:nvPr>
            <p:ph idx="1"/>
          </p:nvPr>
        </p:nvSpPr>
        <p:spPr/>
        <p:txBody>
          <a:bodyPr>
            <a:normAutofit/>
          </a:bodyPr>
          <a:lstStyle/>
          <a:p>
            <a:r>
              <a:rPr lang="en-US" sz="2400" b="1" dirty="0" smtClean="0"/>
              <a:t>We asked 100 students the following questions</a:t>
            </a:r>
            <a:r>
              <a:rPr lang="en-US" sz="2400" b="1" dirty="0" smtClean="0">
                <a:latin typeface="+mj-lt"/>
              </a:rPr>
              <a:t>:</a:t>
            </a:r>
          </a:p>
          <a:p>
            <a:endParaRPr lang="en-US" sz="2000" dirty="0"/>
          </a:p>
          <a:p>
            <a:r>
              <a:rPr lang="en-US" sz="1800" dirty="0" smtClean="0"/>
              <a:t>Who is responsible for your safety and well-being?</a:t>
            </a:r>
          </a:p>
          <a:p>
            <a:endParaRPr lang="en-US" sz="1800" dirty="0" smtClean="0"/>
          </a:p>
          <a:p>
            <a:endParaRPr lang="en-US" sz="1800" dirty="0" smtClean="0"/>
          </a:p>
          <a:p>
            <a:r>
              <a:rPr lang="en-US" sz="1800" dirty="0" smtClean="0"/>
              <a:t>Who is responsible for your academic success?</a:t>
            </a:r>
          </a:p>
          <a:p>
            <a:endParaRPr lang="en-US" sz="1800" dirty="0" smtClean="0"/>
          </a:p>
          <a:p>
            <a:endParaRPr lang="en-US" sz="1800" dirty="0"/>
          </a:p>
          <a:p>
            <a:r>
              <a:rPr lang="en-US" sz="1800" dirty="0" smtClean="0"/>
              <a:t>If you are not succeeding in school socially or academically, who should help you?</a:t>
            </a:r>
          </a:p>
          <a:p>
            <a:endParaRPr lang="en-US" sz="1800" dirty="0" smtClean="0"/>
          </a:p>
          <a:p>
            <a:r>
              <a:rPr lang="en-US" sz="1800" dirty="0" smtClean="0"/>
              <a:t>Who do you go to if you are in trouble and need help?</a:t>
            </a:r>
            <a:endParaRPr lang="en-US" sz="1800" dirty="0"/>
          </a:p>
        </p:txBody>
      </p:sp>
    </p:spTree>
    <p:extLst>
      <p:ext uri="{BB962C8B-B14F-4D97-AF65-F5344CB8AC3E}">
        <p14:creationId xmlns:p14="http://schemas.microsoft.com/office/powerpoint/2010/main" xmlns="" val="3055467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the Evidence</a:t>
            </a:r>
            <a:endParaRPr lang="en-US" dirty="0"/>
          </a:p>
        </p:txBody>
      </p:sp>
      <p:sp>
        <p:nvSpPr>
          <p:cNvPr id="6" name="TextBox 5"/>
          <p:cNvSpPr txBox="1"/>
          <p:nvPr/>
        </p:nvSpPr>
        <p:spPr>
          <a:xfrm>
            <a:off x="3048000" y="3657600"/>
            <a:ext cx="2382383" cy="369332"/>
          </a:xfrm>
          <a:prstGeom prst="rect">
            <a:avLst/>
          </a:prstGeom>
          <a:noFill/>
        </p:spPr>
        <p:txBody>
          <a:bodyPr wrap="none" rtlCol="0">
            <a:spAutoFit/>
          </a:bodyPr>
          <a:lstStyle/>
          <a:p>
            <a:r>
              <a:rPr lang="en-US" smtClean="0">
                <a:hlinkClick r:id="rId2"/>
              </a:rPr>
              <a:t>Parental involvement</a:t>
            </a:r>
            <a:endParaRPr lang="en-US" dirty="0"/>
          </a:p>
        </p:txBody>
      </p:sp>
      <p:sp>
        <p:nvSpPr>
          <p:cNvPr id="7" name="TextBox 6"/>
          <p:cNvSpPr txBox="1"/>
          <p:nvPr/>
        </p:nvSpPr>
        <p:spPr>
          <a:xfrm>
            <a:off x="1905000" y="1828800"/>
            <a:ext cx="5638800" cy="1384995"/>
          </a:xfrm>
          <a:prstGeom prst="rect">
            <a:avLst/>
          </a:prstGeom>
          <a:noFill/>
        </p:spPr>
        <p:txBody>
          <a:bodyPr wrap="square" rtlCol="0">
            <a:spAutoFit/>
          </a:bodyPr>
          <a:lstStyle/>
          <a:p>
            <a:r>
              <a:rPr lang="en-US" sz="2800" dirty="0" smtClean="0"/>
              <a:t>The evidence is showing that parental involvement in schools has been on the decline since 2007</a:t>
            </a:r>
            <a:endParaRPr lang="en-US" sz="2800" dirty="0"/>
          </a:p>
        </p:txBody>
      </p:sp>
    </p:spTree>
    <p:extLst>
      <p:ext uri="{BB962C8B-B14F-4D97-AF65-F5344CB8AC3E}">
        <p14:creationId xmlns:p14="http://schemas.microsoft.com/office/powerpoint/2010/main" xmlns="" val="31252480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Identifying the Causes</a:t>
            </a:r>
            <a:endParaRPr lang="en-US" dirty="0"/>
          </a:p>
        </p:txBody>
      </p:sp>
      <p:sp>
        <p:nvSpPr>
          <p:cNvPr id="3" name="Content Placeholder 2"/>
          <p:cNvSpPr>
            <a:spLocks noGrp="1"/>
          </p:cNvSpPr>
          <p:nvPr>
            <p:ph idx="1"/>
          </p:nvPr>
        </p:nvSpPr>
        <p:spPr/>
        <p:txBody>
          <a:bodyPr>
            <a:normAutofit/>
          </a:bodyPr>
          <a:lstStyle/>
          <a:p>
            <a:r>
              <a:rPr lang="en-US" dirty="0" smtClean="0"/>
              <a:t>The causes of lack of parental involvement/accountability can be one or a combination of several factors.</a:t>
            </a:r>
          </a:p>
          <a:p>
            <a:endParaRPr lang="en-US" dirty="0"/>
          </a:p>
          <a:p>
            <a:r>
              <a:rPr lang="en-US" dirty="0" smtClean="0"/>
              <a:t>Parents have difficulty communicating with their teens</a:t>
            </a:r>
          </a:p>
          <a:p>
            <a:r>
              <a:rPr lang="en-US" dirty="0" smtClean="0"/>
              <a:t>Many parents in the local area are not fluent English speakers. </a:t>
            </a:r>
          </a:p>
          <a:p>
            <a:pPr marL="137160" indent="0">
              <a:buNone/>
            </a:pPr>
            <a:r>
              <a:rPr lang="en-US" dirty="0">
                <a:solidFill>
                  <a:schemeClr val="accent5">
                    <a:lumMod val="60000"/>
                    <a:lumOff val="40000"/>
                  </a:schemeClr>
                </a:solidFill>
              </a:rPr>
              <a:t> </a:t>
            </a:r>
            <a:r>
              <a:rPr lang="en-US" dirty="0" smtClean="0">
                <a:solidFill>
                  <a:schemeClr val="accent5">
                    <a:lumMod val="60000"/>
                    <a:lumOff val="40000"/>
                  </a:schemeClr>
                </a:solidFill>
              </a:rPr>
              <a:t>                            Other Causes?</a:t>
            </a:r>
          </a:p>
          <a:p>
            <a:endParaRPr lang="en-US" dirty="0"/>
          </a:p>
        </p:txBody>
      </p:sp>
    </p:spTree>
    <p:extLst>
      <p:ext uri="{BB962C8B-B14F-4D97-AF65-F5344CB8AC3E}">
        <p14:creationId xmlns:p14="http://schemas.microsoft.com/office/powerpoint/2010/main" xmlns="" val="315668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ircle(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Examine an Existing Policy</a:t>
            </a:r>
            <a:endParaRPr lang="en-US" dirty="0"/>
          </a:p>
        </p:txBody>
      </p:sp>
      <p:sp>
        <p:nvSpPr>
          <p:cNvPr id="3" name="Content Placeholder 2"/>
          <p:cNvSpPr>
            <a:spLocks noGrp="1"/>
          </p:cNvSpPr>
          <p:nvPr>
            <p:ph idx="1"/>
          </p:nvPr>
        </p:nvSpPr>
        <p:spPr/>
        <p:txBody>
          <a:bodyPr>
            <a:normAutofit/>
          </a:bodyPr>
          <a:lstStyle/>
          <a:p>
            <a:r>
              <a:rPr lang="en-US" b="1" dirty="0" smtClean="0">
                <a:hlinkClick r:id="rId2"/>
              </a:rPr>
              <a:t>Your local Parent Teacher Organization</a:t>
            </a:r>
          </a:p>
          <a:p>
            <a:pPr marL="137160" indent="0">
              <a:buNone/>
            </a:pPr>
            <a:r>
              <a:rPr lang="en-US" sz="1800" dirty="0">
                <a:hlinkClick r:id="rId2"/>
              </a:rPr>
              <a:t>A Parent Teacher Organization (PTO) is a formal organization that consists of parents, teachers and school staff</a:t>
            </a:r>
            <a:r>
              <a:rPr lang="en-US" sz="1800" dirty="0" smtClean="0">
                <a:hlinkClick r:id="rId2"/>
              </a:rPr>
              <a:t>.</a:t>
            </a:r>
          </a:p>
          <a:p>
            <a:pPr marL="137160" indent="0">
              <a:buNone/>
            </a:pPr>
            <a:r>
              <a:rPr lang="en-US" dirty="0">
                <a:hlinkClick r:id="rId2"/>
              </a:rPr>
              <a:t>http://www.ptotoday.com/</a:t>
            </a:r>
            <a:endParaRPr lang="en-US" dirty="0" smtClean="0">
              <a:hlinkClick r:id="rId2"/>
            </a:endParaRPr>
          </a:p>
        </p:txBody>
      </p:sp>
      <p:pic>
        <p:nvPicPr>
          <p:cNvPr id="1026" name="Picture 2" descr="C:\Users\jadasek\AppData\Local\Microsoft\Windows\Temporary Internet Files\Content.IE5\5HFNB290\MC900297575[1].wm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752600" y="3613666"/>
            <a:ext cx="3429000" cy="2680602"/>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3002499" y="3244334"/>
            <a:ext cx="184731" cy="369332"/>
          </a:xfrm>
          <a:prstGeom prst="rect">
            <a:avLst/>
          </a:prstGeom>
        </p:spPr>
        <p:txBody>
          <a:bodyPr wrap="none">
            <a:spAutoFit/>
          </a:bodyPr>
          <a:lstStyle/>
          <a:p>
            <a:endParaRPr lang="en-US" dirty="0"/>
          </a:p>
        </p:txBody>
      </p:sp>
    </p:spTree>
    <p:extLst>
      <p:ext uri="{BB962C8B-B14F-4D97-AF65-F5344CB8AC3E}">
        <p14:creationId xmlns:p14="http://schemas.microsoft.com/office/powerpoint/2010/main" xmlns="" val="1649816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PTO Works</a:t>
            </a:r>
            <a:endParaRPr lang="en-US" dirty="0"/>
          </a:p>
        </p:txBody>
      </p:sp>
      <p:sp>
        <p:nvSpPr>
          <p:cNvPr id="3" name="Content Placeholder 2"/>
          <p:cNvSpPr>
            <a:spLocks noGrp="1"/>
          </p:cNvSpPr>
          <p:nvPr>
            <p:ph idx="1"/>
          </p:nvPr>
        </p:nvSpPr>
        <p:spPr/>
        <p:txBody>
          <a:bodyPr/>
          <a:lstStyle/>
          <a:p>
            <a:r>
              <a:rPr lang="en-US" dirty="0" smtClean="0"/>
              <a:t>PTO </a:t>
            </a:r>
            <a:r>
              <a:rPr lang="en-US" dirty="0"/>
              <a:t>is a nationally known and respected organization.  </a:t>
            </a:r>
          </a:p>
          <a:p>
            <a:r>
              <a:rPr lang="en-US" dirty="0"/>
              <a:t>PTO members must be elected </a:t>
            </a:r>
          </a:p>
          <a:p>
            <a:r>
              <a:rPr lang="en-US" dirty="0"/>
              <a:t>PTO members are welcomed into schools and are encouraged to attend events</a:t>
            </a:r>
          </a:p>
          <a:p>
            <a:r>
              <a:rPr lang="en-US" dirty="0"/>
              <a:t>PTO members have local chapters in which members have a vested interest in the school</a:t>
            </a:r>
          </a:p>
          <a:p>
            <a:endParaRPr lang="en-US" dirty="0"/>
          </a:p>
          <a:p>
            <a:endParaRPr lang="en-US" dirty="0"/>
          </a:p>
        </p:txBody>
      </p:sp>
    </p:spTree>
    <p:extLst>
      <p:ext uri="{BB962C8B-B14F-4D97-AF65-F5344CB8AC3E}">
        <p14:creationId xmlns:p14="http://schemas.microsoft.com/office/powerpoint/2010/main" xmlns="" val="16791071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Challenges PTOs face</a:t>
            </a:r>
            <a:endParaRPr lang="en-US" dirty="0"/>
          </a:p>
        </p:txBody>
      </p:sp>
      <p:sp>
        <p:nvSpPr>
          <p:cNvPr id="3" name="Content Placeholder 2"/>
          <p:cNvSpPr>
            <a:spLocks noGrp="1"/>
          </p:cNvSpPr>
          <p:nvPr>
            <p:ph idx="1"/>
          </p:nvPr>
        </p:nvSpPr>
        <p:spPr/>
        <p:txBody>
          <a:bodyPr>
            <a:normAutofit/>
          </a:bodyPr>
          <a:lstStyle/>
          <a:p>
            <a:r>
              <a:rPr lang="en-US" dirty="0" smtClean="0"/>
              <a:t>One example</a:t>
            </a:r>
          </a:p>
          <a:p>
            <a:endParaRPr lang="en-US" sz="1800" dirty="0"/>
          </a:p>
          <a:p>
            <a:r>
              <a:rPr lang="en-US" sz="1800" dirty="0" smtClean="0"/>
              <a:t>PTO’s are non –profit organizations</a:t>
            </a:r>
          </a:p>
          <a:p>
            <a:endParaRPr lang="en-US" sz="1800" dirty="0" smtClean="0"/>
          </a:p>
          <a:p>
            <a:endParaRPr lang="en-US" sz="1800" dirty="0"/>
          </a:p>
          <a:p>
            <a:endParaRPr lang="en-US" sz="1800" dirty="0" smtClean="0"/>
          </a:p>
          <a:p>
            <a:endParaRPr lang="en-US" sz="1800" dirty="0"/>
          </a:p>
        </p:txBody>
      </p:sp>
      <p:sp>
        <p:nvSpPr>
          <p:cNvPr id="4" name="Rectangle 3"/>
          <p:cNvSpPr/>
          <p:nvPr/>
        </p:nvSpPr>
        <p:spPr>
          <a:xfrm>
            <a:off x="593992" y="2967335"/>
            <a:ext cx="7956024"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Other Challenges:</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xmlns="" val="2015960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167</TotalTime>
  <Words>500</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Parent Involvement and Accountability</vt:lpstr>
      <vt:lpstr>Defining the Problem</vt:lpstr>
      <vt:lpstr>As a Parent</vt:lpstr>
      <vt:lpstr>As a Student</vt:lpstr>
      <vt:lpstr>Gathering the Evidence</vt:lpstr>
      <vt:lpstr>Identifying the Causes</vt:lpstr>
      <vt:lpstr>Examine an Existing Policy</vt:lpstr>
      <vt:lpstr>Why PTO Works</vt:lpstr>
      <vt:lpstr>Some Challenges PTOs face</vt:lpstr>
      <vt:lpstr>Discuss Possible Solutions</vt:lpstr>
      <vt:lpstr>PPA Six Step Solution Guide</vt:lpstr>
      <vt:lpstr>Get That Scale to Balance</vt:lpstr>
      <vt:lpstr>And the Winner 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Parent Involvement and Accountability</dc:title>
  <dc:creator>Steven Davis</dc:creator>
  <cp:lastModifiedBy>ann nigro</cp:lastModifiedBy>
  <cp:revision>27</cp:revision>
  <dcterms:created xsi:type="dcterms:W3CDTF">2014-03-17T19:21:35Z</dcterms:created>
  <dcterms:modified xsi:type="dcterms:W3CDTF">2014-04-29T15:49:28Z</dcterms:modified>
</cp:coreProperties>
</file>