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68" r:id="rId3"/>
    <p:sldId id="257" r:id="rId4"/>
    <p:sldId id="258" r:id="rId5"/>
    <p:sldId id="262" r:id="rId6"/>
    <p:sldId id="259" r:id="rId7"/>
    <p:sldId id="260" r:id="rId8"/>
    <p:sldId id="261" r:id="rId9"/>
    <p:sldId id="263" r:id="rId10"/>
    <p:sldId id="264" r:id="rId11"/>
    <p:sldId id="265"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5"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F1A17-24CC-4484-B1F0-28667F03D6F8}" type="datetimeFigureOut">
              <a:rPr lang="en-US" smtClean="0"/>
              <a:pPr/>
              <a:t>3/28/2013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82C21-3F5C-4E5C-96FC-208EB7A530F2}" type="slidenum">
              <a:rPr lang="en-US" smtClean="0"/>
              <a:pPr/>
              <a:t>‹#›</a:t>
            </a:fld>
            <a:endParaRPr lang="en-US" dirty="0"/>
          </a:p>
        </p:txBody>
      </p:sp>
    </p:spTree>
    <p:extLst>
      <p:ext uri="{BB962C8B-B14F-4D97-AF65-F5344CB8AC3E}">
        <p14:creationId xmlns:p14="http://schemas.microsoft.com/office/powerpoint/2010/main" val="340006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82C21-3F5C-4E5C-96FC-208EB7A530F2}" type="slidenum">
              <a:rPr lang="en-US" smtClean="0"/>
              <a:pPr/>
              <a:t>1</a:t>
            </a:fld>
            <a:endParaRPr lang="en-US" dirty="0"/>
          </a:p>
        </p:txBody>
      </p:sp>
    </p:spTree>
    <p:extLst>
      <p:ext uri="{BB962C8B-B14F-4D97-AF65-F5344CB8AC3E}">
        <p14:creationId xmlns:p14="http://schemas.microsoft.com/office/powerpoint/2010/main" val="111688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882C21-3F5C-4E5C-96FC-208EB7A530F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84556E9-2BE7-444E-B402-449C2A2928F9}" type="datetimeFigureOut">
              <a:rPr lang="en-US" smtClean="0"/>
              <a:pPr/>
              <a:t>3/28/2013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72EBE3D-E72E-4605-A4E5-2C126517BBB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4556E9-2BE7-444E-B402-449C2A2928F9}" type="datetimeFigureOut">
              <a:rPr lang="en-US" smtClean="0"/>
              <a:pPr/>
              <a:t>3/28/2013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EBE3D-E72E-4605-A4E5-2C126517BB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4556E9-2BE7-444E-B402-449C2A2928F9}" type="datetimeFigureOut">
              <a:rPr lang="en-US" smtClean="0"/>
              <a:pPr/>
              <a:t>3/28/2013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EBE3D-E72E-4605-A4E5-2C126517BB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84556E9-2BE7-444E-B402-449C2A2928F9}" type="datetimeFigureOut">
              <a:rPr lang="en-US" smtClean="0"/>
              <a:pPr/>
              <a:t>3/28/2013</a:t>
            </a:fld>
            <a:endParaRPr lang="en-US" dirty="0"/>
          </a:p>
        </p:txBody>
      </p:sp>
      <p:sp>
        <p:nvSpPr>
          <p:cNvPr id="9" name="Slide Number Placeholder 8"/>
          <p:cNvSpPr>
            <a:spLocks noGrp="1"/>
          </p:cNvSpPr>
          <p:nvPr>
            <p:ph type="sldNum" sz="quarter" idx="15"/>
          </p:nvPr>
        </p:nvSpPr>
        <p:spPr/>
        <p:txBody>
          <a:bodyPr rtlCol="0"/>
          <a:lstStyle/>
          <a:p>
            <a:fld id="{772EBE3D-E72E-4605-A4E5-2C126517BBB3}"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84556E9-2BE7-444E-B402-449C2A2928F9}" type="datetimeFigureOut">
              <a:rPr lang="en-US" smtClean="0"/>
              <a:pPr/>
              <a:t>3/28/2013</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772EBE3D-E72E-4605-A4E5-2C126517BBB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4556E9-2BE7-444E-B402-449C2A2928F9}" type="datetimeFigureOut">
              <a:rPr lang="en-US" smtClean="0"/>
              <a:pPr/>
              <a:t>3/28/2013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EBE3D-E72E-4605-A4E5-2C126517BBB3}"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4556E9-2BE7-444E-B402-449C2A2928F9}" type="datetimeFigureOut">
              <a:rPr lang="en-US" smtClean="0"/>
              <a:pPr/>
              <a:t>3/28/2013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2EBE3D-E72E-4605-A4E5-2C126517BBB3}"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84556E9-2BE7-444E-B402-449C2A2928F9}" type="datetimeFigureOut">
              <a:rPr lang="en-US" smtClean="0"/>
              <a:pPr/>
              <a:t>3/28/2013</a:t>
            </a:fld>
            <a:endParaRPr lang="en-US" dirty="0"/>
          </a:p>
        </p:txBody>
      </p:sp>
      <p:sp>
        <p:nvSpPr>
          <p:cNvPr id="7" name="Slide Number Placeholder 6"/>
          <p:cNvSpPr>
            <a:spLocks noGrp="1"/>
          </p:cNvSpPr>
          <p:nvPr>
            <p:ph type="sldNum" sz="quarter" idx="11"/>
          </p:nvPr>
        </p:nvSpPr>
        <p:spPr/>
        <p:txBody>
          <a:bodyPr rtlCol="0"/>
          <a:lstStyle/>
          <a:p>
            <a:fld id="{772EBE3D-E72E-4605-A4E5-2C126517BBB3}"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556E9-2BE7-444E-B402-449C2A2928F9}" type="datetimeFigureOut">
              <a:rPr lang="en-US" smtClean="0"/>
              <a:pPr/>
              <a:t>3/28/2013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2EBE3D-E72E-4605-A4E5-2C126517BB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4556E9-2BE7-444E-B402-449C2A2928F9}" type="datetimeFigureOut">
              <a:rPr lang="en-US" smtClean="0"/>
              <a:pPr/>
              <a:t>3/28/2013</a:t>
            </a:fld>
            <a:endParaRPr lang="en-US" dirty="0"/>
          </a:p>
        </p:txBody>
      </p:sp>
      <p:sp>
        <p:nvSpPr>
          <p:cNvPr id="22" name="Slide Number Placeholder 21"/>
          <p:cNvSpPr>
            <a:spLocks noGrp="1"/>
          </p:cNvSpPr>
          <p:nvPr>
            <p:ph type="sldNum" sz="quarter" idx="15"/>
          </p:nvPr>
        </p:nvSpPr>
        <p:spPr/>
        <p:txBody>
          <a:bodyPr rtlCol="0"/>
          <a:lstStyle/>
          <a:p>
            <a:fld id="{772EBE3D-E72E-4605-A4E5-2C126517BBB3}"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84556E9-2BE7-444E-B402-449C2A2928F9}" type="datetimeFigureOut">
              <a:rPr lang="en-US" smtClean="0"/>
              <a:pPr/>
              <a:t>3/28/2013</a:t>
            </a:fld>
            <a:endParaRPr lang="en-US" dirty="0"/>
          </a:p>
        </p:txBody>
      </p:sp>
      <p:sp>
        <p:nvSpPr>
          <p:cNvPr id="18" name="Slide Number Placeholder 17"/>
          <p:cNvSpPr>
            <a:spLocks noGrp="1"/>
          </p:cNvSpPr>
          <p:nvPr>
            <p:ph type="sldNum" sz="quarter" idx="11"/>
          </p:nvPr>
        </p:nvSpPr>
        <p:spPr/>
        <p:txBody>
          <a:bodyPr rtlCol="0"/>
          <a:lstStyle/>
          <a:p>
            <a:fld id="{772EBE3D-E72E-4605-A4E5-2C126517BBB3}"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4556E9-2BE7-444E-B402-449C2A2928F9}" type="datetimeFigureOut">
              <a:rPr lang="en-US" smtClean="0"/>
              <a:pPr/>
              <a:t>3/28/2013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2EBE3D-E72E-4605-A4E5-2C126517BBB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video.msnbc.msn.com/rock-center/5042885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TIPS/gather.html" TargetMode="External"/><Relationship Id="rId2" Type="http://schemas.openxmlformats.org/officeDocument/2006/relationships/hyperlink" Target="http://www2.maxwell.syr.edu/plegal/TIPS/select.html" TargetMode="External"/><Relationship Id="rId1" Type="http://schemas.openxmlformats.org/officeDocument/2006/relationships/slideLayout" Target="../slideLayouts/slideLayout2.xml"/><Relationship Id="rId4" Type="http://schemas.openxmlformats.org/officeDocument/2006/relationships/hyperlink" Target="http://www2.maxwell.syr.edu/plegal/TIPS/solu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eseretnews.com/images/article/midres/970119/970119.jpg" TargetMode="External"/><Relationship Id="rId1" Type="http://schemas.openxmlformats.org/officeDocument/2006/relationships/slideLayout" Target="../slideLayouts/slideLayout7.xml"/><Relationship Id="rId4" Type="http://schemas.openxmlformats.org/officeDocument/2006/relationships/hyperlink" Target="http://www.deseretnews.com/article/865561699/Texting-driver-struck-Vernal-teen-police-say.html?pg=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624" y="1524000"/>
            <a:ext cx="4038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52401"/>
            <a:ext cx="7772400" cy="1295399"/>
          </a:xfrm>
          <a:effectLst>
            <a:glow rad="139700">
              <a:schemeClr val="accent1">
                <a:satMod val="175000"/>
                <a:alpha val="40000"/>
              </a:schemeClr>
            </a:glow>
          </a:effectLst>
        </p:spPr>
        <p:txBody>
          <a:bodyPr>
            <a:normAutofit/>
          </a:bodyPr>
          <a:lstStyle/>
          <a:p>
            <a:r>
              <a:rPr lang="en-US" b="1" dirty="0" smtClean="0">
                <a:solidFill>
                  <a:schemeClr val="tx1"/>
                </a:solidFill>
              </a:rPr>
              <a:t>The Negative Effects of Students Using Cell Phones</a:t>
            </a:r>
            <a:endParaRPr lang="en-US" b="1" dirty="0">
              <a:solidFill>
                <a:schemeClr val="tx1"/>
              </a:solidFill>
            </a:endParaRPr>
          </a:p>
        </p:txBody>
      </p:sp>
      <p:sp>
        <p:nvSpPr>
          <p:cNvPr id="5" name="TextBox 4"/>
          <p:cNvSpPr txBox="1"/>
          <p:nvPr/>
        </p:nvSpPr>
        <p:spPr>
          <a:xfrm>
            <a:off x="2971800" y="5715000"/>
            <a:ext cx="3446777" cy="830997"/>
          </a:xfrm>
          <a:prstGeom prst="rect">
            <a:avLst/>
          </a:prstGeom>
          <a:noFill/>
        </p:spPr>
        <p:txBody>
          <a:bodyPr wrap="none" rtlCol="0">
            <a:spAutoFit/>
          </a:bodyPr>
          <a:lstStyle/>
          <a:p>
            <a:pPr algn="ctr"/>
            <a:r>
              <a:rPr lang="en-US" sz="2400" b="1" dirty="0" smtClean="0"/>
              <a:t>Pamela Winn</a:t>
            </a:r>
          </a:p>
          <a:p>
            <a:pPr algn="ctr"/>
            <a:r>
              <a:rPr lang="en-US" sz="2400" b="1" dirty="0" smtClean="0"/>
              <a:t>Proctor High School</a:t>
            </a:r>
            <a:endParaRPr lang="en-US" sz="2400" b="1" dirty="0"/>
          </a:p>
        </p:txBody>
      </p:sp>
    </p:spTree>
    <p:extLst>
      <p:ext uri="{BB962C8B-B14F-4D97-AF65-F5344CB8AC3E}">
        <p14:creationId xmlns:p14="http://schemas.microsoft.com/office/powerpoint/2010/main" val="25298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aolcdn.com/os/autos/photos/text-while-driving-612pb.jpg"/>
          <p:cNvPicPr>
            <a:picLocks noChangeAspect="1" noChangeArrowheads="1"/>
          </p:cNvPicPr>
          <p:nvPr/>
        </p:nvPicPr>
        <p:blipFill>
          <a:blip r:embed="rId2" cstate="print"/>
          <a:srcRect/>
          <a:stretch>
            <a:fillRect/>
          </a:stretch>
        </p:blipFill>
        <p:spPr bwMode="auto">
          <a:xfrm>
            <a:off x="1219200" y="304800"/>
            <a:ext cx="5829300" cy="3505200"/>
          </a:xfrm>
          <a:prstGeom prst="rect">
            <a:avLst/>
          </a:prstGeom>
          <a:ln>
            <a:noFill/>
          </a:ln>
          <a:effectLst>
            <a:softEdge rad="112500"/>
          </a:effectLst>
        </p:spPr>
      </p:pic>
      <p:sp>
        <p:nvSpPr>
          <p:cNvPr id="3" name="TextBox 2"/>
          <p:cNvSpPr txBox="1"/>
          <p:nvPr/>
        </p:nvSpPr>
        <p:spPr>
          <a:xfrm>
            <a:off x="914400" y="3886200"/>
            <a:ext cx="6400800" cy="1200329"/>
          </a:xfrm>
          <a:prstGeom prst="rect">
            <a:avLst/>
          </a:prstGeom>
          <a:noFill/>
        </p:spPr>
        <p:txBody>
          <a:bodyPr wrap="square" rtlCol="0">
            <a:spAutoFit/>
          </a:bodyPr>
          <a:lstStyle/>
          <a:p>
            <a:r>
              <a:rPr lang="en-US" dirty="0" smtClean="0"/>
              <a:t>The accident above was caused by a texting teenager, who had sent 11 texts in the 11 minutes that preceded the accident, according to investigators. It occurred in Gray Summit, Mo. and killed two people (AP).</a:t>
            </a:r>
            <a:endParaRPr lang="en-US"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505200"/>
            <a:ext cx="6934200" cy="2585323"/>
          </a:xfrm>
          <a:prstGeom prst="rect">
            <a:avLst/>
          </a:prstGeom>
        </p:spPr>
        <p:txBody>
          <a:bodyPr wrap="square">
            <a:spAutoFit/>
          </a:bodyPr>
          <a:lstStyle/>
          <a:p>
            <a:r>
              <a:rPr lang="en-US" dirty="0" smtClean="0"/>
              <a:t>Fatal Distraction: Texting &amp; driving like Russian roulette </a:t>
            </a:r>
          </a:p>
          <a:p>
            <a:r>
              <a:rPr lang="en-US" dirty="0" smtClean="0"/>
              <a:t>In this two-part report, Rock Center Kate Snow investigates the dangers of texting and driving. One leading researcher says texting and driving is eight times as bad as driving drunk. When the behavior leads to serious and sometimes deadly crashes, some texting drivers walk away with surprisingly light punishment.</a:t>
            </a:r>
          </a:p>
          <a:p>
            <a:r>
              <a:rPr lang="en-US" dirty="0" smtClean="0"/>
              <a:t> </a:t>
            </a:r>
          </a:p>
          <a:p>
            <a:r>
              <a:rPr lang="en-US" dirty="0" smtClean="0">
                <a:hlinkClick r:id="rId2"/>
              </a:rPr>
              <a:t>http://video.msnbc.msn.com/rock-center/50428850</a:t>
            </a:r>
            <a:r>
              <a:rPr lang="en-US" dirty="0" smtClean="0"/>
              <a:t> </a:t>
            </a:r>
            <a:endParaRPr lang="en-US" dirty="0"/>
          </a:p>
        </p:txBody>
      </p:sp>
      <p:pic>
        <p:nvPicPr>
          <p:cNvPr id="24578" name="Picture 2" descr="http://images.sodahead.com/polls/003586553/523732513_texting_while_driving_beverly_hills_xlarge.jpeg"/>
          <p:cNvPicPr>
            <a:picLocks noChangeAspect="1" noChangeArrowheads="1"/>
          </p:cNvPicPr>
          <p:nvPr/>
        </p:nvPicPr>
        <p:blipFill>
          <a:blip r:embed="rId3" cstate="print"/>
          <a:srcRect/>
          <a:stretch>
            <a:fillRect/>
          </a:stretch>
        </p:blipFill>
        <p:spPr bwMode="auto">
          <a:xfrm>
            <a:off x="2057400" y="304800"/>
            <a:ext cx="3962400" cy="2857500"/>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0"/>
            <a:ext cx="4235625" cy="3231654"/>
          </a:xfrm>
          <a:prstGeom prst="rect">
            <a:avLst/>
          </a:prstGeom>
          <a:noFill/>
        </p:spPr>
        <p:txBody>
          <a:bodyPr wrap="square" rtlCol="0">
            <a:spAutoFit/>
          </a:bodyPr>
          <a:lstStyle/>
          <a:p>
            <a:endParaRPr lang="en-US" dirty="0" smtClean="0">
              <a:solidFill>
                <a:schemeClr val="accent1">
                  <a:lumMod val="75000"/>
                </a:schemeClr>
              </a:solidFill>
            </a:endParaRPr>
          </a:p>
          <a:p>
            <a:endParaRPr lang="en-US" dirty="0" smtClean="0">
              <a:solidFill>
                <a:schemeClr val="accent1">
                  <a:lumMod val="75000"/>
                </a:schemeClr>
              </a:solidFill>
            </a:endParaRPr>
          </a:p>
          <a:p>
            <a:r>
              <a:rPr lang="en-US" sz="2400" b="1" dirty="0" smtClean="0">
                <a:solidFill>
                  <a:schemeClr val="accent1">
                    <a:lumMod val="75000"/>
                  </a:schemeClr>
                </a:solidFill>
              </a:rPr>
              <a:t>In a small group, discuss how you as students can get the word out in Proctor High School that:</a:t>
            </a:r>
          </a:p>
          <a:p>
            <a:r>
              <a:rPr lang="en-US" sz="2400" b="1" dirty="0" smtClean="0">
                <a:solidFill>
                  <a:schemeClr val="accent1">
                    <a:lumMod val="75000"/>
                  </a:schemeClr>
                </a:solidFill>
              </a:rPr>
              <a:t>“texting while driving is dangerous”</a:t>
            </a:r>
          </a:p>
        </p:txBody>
      </p:sp>
      <p:pic>
        <p:nvPicPr>
          <p:cNvPr id="2050" name="Picture 2" descr="http://t3.gstatic.com/images?q=tbn:ANd9GcTCrMxHvEfReE9A2KiOWSklmIicILwNdkLehujRMnqJXxLF9Fto:jacksonville.com/sites/default/files/imagecache/superphoto/11333692.jpg"/>
          <p:cNvPicPr>
            <a:picLocks noChangeAspect="1" noChangeArrowheads="1"/>
          </p:cNvPicPr>
          <p:nvPr/>
        </p:nvPicPr>
        <p:blipFill>
          <a:blip r:embed="rId3" cstate="print"/>
          <a:srcRect/>
          <a:stretch>
            <a:fillRect/>
          </a:stretch>
        </p:blipFill>
        <p:spPr bwMode="auto">
          <a:xfrm>
            <a:off x="228600" y="609600"/>
            <a:ext cx="2609850" cy="2514600"/>
          </a:xfrm>
          <a:prstGeom prst="rect">
            <a:avLst/>
          </a:prstGeom>
          <a:noFill/>
        </p:spPr>
      </p:pic>
      <p:sp>
        <p:nvSpPr>
          <p:cNvPr id="8" name="Rectangle 7"/>
          <p:cNvSpPr/>
          <p:nvPr/>
        </p:nvSpPr>
        <p:spPr>
          <a:xfrm>
            <a:off x="838200" y="3429000"/>
            <a:ext cx="7239000" cy="3139321"/>
          </a:xfrm>
          <a:prstGeom prst="rect">
            <a:avLst/>
          </a:prstGeom>
        </p:spPr>
        <p:txBody>
          <a:bodyPr wrap="square">
            <a:spAutoFit/>
          </a:bodyPr>
          <a:lstStyle/>
          <a:p>
            <a:r>
              <a:rPr lang="en-US" b="1" dirty="0" smtClean="0"/>
              <a:t>TAKE THE PLEDGE</a:t>
            </a:r>
          </a:p>
          <a:p>
            <a:r>
              <a:rPr lang="en-US" dirty="0" smtClean="0"/>
              <a:t>The fight to end distracted driving starts with you. Make the commitment to drive phone-free today.</a:t>
            </a:r>
          </a:p>
          <a:p>
            <a:r>
              <a:rPr lang="en-US" dirty="0" smtClean="0"/>
              <a:t>Distracted driving kills and injures thousands of people each year. </a:t>
            </a:r>
          </a:p>
          <a:p>
            <a:endParaRPr lang="en-US" dirty="0" smtClean="0">
              <a:solidFill>
                <a:schemeClr val="accent1">
                  <a:lumMod val="75000"/>
                </a:schemeClr>
              </a:solidFill>
            </a:endParaRPr>
          </a:p>
          <a:p>
            <a:r>
              <a:rPr lang="en-US" dirty="0" smtClean="0">
                <a:solidFill>
                  <a:schemeClr val="accent1">
                    <a:lumMod val="75000"/>
                  </a:schemeClr>
                </a:solidFill>
              </a:rPr>
              <a:t>I pledge to: </a:t>
            </a:r>
          </a:p>
          <a:p>
            <a:r>
              <a:rPr lang="en-US" dirty="0" smtClean="0">
                <a:solidFill>
                  <a:schemeClr val="accent1">
                    <a:lumMod val="75000"/>
                  </a:schemeClr>
                </a:solidFill>
              </a:rPr>
              <a:t>***Protect lives by never texting or talking on the phone while  driving.</a:t>
            </a:r>
          </a:p>
          <a:p>
            <a:r>
              <a:rPr lang="en-US" dirty="0" smtClean="0">
                <a:solidFill>
                  <a:schemeClr val="accent1">
                    <a:lumMod val="75000"/>
                  </a:schemeClr>
                </a:solidFill>
              </a:rPr>
              <a:t>***Be a good passenger and speak out if the driver in my car is distracted.</a:t>
            </a:r>
          </a:p>
          <a:p>
            <a:r>
              <a:rPr lang="en-US" dirty="0" smtClean="0">
                <a:solidFill>
                  <a:schemeClr val="accent1">
                    <a:lumMod val="75000"/>
                  </a:schemeClr>
                </a:solidFill>
              </a:rPr>
              <a:t>***Encourage my friends and family to drive phone-free.</a:t>
            </a:r>
            <a:endParaRPr lang="en-US" dirty="0">
              <a:solidFill>
                <a:schemeClr val="accent1">
                  <a:lumMod val="75000"/>
                </a:schemeClr>
              </a:solidFill>
            </a:endParaRPr>
          </a:p>
        </p:txBody>
      </p:sp>
      <p:sp>
        <p:nvSpPr>
          <p:cNvPr id="5" name="TextBox 4"/>
          <p:cNvSpPr txBox="1"/>
          <p:nvPr/>
        </p:nvSpPr>
        <p:spPr>
          <a:xfrm>
            <a:off x="335872" y="152400"/>
            <a:ext cx="4616970" cy="369332"/>
          </a:xfrm>
          <a:prstGeom prst="rect">
            <a:avLst/>
          </a:prstGeom>
          <a:noFill/>
        </p:spPr>
        <p:txBody>
          <a:bodyPr wrap="none" rtlCol="0">
            <a:spAutoFit/>
          </a:bodyPr>
          <a:lstStyle/>
          <a:p>
            <a:r>
              <a:rPr lang="en-US" dirty="0"/>
              <a:t>Step </a:t>
            </a:r>
            <a:r>
              <a:rPr lang="en-US" dirty="0" smtClean="0"/>
              <a:t>5 </a:t>
            </a:r>
            <a:r>
              <a:rPr lang="en-US" dirty="0"/>
              <a:t>of the PPA:  </a:t>
            </a:r>
            <a:r>
              <a:rPr lang="en-US" dirty="0" smtClean="0"/>
              <a:t>Develop New Solution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drivingambitioninc.com/Portals/71463/images/Get%20The%20Message%20-%20Don't%20Talk%20or%20Text-resized-600.gif"/>
          <p:cNvPicPr>
            <a:picLocks noChangeAspect="1" noChangeArrowheads="1"/>
          </p:cNvPicPr>
          <p:nvPr/>
        </p:nvPicPr>
        <p:blipFill>
          <a:blip r:embed="rId2" cstate="print"/>
          <a:srcRect/>
          <a:stretch>
            <a:fillRect/>
          </a:stretch>
        </p:blipFill>
        <p:spPr bwMode="auto">
          <a:xfrm>
            <a:off x="1676400" y="3429000"/>
            <a:ext cx="4495800" cy="304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6" name="Picture 4" descr="http://t1.gstatic.com/images?q=tbn:ANd9GcQUFsMbqT1UVn8iUPyLgX37hP36n5GOJ_djOAMp951EVRVNp333:www.reviewstl.com/wp-content/uploads/2009/08/texting-while-driving-psa-hd-video.jpg"/>
          <p:cNvPicPr>
            <a:picLocks noChangeAspect="1" noChangeArrowheads="1"/>
          </p:cNvPicPr>
          <p:nvPr/>
        </p:nvPicPr>
        <p:blipFill>
          <a:blip r:embed="rId3" cstate="print"/>
          <a:srcRect/>
          <a:stretch>
            <a:fillRect/>
          </a:stretch>
        </p:blipFill>
        <p:spPr bwMode="auto">
          <a:xfrm>
            <a:off x="1524000" y="381000"/>
            <a:ext cx="4876800" cy="2590800"/>
          </a:xfrm>
          <a:prstGeom prst="rect">
            <a:avLst/>
          </a:prstGeom>
          <a:noFill/>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Steps of the Public Policy Analyst (PPA)</a:t>
            </a:r>
            <a:endParaRPr lang="en-US" dirty="0"/>
          </a:p>
        </p:txBody>
      </p:sp>
      <p:sp>
        <p:nvSpPr>
          <p:cNvPr id="3" name="Content Placeholder 2"/>
          <p:cNvSpPr>
            <a:spLocks noGrp="1"/>
          </p:cNvSpPr>
          <p:nvPr>
            <p:ph sz="quarter" idx="1"/>
          </p:nvPr>
        </p:nvSpPr>
        <p:spPr/>
        <p:txBody>
          <a:bodyPr/>
          <a:lstStyle/>
          <a:p>
            <a:r>
              <a:rPr lang="en-US" dirty="0" smtClean="0">
                <a:hlinkClick r:id="rId2"/>
              </a:rPr>
              <a:t>Define the Problem</a:t>
            </a:r>
            <a:endParaRPr lang="en-US" dirty="0" smtClean="0"/>
          </a:p>
          <a:p>
            <a:r>
              <a:rPr lang="en-US" dirty="0" smtClean="0">
                <a:hlinkClick r:id="rId3"/>
              </a:rPr>
              <a:t>Gather the Evidence</a:t>
            </a:r>
            <a:endParaRPr lang="en-US" dirty="0" smtClean="0"/>
          </a:p>
          <a:p>
            <a:r>
              <a:rPr lang="en-US" dirty="0" smtClean="0"/>
              <a:t>Identify the Causes</a:t>
            </a:r>
          </a:p>
          <a:p>
            <a:r>
              <a:rPr lang="en-US" dirty="0" smtClean="0"/>
              <a:t>Examine an Existing Policy</a:t>
            </a:r>
          </a:p>
          <a:p>
            <a:r>
              <a:rPr lang="en-US" dirty="0" smtClean="0">
                <a:hlinkClick r:id="rId4"/>
              </a:rPr>
              <a:t>Develop New Solutions</a:t>
            </a:r>
            <a:endParaRPr lang="en-US" dirty="0" smtClean="0"/>
          </a:p>
          <a:p>
            <a:r>
              <a:rPr lang="en-US" dirty="0" smtClean="0"/>
              <a:t>Select the Best Solution</a:t>
            </a:r>
          </a:p>
          <a:p>
            <a:pPr lvl="1"/>
            <a:r>
              <a:rPr lang="en-US" dirty="0" smtClean="0"/>
              <a:t>Effectiveness vs. Feasibility</a:t>
            </a:r>
            <a:endParaRPr lang="en-US" dirty="0"/>
          </a:p>
        </p:txBody>
      </p:sp>
    </p:spTree>
    <p:extLst>
      <p:ext uri="{BB962C8B-B14F-4D97-AF65-F5344CB8AC3E}">
        <p14:creationId xmlns:p14="http://schemas.microsoft.com/office/powerpoint/2010/main" val="51930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fontScale="90000"/>
          </a:bodyPr>
          <a:lstStyle/>
          <a:p>
            <a:pPr algn="ctr"/>
            <a:r>
              <a:rPr lang="en-US" b="1" dirty="0" smtClean="0">
                <a:solidFill>
                  <a:schemeClr val="tx1"/>
                </a:solidFill>
              </a:rPr>
              <a:t>Cell phone usage hinders </a:t>
            </a:r>
            <a:br>
              <a:rPr lang="en-US" b="1" dirty="0" smtClean="0">
                <a:solidFill>
                  <a:schemeClr val="tx1"/>
                </a:solidFill>
              </a:rPr>
            </a:br>
            <a:r>
              <a:rPr lang="en-US" b="1" dirty="0" smtClean="0">
                <a:solidFill>
                  <a:schemeClr val="tx1"/>
                </a:solidFill>
              </a:rPr>
              <a:t>student performance  </a:t>
            </a:r>
            <a:endParaRPr lang="en-US" b="1" dirty="0">
              <a:solidFill>
                <a:schemeClr val="tx1"/>
              </a:solidFill>
            </a:endParaRPr>
          </a:p>
        </p:txBody>
      </p:sp>
      <p:sp>
        <p:nvSpPr>
          <p:cNvPr id="3" name="Content Placeholder 2"/>
          <p:cNvSpPr>
            <a:spLocks noGrp="1"/>
          </p:cNvSpPr>
          <p:nvPr>
            <p:ph sz="quarter" idx="1"/>
          </p:nvPr>
        </p:nvSpPr>
        <p:spPr>
          <a:xfrm>
            <a:off x="457200" y="1600201"/>
            <a:ext cx="4572000" cy="4572000"/>
          </a:xfrm>
        </p:spPr>
        <p:txBody>
          <a:bodyPr>
            <a:normAutofit/>
          </a:bodyPr>
          <a:lstStyle/>
          <a:p>
            <a:pPr marL="0" indent="0">
              <a:buNone/>
            </a:pPr>
            <a:endParaRPr lang="en-US" dirty="0"/>
          </a:p>
          <a:p>
            <a:pPr marL="0" indent="0">
              <a:buNone/>
            </a:pPr>
            <a:endParaRPr lang="en-US" b="1" dirty="0" smtClean="0">
              <a:solidFill>
                <a:schemeClr val="accent1"/>
              </a:solidFill>
            </a:endParaRPr>
          </a:p>
          <a:p>
            <a:pPr marL="0" indent="0">
              <a:buNone/>
            </a:pPr>
            <a:r>
              <a:rPr lang="en-US" sz="3200" b="1" dirty="0" smtClean="0">
                <a:solidFill>
                  <a:schemeClr val="accent1">
                    <a:lumMod val="75000"/>
                  </a:schemeClr>
                </a:solidFill>
              </a:rPr>
              <a:t>*Sleep Deprivation </a:t>
            </a:r>
          </a:p>
          <a:p>
            <a:pPr marL="0" indent="0">
              <a:buNone/>
            </a:pPr>
            <a:endParaRPr lang="en-US" b="1" dirty="0" smtClean="0"/>
          </a:p>
          <a:p>
            <a:pPr marL="0" indent="0">
              <a:buNone/>
            </a:pPr>
            <a:endParaRPr lang="en-US" b="1" dirty="0" smtClean="0"/>
          </a:p>
          <a:p>
            <a:pPr marL="0" indent="0">
              <a:buNone/>
            </a:pPr>
            <a:r>
              <a:rPr lang="en-US" b="1" dirty="0" smtClean="0"/>
              <a:t>Students texting all hours of the night have difficulty learning</a:t>
            </a:r>
          </a:p>
          <a:p>
            <a:pPr marL="0" indent="0">
              <a:buNone/>
            </a:pPr>
            <a:r>
              <a:rPr lang="en-US" b="1" dirty="0" smtClean="0"/>
              <a:t> </a:t>
            </a:r>
          </a:p>
          <a:p>
            <a:pPr marL="0" indent="0">
              <a:buNone/>
            </a:pPr>
            <a:endParaRPr lang="en-US" b="1" dirty="0" smtClean="0"/>
          </a:p>
          <a:p>
            <a:pPr marL="0" indent="0">
              <a:buNone/>
            </a:pPr>
            <a:endParaRPr lang="en-US" b="1" dirty="0" smtClean="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371600"/>
            <a:ext cx="3133725"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657600"/>
            <a:ext cx="3276600"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185348"/>
            <a:ext cx="4326826" cy="369332"/>
          </a:xfrm>
          <a:prstGeom prst="rect">
            <a:avLst/>
          </a:prstGeom>
          <a:noFill/>
        </p:spPr>
        <p:txBody>
          <a:bodyPr wrap="none" rtlCol="0">
            <a:spAutoFit/>
          </a:bodyPr>
          <a:lstStyle/>
          <a:p>
            <a:r>
              <a:rPr lang="en-US" dirty="0"/>
              <a:t>Step 1 of the PPA:  Define the Problem</a:t>
            </a:r>
            <a:endParaRPr lang="en-US" dirty="0"/>
          </a:p>
        </p:txBody>
      </p:sp>
    </p:spTree>
    <p:extLst>
      <p:ext uri="{BB962C8B-B14F-4D97-AF65-F5344CB8AC3E}">
        <p14:creationId xmlns:p14="http://schemas.microsoft.com/office/powerpoint/2010/main" val="1069954620"/>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a:bodyPr>
          <a:lstStyle/>
          <a:p>
            <a:r>
              <a:rPr lang="en-US" sz="3200" b="1" dirty="0" smtClean="0">
                <a:solidFill>
                  <a:schemeClr val="tx1"/>
                </a:solidFill>
              </a:rPr>
              <a:t>Texting Lingo in School Writing </a:t>
            </a:r>
            <a:endParaRPr lang="en-US" sz="3200" b="1" dirty="0">
              <a:solidFill>
                <a:schemeClr val="tx1"/>
              </a:solidFill>
            </a:endParaRPr>
          </a:p>
        </p:txBody>
      </p:sp>
      <p:sp>
        <p:nvSpPr>
          <p:cNvPr id="3" name="Content Placeholder 2"/>
          <p:cNvSpPr>
            <a:spLocks noGrp="1"/>
          </p:cNvSpPr>
          <p:nvPr>
            <p:ph sz="quarter" idx="1"/>
          </p:nvPr>
        </p:nvSpPr>
        <p:spPr/>
        <p:txBody>
          <a:bodyPr/>
          <a:lstStyle/>
          <a:p>
            <a:endParaRPr lang="en-US" b="1" dirty="0" smtClean="0">
              <a:solidFill>
                <a:srgbClr val="FF0000"/>
              </a:solidFill>
            </a:endParaRPr>
          </a:p>
          <a:p>
            <a:r>
              <a:rPr lang="en-US" sz="3200" b="1" dirty="0" smtClean="0">
                <a:solidFill>
                  <a:schemeClr val="accent1">
                    <a:lumMod val="75000"/>
                  </a:schemeClr>
                </a:solidFill>
              </a:rPr>
              <a:t>Lack of grammar skills</a:t>
            </a:r>
          </a:p>
          <a:p>
            <a:r>
              <a:rPr lang="en-US" sz="3200" b="1" dirty="0" smtClean="0">
                <a:solidFill>
                  <a:schemeClr val="accent1">
                    <a:lumMod val="75000"/>
                  </a:schemeClr>
                </a:solidFill>
              </a:rPr>
              <a:t>No punctuation</a:t>
            </a:r>
          </a:p>
          <a:p>
            <a:r>
              <a:rPr lang="en-US" sz="3200" b="1" dirty="0" smtClean="0">
                <a:solidFill>
                  <a:schemeClr val="accent1">
                    <a:lumMod val="75000"/>
                  </a:schemeClr>
                </a:solidFill>
              </a:rPr>
              <a:t>Inventive spelling</a:t>
            </a:r>
          </a:p>
          <a:p>
            <a:pPr>
              <a:buNone/>
            </a:pPr>
            <a:endParaRPr lang="en-US" dirty="0" smtClean="0"/>
          </a:p>
          <a:p>
            <a:pPr>
              <a:buNone/>
            </a:pPr>
            <a:endParaRPr lang="en-US" dirty="0" smtClean="0"/>
          </a:p>
          <a:p>
            <a:pPr>
              <a:buNone/>
            </a:pPr>
            <a:r>
              <a:rPr lang="en-US" b="1" dirty="0" smtClean="0"/>
              <a:t>in the play romeo and juliet </a:t>
            </a:r>
          </a:p>
          <a:p>
            <a:pPr>
              <a:buNone/>
            </a:pPr>
            <a:r>
              <a:rPr lang="en-US" b="1" dirty="0" smtClean="0"/>
              <a:t>i will tell u abt the events</a:t>
            </a:r>
          </a:p>
          <a:p>
            <a:pPr>
              <a:buNone/>
            </a:pPr>
            <a:r>
              <a:rPr lang="en-US" b="1" dirty="0" smtClean="0"/>
              <a:t>b4 juliet died</a:t>
            </a:r>
          </a:p>
          <a:p>
            <a:endParaRPr lang="en-US" dirty="0"/>
          </a:p>
        </p:txBody>
      </p:sp>
      <p:pic>
        <p:nvPicPr>
          <p:cNvPr id="4" name="Picture 3" descr="writing-clip-art.jpg"/>
          <p:cNvPicPr>
            <a:picLocks noChangeAspect="1"/>
          </p:cNvPicPr>
          <p:nvPr/>
        </p:nvPicPr>
        <p:blipFill>
          <a:blip r:embed="rId2" cstate="print"/>
          <a:stretch>
            <a:fillRect/>
          </a:stretch>
        </p:blipFill>
        <p:spPr>
          <a:xfrm>
            <a:off x="5486400" y="1905000"/>
            <a:ext cx="2590800" cy="3155576"/>
          </a:xfrm>
          <a:prstGeom prst="rect">
            <a:avLst/>
          </a:prstGeom>
        </p:spPr>
      </p:pic>
    </p:spTree>
    <p:extLst>
      <p:ext uri="{BB962C8B-B14F-4D97-AF65-F5344CB8AC3E}">
        <p14:creationId xmlns:p14="http://schemas.microsoft.com/office/powerpoint/2010/main" val="1767658010"/>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f in grammer.bmp"/>
          <p:cNvPicPr>
            <a:picLocks noGrp="1" noChangeAspect="1"/>
          </p:cNvPicPr>
          <p:nvPr>
            <p:ph sz="quarter" idx="1"/>
          </p:nvPr>
        </p:nvPicPr>
        <p:blipFill>
          <a:blip r:embed="rId2" cstate="print"/>
          <a:stretch>
            <a:fillRect/>
          </a:stretch>
        </p:blipFill>
        <p:spPr>
          <a:xfrm>
            <a:off x="990600" y="533400"/>
            <a:ext cx="6776332" cy="5168389"/>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467600" cy="1096962"/>
          </a:xfrm>
        </p:spPr>
        <p:txBody>
          <a:bodyPr>
            <a:noAutofit/>
          </a:bodyPr>
          <a:lstStyle/>
          <a:p>
            <a:pPr algn="ctr"/>
            <a:r>
              <a:rPr lang="en-US" sz="4800" dirty="0" smtClean="0"/>
              <a:t/>
            </a:r>
            <a:br>
              <a:rPr lang="en-US" sz="4800" dirty="0" smtClean="0"/>
            </a:br>
            <a:r>
              <a:rPr lang="en-US" sz="3200" b="1" dirty="0" smtClean="0">
                <a:solidFill>
                  <a:schemeClr val="tx1"/>
                </a:solidFill>
              </a:rPr>
              <a:t>No Verbal communication</a:t>
            </a:r>
            <a:endParaRPr lang="en-US" sz="3200" b="1" dirty="0">
              <a:solidFill>
                <a:schemeClr val="tx1"/>
              </a:solidFill>
            </a:endParaRPr>
          </a:p>
        </p:txBody>
      </p:sp>
      <p:sp>
        <p:nvSpPr>
          <p:cNvPr id="3" name="Content Placeholder 2"/>
          <p:cNvSpPr>
            <a:spLocks noGrp="1"/>
          </p:cNvSpPr>
          <p:nvPr>
            <p:ph sz="quarter" idx="1"/>
          </p:nvPr>
        </p:nvSpPr>
        <p:spPr>
          <a:xfrm>
            <a:off x="457200" y="4267200"/>
            <a:ext cx="7467600" cy="2206752"/>
          </a:xfrm>
        </p:spPr>
        <p:txBody>
          <a:bodyPr/>
          <a:lstStyle/>
          <a:p>
            <a:endParaRPr lang="en-US" dirty="0" smtClean="0"/>
          </a:p>
          <a:p>
            <a:endParaRPr lang="en-US" dirty="0" smtClean="0"/>
          </a:p>
          <a:p>
            <a:r>
              <a:rPr lang="en-US" b="1" dirty="0" smtClean="0"/>
              <a:t>Unable to express thoughts on a job interview</a:t>
            </a:r>
          </a:p>
          <a:p>
            <a:r>
              <a:rPr lang="en-US" b="1" dirty="0" smtClean="0"/>
              <a:t>Difficulty conveying feelings</a:t>
            </a:r>
            <a:endParaRPr lang="en-US" b="1" dirty="0"/>
          </a:p>
        </p:txBody>
      </p:sp>
      <p:pic>
        <p:nvPicPr>
          <p:cNvPr id="13313" name="Picture 1" descr="http://www.speechbuddy.com/blog/wp-content/uploads/2012/11/Texting-Dangers-Teens-with-Cellphones.jpg"/>
          <p:cNvPicPr>
            <a:picLocks noChangeAspect="1" noChangeArrowheads="1"/>
          </p:cNvPicPr>
          <p:nvPr/>
        </p:nvPicPr>
        <p:blipFill>
          <a:blip r:embed="rId2" cstate="print"/>
          <a:srcRect/>
          <a:stretch>
            <a:fillRect/>
          </a:stretch>
        </p:blipFill>
        <p:spPr bwMode="auto">
          <a:xfrm>
            <a:off x="1295400" y="1905000"/>
            <a:ext cx="5638800" cy="2971800"/>
          </a:xfrm>
          <a:prstGeom prst="rect">
            <a:avLst/>
          </a:prstGeom>
          <a:noFill/>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772400" cy="838200"/>
          </a:xfrm>
        </p:spPr>
        <p:txBody>
          <a:bodyPr>
            <a:normAutofit fontScale="90000"/>
          </a:bodyPr>
          <a:lstStyle/>
          <a:p>
            <a:r>
              <a:rPr lang="en-US" sz="3200" b="1" dirty="0" smtClean="0">
                <a:solidFill>
                  <a:schemeClr val="tx1"/>
                </a:solidFill>
              </a:rPr>
              <a:t>     </a:t>
            </a:r>
            <a:r>
              <a:rPr lang="en-US" sz="3600" b="1" dirty="0" smtClean="0">
                <a:solidFill>
                  <a:schemeClr val="tx1"/>
                </a:solidFill>
              </a:rPr>
              <a:t>TEST CHEATING ON THE RISE</a:t>
            </a:r>
            <a:endParaRPr lang="en-US" sz="3600" b="1" dirty="0">
              <a:solidFill>
                <a:schemeClr val="tx1"/>
              </a:solidFill>
            </a:endParaRPr>
          </a:p>
        </p:txBody>
      </p:sp>
      <p:pic>
        <p:nvPicPr>
          <p:cNvPr id="1026" name="Picture 2" descr="C:\Documents and Settings\pwinn\Desktop\cell-phone.jpg"/>
          <p:cNvPicPr>
            <a:picLocks noGrp="1" noChangeAspect="1" noChangeArrowheads="1"/>
          </p:cNvPicPr>
          <p:nvPr>
            <p:ph sz="quarter" idx="1"/>
          </p:nvPr>
        </p:nvPicPr>
        <p:blipFill>
          <a:blip r:embed="rId2" cstate="print"/>
          <a:srcRect/>
          <a:stretch>
            <a:fillRect/>
          </a:stretch>
        </p:blipFill>
        <p:spPr bwMode="auto">
          <a:xfrm>
            <a:off x="5562600" y="1524000"/>
            <a:ext cx="2971800" cy="4114800"/>
          </a:xfrm>
          <a:prstGeom prst="rect">
            <a:avLst/>
          </a:prstGeom>
          <a:noFill/>
        </p:spPr>
      </p:pic>
      <p:sp>
        <p:nvSpPr>
          <p:cNvPr id="5" name="TextBox 4"/>
          <p:cNvSpPr txBox="1"/>
          <p:nvPr/>
        </p:nvSpPr>
        <p:spPr>
          <a:xfrm>
            <a:off x="304800" y="1752600"/>
            <a:ext cx="5257800" cy="3785652"/>
          </a:xfrm>
          <a:prstGeom prst="rect">
            <a:avLst/>
          </a:prstGeom>
          <a:noFill/>
          <a:ln>
            <a:solidFill>
              <a:schemeClr val="bg1"/>
            </a:solidFill>
          </a:ln>
        </p:spPr>
        <p:txBody>
          <a:bodyPr wrap="square" rtlCol="0">
            <a:spAutoFit/>
          </a:bodyPr>
          <a:lstStyle/>
          <a:p>
            <a:r>
              <a:rPr lang="en-US" sz="2400" b="1" dirty="0" smtClean="0">
                <a:solidFill>
                  <a:schemeClr val="accent1">
                    <a:lumMod val="75000"/>
                  </a:schemeClr>
                </a:solidFill>
              </a:rPr>
              <a:t>**</a:t>
            </a:r>
            <a:r>
              <a:rPr lang="en-US" sz="2400" b="1" dirty="0" smtClean="0"/>
              <a:t>Searching the web for    	</a:t>
            </a:r>
          </a:p>
          <a:p>
            <a:r>
              <a:rPr lang="en-US" sz="2400" b="1" dirty="0" smtClean="0"/>
              <a:t>    answers</a:t>
            </a:r>
          </a:p>
          <a:p>
            <a:endParaRPr lang="en-US" sz="2400" b="1" dirty="0" smtClean="0"/>
          </a:p>
          <a:p>
            <a:r>
              <a:rPr lang="en-US" sz="2400" b="1" dirty="0" smtClean="0">
                <a:solidFill>
                  <a:schemeClr val="accent1">
                    <a:lumMod val="75000"/>
                  </a:schemeClr>
                </a:solidFill>
              </a:rPr>
              <a:t>**</a:t>
            </a:r>
            <a:r>
              <a:rPr lang="en-US" sz="2400" b="1" dirty="0" smtClean="0"/>
              <a:t>Looking up stored</a:t>
            </a:r>
          </a:p>
          <a:p>
            <a:r>
              <a:rPr lang="en-US" sz="2400" b="1" dirty="0" smtClean="0"/>
              <a:t>    information</a:t>
            </a:r>
          </a:p>
          <a:p>
            <a:endParaRPr lang="en-US" sz="2400" b="1" dirty="0" smtClean="0"/>
          </a:p>
          <a:p>
            <a:r>
              <a:rPr lang="en-US" sz="2400" b="1" dirty="0" smtClean="0">
                <a:solidFill>
                  <a:schemeClr val="accent1">
                    <a:lumMod val="75000"/>
                  </a:schemeClr>
                </a:solidFill>
              </a:rPr>
              <a:t>**</a:t>
            </a:r>
            <a:r>
              <a:rPr lang="en-US" sz="2400" b="1" dirty="0" smtClean="0"/>
              <a:t>Texting answers to a friend</a:t>
            </a:r>
          </a:p>
          <a:p>
            <a:endParaRPr lang="en-US" sz="2400" b="1" dirty="0" smtClean="0"/>
          </a:p>
          <a:p>
            <a:r>
              <a:rPr lang="en-US" sz="2400" b="1" dirty="0" smtClean="0">
                <a:solidFill>
                  <a:schemeClr val="accent1">
                    <a:lumMod val="75000"/>
                  </a:schemeClr>
                </a:solidFill>
              </a:rPr>
              <a:t>**</a:t>
            </a:r>
            <a:r>
              <a:rPr lang="en-US" sz="2400" b="1" dirty="0" smtClean="0"/>
              <a:t>Taking a picture of the test </a:t>
            </a:r>
          </a:p>
          <a:p>
            <a:r>
              <a:rPr lang="en-US" sz="2400" b="1" dirty="0" smtClean="0"/>
              <a:t>    and sending it to a friend</a:t>
            </a: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1981200"/>
          </a:xfrm>
        </p:spPr>
        <p:txBody>
          <a:bodyPr>
            <a:normAutofit/>
          </a:bodyPr>
          <a:lstStyle/>
          <a:p>
            <a:r>
              <a:rPr lang="en-US" b="1" dirty="0" smtClean="0"/>
              <a:t>On a much more serious note…</a:t>
            </a:r>
            <a:br>
              <a:rPr lang="en-US" b="1" dirty="0" smtClean="0"/>
            </a:br>
            <a:r>
              <a:rPr lang="en-US" b="1" dirty="0" smtClean="0"/>
              <a:t>Could you live with yourself if this happened to you while you were texting?</a:t>
            </a:r>
            <a:endParaRPr lang="en-US" b="1" dirty="0"/>
          </a:p>
        </p:txBody>
      </p:sp>
      <p:sp>
        <p:nvSpPr>
          <p:cNvPr id="5" name="Content Placeholder 4"/>
          <p:cNvSpPr>
            <a:spLocks noGrp="1"/>
          </p:cNvSpPr>
          <p:nvPr>
            <p:ph sz="quarter" idx="1"/>
          </p:nvPr>
        </p:nvSpPr>
        <p:spPr>
          <a:xfrm>
            <a:off x="457200" y="2514600"/>
            <a:ext cx="7620000" cy="3959352"/>
          </a:xfrm>
        </p:spPr>
        <p:txBody>
          <a:bodyPr/>
          <a:lstStyle/>
          <a:p>
            <a:pPr>
              <a:buNone/>
            </a:pPr>
            <a:r>
              <a:rPr lang="en-US" dirty="0" smtClean="0"/>
              <a:t> </a:t>
            </a:r>
            <a:endParaRPr lang="en-US" dirty="0"/>
          </a:p>
        </p:txBody>
      </p:sp>
      <p:pic>
        <p:nvPicPr>
          <p:cNvPr id="1025" name="Picture 1" descr="http://www.southflorida-injurylawyerblog.com/textingwhiledriving.jpg"/>
          <p:cNvPicPr>
            <a:picLocks noChangeAspect="1" noChangeArrowheads="1"/>
          </p:cNvPicPr>
          <p:nvPr/>
        </p:nvPicPr>
        <p:blipFill>
          <a:blip r:embed="rId2" cstate="print"/>
          <a:srcRect/>
          <a:stretch>
            <a:fillRect/>
          </a:stretch>
        </p:blipFill>
        <p:spPr bwMode="auto">
          <a:xfrm>
            <a:off x="838200" y="2197798"/>
            <a:ext cx="6934200" cy="4211673"/>
          </a:xfrm>
          <a:prstGeom prst="rect">
            <a:avLst/>
          </a:prstGeom>
          <a:noFill/>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seretnews.com/images/article/contentimage/970119/970119.jpg">
            <a:hlinkClick r:id="rId2"/>
          </p:cNvPr>
          <p:cNvPicPr>
            <a:picLocks noChangeAspect="1" noChangeArrowheads="1"/>
          </p:cNvPicPr>
          <p:nvPr/>
        </p:nvPicPr>
        <p:blipFill>
          <a:blip r:embed="rId3" cstate="print"/>
          <a:srcRect/>
          <a:stretch>
            <a:fillRect/>
          </a:stretch>
        </p:blipFill>
        <p:spPr bwMode="auto">
          <a:xfrm>
            <a:off x="838200" y="0"/>
            <a:ext cx="7239000" cy="2667000"/>
          </a:xfrm>
          <a:prstGeom prst="rect">
            <a:avLst/>
          </a:prstGeom>
          <a:ln>
            <a:noFill/>
          </a:ln>
          <a:effectLst>
            <a:softEdge rad="112500"/>
          </a:effectLst>
        </p:spPr>
      </p:pic>
      <p:sp>
        <p:nvSpPr>
          <p:cNvPr id="4" name="TextBox 3"/>
          <p:cNvSpPr txBox="1"/>
          <p:nvPr/>
        </p:nvSpPr>
        <p:spPr>
          <a:xfrm>
            <a:off x="381000" y="5447138"/>
            <a:ext cx="4343400" cy="923330"/>
          </a:xfrm>
          <a:prstGeom prst="rect">
            <a:avLst/>
          </a:prstGeom>
          <a:noFill/>
        </p:spPr>
        <p:txBody>
          <a:bodyPr wrap="square" rtlCol="0">
            <a:spAutoFit/>
          </a:bodyPr>
          <a:lstStyle/>
          <a:p>
            <a:r>
              <a:rPr lang="en-US" dirty="0" smtClean="0">
                <a:hlinkClick r:id="rId4"/>
              </a:rPr>
              <a:t>http://www.deseretnews.com/article/865561699/Texting-driver-struck-Vernal-teen-police-say.html?pg=all</a:t>
            </a:r>
            <a:endParaRPr lang="en-US" dirty="0"/>
          </a:p>
        </p:txBody>
      </p:sp>
      <p:sp>
        <p:nvSpPr>
          <p:cNvPr id="5" name="TextBox 4"/>
          <p:cNvSpPr txBox="1"/>
          <p:nvPr/>
        </p:nvSpPr>
        <p:spPr>
          <a:xfrm>
            <a:off x="914400" y="2590800"/>
            <a:ext cx="6934200" cy="2862322"/>
          </a:xfrm>
          <a:prstGeom prst="rect">
            <a:avLst/>
          </a:prstGeom>
          <a:noFill/>
        </p:spPr>
        <p:txBody>
          <a:bodyPr wrap="square" rtlCol="0">
            <a:spAutoFit/>
          </a:bodyPr>
          <a:lstStyle/>
          <a:p>
            <a:pPr>
              <a:lnSpc>
                <a:spcPct val="150000"/>
              </a:lnSpc>
            </a:pPr>
            <a:r>
              <a:rPr lang="en-US" sz="2000" dirty="0" smtClean="0"/>
              <a:t>Vernal Police Sgt. Vance Norton diagrams the scene of a crash Sunday, Sept. 2, 2012. Investigators say a man was </a:t>
            </a:r>
            <a:r>
              <a:rPr lang="en-US" sz="2000" dirty="0" smtClean="0">
                <a:solidFill>
                  <a:srgbClr val="C00000"/>
                </a:solidFill>
              </a:rPr>
              <a:t>texting and driving </a:t>
            </a:r>
            <a:r>
              <a:rPr lang="en-US" sz="2000" dirty="0" smtClean="0"/>
              <a:t>when he struck a Vernal teen who was walking alongside 500 West with a friend. The teen suffered critical injuries. He died Monday, Sept. 3, 2012, at Primary Children's Medical Center</a:t>
            </a:r>
            <a:r>
              <a:rPr lang="en-US" dirty="0" smtClean="0"/>
              <a:t>.</a:t>
            </a:r>
            <a:endParaRPr lang="en-US" dirty="0"/>
          </a:p>
        </p:txBody>
      </p:sp>
      <p:sp>
        <p:nvSpPr>
          <p:cNvPr id="6" name="Title 1"/>
          <p:cNvSpPr txBox="1">
            <a:spLocks/>
          </p:cNvSpPr>
          <p:nvPr/>
        </p:nvSpPr>
        <p:spPr>
          <a:xfrm>
            <a:off x="4114800" y="6324600"/>
            <a:ext cx="4572000" cy="350838"/>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1600" smtClean="0"/>
              <a:t>Step 2 of the PPA:  Gather the Evidence</a:t>
            </a:r>
            <a:endParaRPr lang="en-US" sz="1600" dirty="0"/>
          </a:p>
        </p:txBody>
      </p:sp>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821</TotalTime>
  <Words>433</Words>
  <Application>Microsoft Office PowerPoint</Application>
  <PresentationFormat>On-screen Show (4:3)</PresentationFormat>
  <Paragraphs>72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The Negative Effects of Students Using Cell Phones</vt:lpstr>
      <vt:lpstr>Steps of the Public Policy Analyst (PPA)</vt:lpstr>
      <vt:lpstr>Cell phone usage hinders  student performance  </vt:lpstr>
      <vt:lpstr>Texting Lingo in School Writing </vt:lpstr>
      <vt:lpstr> </vt:lpstr>
      <vt:lpstr> No Verbal communication</vt:lpstr>
      <vt:lpstr>     TEST CHEATING ON THE RISE</vt:lpstr>
      <vt:lpstr>On a much more serious note… Could you live with yourself if this happened to you while you were texting?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Negative Effects of Students Using Cell Phones</dc:title>
  <dc:creator>Steven Davis</dc:creator>
  <cp:lastModifiedBy>Joe Montecalvo</cp:lastModifiedBy>
  <cp:revision>61</cp:revision>
  <dcterms:created xsi:type="dcterms:W3CDTF">2013-03-06T20:51:51Z</dcterms:created>
  <dcterms:modified xsi:type="dcterms:W3CDTF">2013-03-28T15:20:31Z</dcterms:modified>
</cp:coreProperties>
</file>