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5" r:id="rId5"/>
    <p:sldId id="257" r:id="rId6"/>
    <p:sldId id="259" r:id="rId7"/>
    <p:sldId id="258" r:id="rId8"/>
    <p:sldId id="260" r:id="rId9"/>
    <p:sldId id="261" r:id="rId10"/>
    <p:sldId id="262" r:id="rId11"/>
    <p:sldId id="264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9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3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353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5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0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363A9B-4C50-44C0-AFDB-8786F12618A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3D6DA2-86E6-4B2A-BB51-FF89EEA55CA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wind+turbine&amp;source=images&amp;cd=&amp;cad=rja&amp;docid=2vSv22w29mnucM&amp;tbnid=8Z0ueMW_2UfCHM:&amp;ved=0CAUQjRw&amp;url=http://www.tuscolatoday.com/index.php/2012/04/28/additional-wind-turbines-given-nod-of-approval/&amp;ei=EJxQUbuzJcnE0AHKvYHwBA&amp;bvm=bv.44158598,d.dmg&amp;psig=AFQjCNFEUrZbbe5mR7Lar2k6WSqRAUdnlw&amp;ust=136432370135659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science.howstuffworks.com/environmental/energy/wind-energy-quiz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wind&amp;source=images&amp;cd=&amp;cad=rja&amp;docid=60cCC09a3SN6NM&amp;tbnid=-1Ja7LeX2l_NdM:&amp;ved=0CAUQjRw&amp;url=http://www.evwind.es/2013/01/09/first-wind-projects-50-percent-portfolio-growth-in-coming-years-following-passage-of-wind-energy-tax-credit/27281&amp;ei=5E1TUbPbM4bh0wGXzIGQCw&amp;bvm=bv.44342787,d.dmg&amp;psig=AFQjCNFd5DRu19TPDgn0kkg1ePI0pLUB4g&amp;ust=1364500305975137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url?sa=i&amp;rct=j&amp;q=hydroelectric+power&amp;source=images&amp;cd=&amp;cad=rja&amp;docid=17O-pCJW7j6kfM&amp;tbnid=klMLAxmGJlqnjM:&amp;ved=0CAUQjRw&amp;url=http://www.strescom.org/briefings/daily-round-ups/item/367-db23092012.html&amp;ei=Uk1TUbXVHaTL0QH8rYD4BQ&amp;bvm=bv.44342787,d.dmg&amp;psig=AFQjCNGHM6ZmhDE2EOt2LCBUBwdzRtFFpA&amp;ust=13645001573099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nuclear+plant&amp;source=images&amp;cd=&amp;cad=rja&amp;docid=6Uj0EsIUC53V0M&amp;tbnid=OfvSa8cNE90-QM:&amp;ved=0CAUQjRw&amp;url=http://www.utilities-me.com/article-1344-germany-to-shut-down-all-nuclear-plants-by-2022/&amp;ei=t01TUfXjF--K0QGkg4GAAw&amp;bvm=bv.44342787,d.dmg&amp;psig=AFQjCNGLZdjtEHw9t39Hsw5dlbcL-yghtA&amp;ust=1364500260585393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coal+plant&amp;source=images&amp;cd=&amp;cad=rja&amp;docid=QczvO6v03zLbMM&amp;tbnid=bLMqLfRLyQ162M:&amp;ved=0CAUQjRw&amp;url=http://www.zmescience.com/ecology/environmental-issues/nuclear-plant-21032011/&amp;ei=fk1TUdmoHrO50QH4-YH4Aw&amp;bvm=bv.44342787,d.dmg&amp;psig=AFQjCNHl4BRxdoJhWMJ7tA1AlhMtXBIVrg&amp;ust=1364500216691712" TargetMode="Externa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wind+turbine+and+wildlife&amp;source=images&amp;cd=&amp;cad=rja&amp;docid=LfQPgSmiWvRQIM&amp;tbnid=f5Gbf7y7wbCY5M:&amp;ved=0CAUQjRw&amp;url=http://inhabitat.com/painting-wind-turbines-purple-will-save-wildlife/&amp;ei=GaBQUZbXEO-30QHau4DwCA&amp;psig=AFQjCNHlGx8IqShPyM2mbFqph0xcWKxCfg&amp;ust=1364324731071796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nd-power-problems.org/" TargetMode="External"/><Relationship Id="rId3" Type="http://schemas.openxmlformats.org/officeDocument/2006/relationships/hyperlink" Target="http://www2.maxwell.syr.edu/plegal/ppas/gather.html" TargetMode="External"/><Relationship Id="rId7" Type="http://schemas.openxmlformats.org/officeDocument/2006/relationships/hyperlink" Target="http://www2.maxwell.syr.edu/plegal/ppas/bestsol.html" TargetMode="External"/><Relationship Id="rId2" Type="http://schemas.openxmlformats.org/officeDocument/2006/relationships/hyperlink" Target="http://www2.maxwell.syr.edu/plegal/ppas/select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2.maxwell.syr.edu/plegal/ppas/solutions.html" TargetMode="External"/><Relationship Id="rId5" Type="http://schemas.openxmlformats.org/officeDocument/2006/relationships/hyperlink" Target="http://www2.maxwell.syr.edu/plegal/ppas/existing.html" TargetMode="External"/><Relationship Id="rId4" Type="http://schemas.openxmlformats.org/officeDocument/2006/relationships/hyperlink" Target="http://www2.maxwell.syr.edu/plegal/ppas/identify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money+borders+frames&amp;source=images&amp;cd=&amp;cad=rja&amp;docid=BtTAJnITUbHkUM&amp;tbnid=A3EOQW8P-BubJM:&amp;ved=0CAUQjRw&amp;url=http://www.thinkstockphotos.co.uk/image/stock-photo-money-border/94543664&amp;ei=olJTUcmGHamK0QH4moHIDQ&amp;bvm=bv.44342787,d.dmg&amp;psig=AFQjCNGoXuHrA694K_uX2UvEogInQpEecA&amp;ust=136450146982587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wildlife+borders+&amp;source=images&amp;cd=&amp;cad=rja&amp;docid=_8JCdwU4elPD3M&amp;tbnid=5vxG-JhN68PSiM:&amp;ved=0CAUQjRw&amp;url=http://www.tennesseewebstore.com/nature_wall_borders.html&amp;ei=kVdTUa3KL6Tl0QGsuYDgBA&amp;bvm=bv.44342787,d.dmg&amp;psig=AFQjCNHIehIoLAgcsVKqFA51JqDu3Mfj3g&amp;ust=136450279418833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medicine+&amp;source=images&amp;cd=&amp;cad=rja&amp;docid=Z478CBB45wNt_M&amp;tbnid=JQgAMwddcGhTDM:&amp;ved=0CAUQjRw&amp;url=http://www.intechopen.com/news/article/new-scientific-peer-reviewed-journal-international-integrative-medicine-launched&amp;ei=-lZTUbjKOaT-0gHhnoCwAQ&amp;bvm=bv.44342787,d.dmg&amp;psig=AFQjCNG-k6AQZpcg3TCnN7sJLSfMPVXhJw&amp;ust=13645026052578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18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uscolatoday.com/wp-content/uploads/2012/04/GE-2_5MW-Wind-Turbine-1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8" y="20782"/>
            <a:ext cx="9151257" cy="683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572000"/>
            <a:ext cx="3647208" cy="182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Mr. Richard </a:t>
            </a:r>
            <a:r>
              <a:rPr lang="en-US" sz="2400" dirty="0" err="1" smtClean="0"/>
              <a:t>Calenzo</a:t>
            </a:r>
            <a:endParaRPr lang="en-US" sz="2400" dirty="0" smtClean="0"/>
          </a:p>
          <a:p>
            <a:r>
              <a:rPr lang="en-US" sz="2400" dirty="0" smtClean="0"/>
              <a:t>Proctor High School</a:t>
            </a:r>
          </a:p>
          <a:p>
            <a:r>
              <a:rPr lang="en-US" sz="2400" dirty="0" smtClean="0"/>
              <a:t>rcalenzo@uticaschools.org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52600"/>
            <a:ext cx="2590800" cy="24574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 Problem With Wind Turbines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3000">
              <a:srgbClr val="D4DEFF"/>
            </a:gs>
            <a:gs pos="68000">
              <a:srgbClr val="D4DEFF"/>
            </a:gs>
            <a:gs pos="74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Energy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the Cartoon Below</a:t>
            </a:r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291" y="2438400"/>
            <a:ext cx="38100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0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Energy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various ways that the United States produces energy</a:t>
            </a:r>
          </a:p>
          <a:p>
            <a:pPr lvl="1"/>
            <a:r>
              <a:rPr lang="en-US" dirty="0" smtClean="0"/>
              <a:t>Hydroelectric</a:t>
            </a:r>
          </a:p>
          <a:p>
            <a:pPr lvl="1"/>
            <a:r>
              <a:rPr lang="en-US" dirty="0" smtClean="0"/>
              <a:t>Coal </a:t>
            </a:r>
          </a:p>
          <a:p>
            <a:pPr lvl="1"/>
            <a:r>
              <a:rPr lang="en-US" dirty="0" smtClean="0"/>
              <a:t>Oil</a:t>
            </a:r>
          </a:p>
          <a:p>
            <a:pPr lvl="1"/>
            <a:r>
              <a:rPr lang="en-US" dirty="0" smtClean="0"/>
              <a:t>Nuclear</a:t>
            </a:r>
          </a:p>
          <a:p>
            <a:pPr lvl="1"/>
            <a:r>
              <a:rPr lang="en-US" dirty="0" smtClean="0"/>
              <a:t>Natural Gas</a:t>
            </a:r>
          </a:p>
          <a:p>
            <a:pPr lvl="1"/>
            <a:r>
              <a:rPr lang="en-US" dirty="0" smtClean="0"/>
              <a:t>Wind</a:t>
            </a:r>
            <a:endParaRPr lang="en-US" dirty="0"/>
          </a:p>
        </p:txBody>
      </p:sp>
      <p:pic>
        <p:nvPicPr>
          <p:cNvPr id="2050" name="Picture 2" descr="http://gallery.mailchimp.com/556aeef60722f6e5811ea2519/images/SEP_23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513186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dn.zmescience.com/wp-content/uploads/2011/03/coal-plan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4" y="2895600"/>
            <a:ext cx="5124941" cy="352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2.gstatic.com/images?q=tbn:ANd9GcQ0mMjMs37mNOSxY3NWSzicmpg_U8VBo4emFE4nPHzY0YuVMiDKjQ:www.utilities-me.com/pictures/gallery/Nuclear%2520Cooling%2520Towers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193" y="2895600"/>
            <a:ext cx="5241275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2.gstatic.com/images?q=tbn:ANd9GcRvZsuAfF1iMkOA9laqH60uVgCCFruDaLNqLvYV7Cqv7tEpAOL3:www.evwind.es/wp-content/uploads/2012/08/wind-turbine-wind-farm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2" y="2689335"/>
            <a:ext cx="5241275" cy="393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440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Wind Turbines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construction of wind turbines disturbs local </a:t>
            </a:r>
            <a:r>
              <a:rPr lang="en-US" dirty="0" smtClean="0"/>
              <a:t>landowners</a:t>
            </a:r>
            <a:r>
              <a:rPr lang="en-US" dirty="0"/>
              <a:t>.  </a:t>
            </a:r>
            <a:r>
              <a:rPr lang="en-US" dirty="0" smtClean="0"/>
              <a:t>They complain of</a:t>
            </a:r>
          </a:p>
          <a:p>
            <a:pPr lvl="1"/>
            <a:r>
              <a:rPr lang="en-US" dirty="0" smtClean="0"/>
              <a:t>unwanted noise </a:t>
            </a:r>
          </a:p>
          <a:p>
            <a:pPr lvl="1"/>
            <a:r>
              <a:rPr lang="en-US" dirty="0" smtClean="0"/>
              <a:t>unsightliness 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/>
              <a:t>effects to wildlife.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86072"/>
            <a:ext cx="3962400" cy="223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assets.inhabitat.com/wp-content/blogs.dir/1/files/2010/11/windandbirds-e128870677284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45" y="4386072"/>
            <a:ext cx="3082727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3.gstatic.com/images?q=tbn:ANd9GcRgPoRLImfoAni2FJWk9V1U0i7HVz2Mr08PwrmY8Yul7DU_uJ0r:hhpd.com/main/wp-content/uploads/2013/01/Image7Bracket-300x20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908" y="2793664"/>
            <a:ext cx="22860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672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 of Public Policy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Define the Problem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Gather the Evidence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Identify the Causes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Examine an Existing Policy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Develop Solutions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Select the Best Solution</a:t>
            </a:r>
            <a:endParaRPr lang="en-US" dirty="0" smtClean="0"/>
          </a:p>
          <a:p>
            <a:pPr lvl="1"/>
            <a:r>
              <a:rPr lang="en-US" dirty="0" smtClean="0"/>
              <a:t>Effectiveness vs. Feasibility</a:t>
            </a:r>
          </a:p>
          <a:p>
            <a:pPr lvl="1"/>
            <a:r>
              <a:rPr lang="en-US" dirty="0">
                <a:hlinkClick r:id="rId8"/>
              </a:rPr>
              <a:t>http://www.wind-power-problems.org/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cache2.asset-cache.net/xc/94543664-money-border-thinkstock.jpg?v=1&amp;c=IWSAsset&amp;k=2&amp;d=EF02D7492C29D6933DAD836220C0DE71468997C7C6BF2725CADFD597BFE420FEE30A760B0D811297&amp;p=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5796" cy="683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4983163"/>
          </a:xfrm>
        </p:spPr>
        <p:txBody>
          <a:bodyPr>
            <a:normAutofit/>
          </a:bodyPr>
          <a:lstStyle/>
          <a:p>
            <a:r>
              <a:rPr lang="en-US" b="1" dirty="0" smtClean="0"/>
              <a:t>Wind </a:t>
            </a:r>
            <a:r>
              <a:rPr lang="en-US" b="1" dirty="0"/>
              <a:t>Power Causes Economic Problems:</a:t>
            </a:r>
            <a:endParaRPr lang="en-US" dirty="0"/>
          </a:p>
          <a:p>
            <a:r>
              <a:rPr lang="en-US" dirty="0"/>
              <a:t>Homes located near wind turbines lose significant value </a:t>
            </a:r>
          </a:p>
          <a:p>
            <a:r>
              <a:rPr lang="en-US" dirty="0"/>
              <a:t>Some homes become impossible to sell and are abandoned by their owners</a:t>
            </a:r>
          </a:p>
          <a:p>
            <a:r>
              <a:rPr lang="en-US" dirty="0"/>
              <a:t>Wilderness areas lose economic value as recreational and vacation locations</a:t>
            </a:r>
          </a:p>
          <a:p>
            <a:r>
              <a:rPr lang="en-US" dirty="0"/>
              <a:t>Tourism supported businesses suffer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43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1161"/>
            <a:ext cx="8229600" cy="1143000"/>
          </a:xfrm>
        </p:spPr>
        <p:txBody>
          <a:bodyPr/>
          <a:lstStyle/>
          <a:p>
            <a:r>
              <a:rPr lang="en-US" dirty="0" smtClean="0"/>
              <a:t>Environmental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Wind Turbines Cause Environmental Damages: </a:t>
            </a:r>
          </a:p>
          <a:p>
            <a:r>
              <a:rPr lang="en-US" dirty="0"/>
              <a:t>Destruction of fragile ecosystems and animal habitats </a:t>
            </a:r>
          </a:p>
          <a:p>
            <a:pPr lvl="1"/>
            <a:r>
              <a:rPr lang="en-US" dirty="0"/>
              <a:t>Deforestation</a:t>
            </a:r>
          </a:p>
          <a:p>
            <a:pPr lvl="1"/>
            <a:r>
              <a:rPr lang="en-US" dirty="0"/>
              <a:t>Excavation</a:t>
            </a:r>
          </a:p>
          <a:p>
            <a:pPr lvl="1"/>
            <a:r>
              <a:rPr lang="en-US" dirty="0"/>
              <a:t>Erosion</a:t>
            </a:r>
          </a:p>
          <a:p>
            <a:r>
              <a:rPr lang="en-US" dirty="0"/>
              <a:t>Turbines </a:t>
            </a:r>
            <a:r>
              <a:rPr lang="en-US" dirty="0" smtClean="0"/>
              <a:t>kill birds </a:t>
            </a:r>
            <a:r>
              <a:rPr lang="en-US" dirty="0"/>
              <a:t>and other flying animals</a:t>
            </a:r>
          </a:p>
          <a:p>
            <a:pPr lvl="1"/>
            <a:r>
              <a:rPr lang="en-US" dirty="0"/>
              <a:t>Eagles</a:t>
            </a:r>
          </a:p>
          <a:p>
            <a:pPr lvl="1"/>
            <a:r>
              <a:rPr lang="en-US" dirty="0"/>
              <a:t>Raptors</a:t>
            </a:r>
          </a:p>
          <a:p>
            <a:pPr lvl="1"/>
            <a:r>
              <a:rPr lang="en-US" dirty="0"/>
              <a:t>Hawks</a:t>
            </a:r>
          </a:p>
          <a:p>
            <a:pPr lvl="1"/>
            <a:r>
              <a:rPr lang="en-US" dirty="0"/>
              <a:t>Migrating Birds</a:t>
            </a:r>
          </a:p>
          <a:p>
            <a:pPr lvl="1"/>
            <a:r>
              <a:rPr lang="en-US" dirty="0"/>
              <a:t>Bats </a:t>
            </a:r>
          </a:p>
          <a:p>
            <a:endParaRPr lang="en-US" dirty="0"/>
          </a:p>
        </p:txBody>
      </p:sp>
      <p:pic>
        <p:nvPicPr>
          <p:cNvPr id="5128" name="Picture 8" descr="http://www.tennesseewebstore.com/files/BB-3004A_Mountain_Wildlife_Panorama_Border_ENTIRE_REPEA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tennesseewebstore.com/files/BB-3004A_Mountain_Wildlife_Panorama_Border_ENTIRE_REPEA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6839"/>
            <a:ext cx="9144000" cy="52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0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Health 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Turbine "blade thump" noise causes a health problem known as Wind Turbine Syndrome</a:t>
            </a:r>
          </a:p>
          <a:p>
            <a:r>
              <a:rPr lang="en-US" dirty="0"/>
              <a:t>Symptoms include: </a:t>
            </a:r>
          </a:p>
          <a:p>
            <a:pPr lvl="1"/>
            <a:r>
              <a:rPr lang="en-US" dirty="0"/>
              <a:t>Sleep disturbance</a:t>
            </a:r>
          </a:p>
          <a:p>
            <a:pPr lvl="1"/>
            <a:r>
              <a:rPr lang="en-US" dirty="0"/>
              <a:t>Headache</a:t>
            </a:r>
          </a:p>
          <a:p>
            <a:pPr lvl="1"/>
            <a:r>
              <a:rPr lang="en-US" dirty="0"/>
              <a:t>Ringing or buzzing in the ears</a:t>
            </a:r>
          </a:p>
          <a:p>
            <a:pPr lvl="1"/>
            <a:r>
              <a:rPr lang="en-US" dirty="0"/>
              <a:t>Dizziness</a:t>
            </a:r>
          </a:p>
          <a:p>
            <a:pPr lvl="1"/>
            <a:r>
              <a:rPr lang="en-US" dirty="0"/>
              <a:t>Vertigo</a:t>
            </a:r>
          </a:p>
          <a:p>
            <a:pPr lvl="1"/>
            <a:r>
              <a:rPr lang="en-US" dirty="0"/>
              <a:t>Nausea</a:t>
            </a:r>
          </a:p>
          <a:p>
            <a:pPr lvl="1"/>
            <a:r>
              <a:rPr lang="en-US" dirty="0"/>
              <a:t>Visual blurring</a:t>
            </a:r>
          </a:p>
          <a:p>
            <a:pPr lvl="1"/>
            <a:r>
              <a:rPr lang="en-US" dirty="0"/>
              <a:t>Rapid heart rate</a:t>
            </a:r>
          </a:p>
          <a:p>
            <a:pPr lvl="1"/>
            <a:r>
              <a:rPr lang="en-US" dirty="0"/>
              <a:t>Irritability</a:t>
            </a:r>
          </a:p>
          <a:p>
            <a:pPr lvl="1"/>
            <a:r>
              <a:rPr lang="en-US" dirty="0"/>
              <a:t>Problems with concentration and memory</a:t>
            </a:r>
          </a:p>
          <a:p>
            <a:pPr lvl="1"/>
            <a:r>
              <a:rPr lang="en-US" dirty="0"/>
              <a:t>Panic episodes associated with sensations of internal pulsation or quivering, which arise while awake or asleep</a:t>
            </a:r>
          </a:p>
          <a:p>
            <a:endParaRPr lang="en-US" dirty="0"/>
          </a:p>
        </p:txBody>
      </p:sp>
      <p:pic>
        <p:nvPicPr>
          <p:cNvPr id="6148" name="Picture 4" descr="http://www.intechopen.com/js/ckeditor/kcfinder/upload/images/bigstockphoto_An_Apple_A_Day_398659(1)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3492500" cy="233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7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Proponents of Wind Power say: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power promises clean source of electricity</a:t>
            </a:r>
          </a:p>
          <a:p>
            <a:pPr lvl="1"/>
            <a:r>
              <a:rPr lang="en-US" dirty="0" smtClean="0"/>
              <a:t>Doesn’t contribute to carbon emissions</a:t>
            </a:r>
          </a:p>
          <a:p>
            <a:r>
              <a:rPr lang="en-US" dirty="0" smtClean="0"/>
              <a:t>Wind power is inexpensive</a:t>
            </a:r>
          </a:p>
          <a:p>
            <a:pPr lvl="1"/>
            <a:r>
              <a:rPr lang="en-US" dirty="0" smtClean="0"/>
              <a:t>Wind is free to collect</a:t>
            </a:r>
          </a:p>
          <a:p>
            <a:r>
              <a:rPr lang="en-US" dirty="0" smtClean="0"/>
              <a:t>Wind farms create jobs</a:t>
            </a:r>
          </a:p>
          <a:p>
            <a:r>
              <a:rPr lang="en-US" dirty="0" smtClean="0"/>
              <a:t>Denmark is cited as a model for the use of wind as an energy source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33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to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bird-friendly blades that protect birds from harm</a:t>
            </a:r>
          </a:p>
          <a:p>
            <a:r>
              <a:rPr lang="en-US" dirty="0" smtClean="0"/>
              <a:t>Require a noise ordinance that limits the sound from wind turbines</a:t>
            </a:r>
          </a:p>
          <a:p>
            <a:r>
              <a:rPr lang="en-US" dirty="0" smtClean="0"/>
              <a:t>Build wind farms away from population centers</a:t>
            </a:r>
          </a:p>
          <a:p>
            <a:r>
              <a:rPr lang="en-US" dirty="0" smtClean="0"/>
              <a:t>Compensate landowners for nearby wind farms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286</TotalTime>
  <Words>316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Metro</vt:lpstr>
      <vt:lpstr>Civic</vt:lpstr>
      <vt:lpstr>The Problem With Wind Turbines </vt:lpstr>
      <vt:lpstr>Sources of Energy Production</vt:lpstr>
      <vt:lpstr>The Problem With Wind Turbines</vt:lpstr>
      <vt:lpstr>The Steps of Public Policy Analysis</vt:lpstr>
      <vt:lpstr>Economic Effects</vt:lpstr>
      <vt:lpstr>Environmental Effects</vt:lpstr>
      <vt:lpstr>Human Health Effects </vt:lpstr>
      <vt:lpstr>Proponents of Wind Power say:</vt:lpstr>
      <vt:lpstr>Solutions to the Problem</vt:lpstr>
      <vt:lpstr>Wind Energy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With Wind Turbines</dc:title>
  <dc:creator>Steven Davis</dc:creator>
  <cp:lastModifiedBy>Joe Montecalvo</cp:lastModifiedBy>
  <cp:revision>21</cp:revision>
  <dcterms:created xsi:type="dcterms:W3CDTF">2013-03-25T18:47:59Z</dcterms:created>
  <dcterms:modified xsi:type="dcterms:W3CDTF">2013-03-28T15:50:06Z</dcterms:modified>
</cp:coreProperties>
</file>