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handoutMasterIdLst>
    <p:handoutMasterId r:id="rId26"/>
  </p:handoutMasterIdLst>
  <p:sldIdLst>
    <p:sldId id="332" r:id="rId2"/>
    <p:sldId id="333" r:id="rId3"/>
    <p:sldId id="336" r:id="rId4"/>
    <p:sldId id="317" r:id="rId5"/>
    <p:sldId id="276" r:id="rId6"/>
    <p:sldId id="327" r:id="rId7"/>
    <p:sldId id="331" r:id="rId8"/>
    <p:sldId id="334" r:id="rId9"/>
    <p:sldId id="299" r:id="rId10"/>
    <p:sldId id="306" r:id="rId11"/>
    <p:sldId id="295" r:id="rId12"/>
    <p:sldId id="300" r:id="rId13"/>
    <p:sldId id="298" r:id="rId14"/>
    <p:sldId id="289" r:id="rId15"/>
    <p:sldId id="297" r:id="rId16"/>
    <p:sldId id="328" r:id="rId17"/>
    <p:sldId id="296" r:id="rId18"/>
    <p:sldId id="319" r:id="rId19"/>
    <p:sldId id="324" r:id="rId20"/>
    <p:sldId id="335" r:id="rId21"/>
    <p:sldId id="329" r:id="rId22"/>
    <p:sldId id="314" r:id="rId23"/>
    <p:sldId id="330" r:id="rId24"/>
    <p:sldId id="325" r:id="rId25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D79BD284-17D2-495C-826D-44101E0A9A2B}" type="datetimeFigureOut">
              <a:rPr lang="en-US" smtClean="0"/>
              <a:pPr/>
              <a:t>3/28/2013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BF181FD6-47BD-42FA-B4CF-AC7198C7C0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7591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B6817-2BAE-4A14-B350-8EDD4ADC75F9}" type="datetimeFigureOut">
              <a:rPr lang="en-US" smtClean="0"/>
              <a:pPr/>
              <a:t>3/28/2013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21A1B-EB2A-4F11-B38A-790A0CA195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717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B6817-2BAE-4A14-B350-8EDD4ADC75F9}" type="datetimeFigureOut">
              <a:rPr lang="en-US" smtClean="0"/>
              <a:pPr/>
              <a:t>3/28/2013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21A1B-EB2A-4F11-B38A-790A0CA195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547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B6817-2BAE-4A14-B350-8EDD4ADC75F9}" type="datetimeFigureOut">
              <a:rPr lang="en-US" smtClean="0"/>
              <a:pPr/>
              <a:t>3/28/2013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21A1B-EB2A-4F11-B38A-790A0CA195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268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B6817-2BAE-4A14-B350-8EDD4ADC75F9}" type="datetimeFigureOut">
              <a:rPr lang="en-US" smtClean="0"/>
              <a:pPr/>
              <a:t>3/28/2013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21A1B-EB2A-4F11-B38A-790A0CA195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653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B6817-2BAE-4A14-B350-8EDD4ADC75F9}" type="datetimeFigureOut">
              <a:rPr lang="en-US" smtClean="0"/>
              <a:pPr/>
              <a:t>3/28/2013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21A1B-EB2A-4F11-B38A-790A0CA195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14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B6817-2BAE-4A14-B350-8EDD4ADC75F9}" type="datetimeFigureOut">
              <a:rPr lang="en-US" smtClean="0"/>
              <a:pPr/>
              <a:t>3/28/2013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21A1B-EB2A-4F11-B38A-790A0CA195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871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B6817-2BAE-4A14-B350-8EDD4ADC75F9}" type="datetimeFigureOut">
              <a:rPr lang="en-US" smtClean="0"/>
              <a:pPr/>
              <a:t>3/28/2013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21A1B-EB2A-4F11-B38A-790A0CA195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795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B6817-2BAE-4A14-B350-8EDD4ADC75F9}" type="datetimeFigureOut">
              <a:rPr lang="en-US" smtClean="0"/>
              <a:pPr/>
              <a:t>3/28/2013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21A1B-EB2A-4F11-B38A-790A0CA195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140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B6817-2BAE-4A14-B350-8EDD4ADC75F9}" type="datetimeFigureOut">
              <a:rPr lang="en-US" smtClean="0"/>
              <a:pPr/>
              <a:t>3/28/2013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21A1B-EB2A-4F11-B38A-790A0CA195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644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B6817-2BAE-4A14-B350-8EDD4ADC75F9}" type="datetimeFigureOut">
              <a:rPr lang="en-US" smtClean="0"/>
              <a:pPr/>
              <a:t>3/28/2013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21A1B-EB2A-4F11-B38A-790A0CA195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345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B6817-2BAE-4A14-B350-8EDD4ADC75F9}" type="datetimeFigureOut">
              <a:rPr lang="en-US" smtClean="0"/>
              <a:pPr/>
              <a:t>3/28/2013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21A1B-EB2A-4F11-B38A-790A0CA195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059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B6817-2BAE-4A14-B350-8EDD4ADC75F9}" type="datetimeFigureOut">
              <a:rPr lang="en-US" smtClean="0"/>
              <a:pPr/>
              <a:t>3/28/2013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221A1B-EB2A-4F11-B38A-790A0CA195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348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2.maxwell.syr.edu/plegal/TIPS/select.htm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70025"/>
          </a:xfrm>
        </p:spPr>
        <p:txBody>
          <a:bodyPr/>
          <a:lstStyle/>
          <a:p>
            <a:r>
              <a:rPr lang="en-US" dirty="0" smtClean="0"/>
              <a:t>Prohibition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28956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Richard Allen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T. R. Proctor High School – Utica N.Y.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rallen@uticaschools.org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1919 – 18</a:t>
            </a:r>
            <a:r>
              <a:rPr lang="en-US" baseline="30000" dirty="0" smtClean="0"/>
              <a:t>th</a:t>
            </a:r>
            <a:r>
              <a:rPr lang="en-US" dirty="0" smtClean="0"/>
              <a:t> Amendment passed in Jan 1919</a:t>
            </a:r>
          </a:p>
          <a:p>
            <a:pPr>
              <a:buNone/>
            </a:pPr>
            <a:r>
              <a:rPr lang="en-US" dirty="0" smtClean="0"/>
              <a:t>“illegal to manufacture, sell and transport alcoholic beverages”</a:t>
            </a:r>
          </a:p>
          <a:p>
            <a:pPr>
              <a:buNone/>
            </a:pPr>
            <a:r>
              <a:rPr lang="en-US" dirty="0" smtClean="0"/>
              <a:t>Volstead Act Oct 1919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losed_sign_phot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89200" y="510381"/>
            <a:ext cx="4165600" cy="5486400"/>
          </a:xfrm>
        </p:spPr>
      </p:pic>
      <p:pic>
        <p:nvPicPr>
          <p:cNvPr id="5" name="Picture 4" descr="BE04359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0" y="898683"/>
            <a:ext cx="7620000" cy="5500687"/>
          </a:xfrm>
          <a:prstGeom prst="rect">
            <a:avLst/>
          </a:prstGeom>
        </p:spPr>
      </p:pic>
      <p:pic>
        <p:nvPicPr>
          <p:cNvPr id="6" name="Picture 5" descr="ap_beer_barrels_081203_ss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67160"/>
            <a:ext cx="8153400" cy="6310824"/>
          </a:xfrm>
          <a:prstGeom prst="rect">
            <a:avLst/>
          </a:prstGeom>
        </p:spPr>
      </p:pic>
      <p:pic>
        <p:nvPicPr>
          <p:cNvPr id="7" name="Picture 6" descr="beer one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9600" y="242396"/>
            <a:ext cx="8229600" cy="6618332"/>
          </a:xfrm>
          <a:prstGeom prst="rect">
            <a:avLst/>
          </a:prstGeom>
        </p:spPr>
      </p:pic>
      <p:pic>
        <p:nvPicPr>
          <p:cNvPr id="8" name="Picture 7" descr="large_PROHIBITION-END_partyfou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38200" y="354591"/>
            <a:ext cx="7391400" cy="6086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prohibition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304800"/>
            <a:ext cx="7848600" cy="5674225"/>
          </a:xfrm>
        </p:spPr>
      </p:pic>
      <p:pic>
        <p:nvPicPr>
          <p:cNvPr id="7" name="Picture 6" descr="prohibition_rai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1692" y="0"/>
            <a:ext cx="8440615" cy="6858000"/>
          </a:xfrm>
          <a:prstGeom prst="rect">
            <a:avLst/>
          </a:prstGeom>
        </p:spPr>
      </p:pic>
      <p:pic>
        <p:nvPicPr>
          <p:cNvPr id="8" name="Picture 7" descr="DN-0072348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398491"/>
            <a:ext cx="8493446" cy="59261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2819400" cy="5668963"/>
          </a:xfrm>
        </p:spPr>
        <p:txBody>
          <a:bodyPr/>
          <a:lstStyle/>
          <a:p>
            <a:r>
              <a:rPr lang="en-US" dirty="0" smtClean="0"/>
              <a:t>Bootlegging</a:t>
            </a:r>
          </a:p>
          <a:p>
            <a:r>
              <a:rPr lang="en-US" dirty="0" smtClean="0"/>
              <a:t>Speakeasy</a:t>
            </a:r>
            <a:endParaRPr lang="en-US" dirty="0"/>
          </a:p>
        </p:txBody>
      </p:sp>
      <p:pic>
        <p:nvPicPr>
          <p:cNvPr id="5" name="Picture 4" descr="speakeasy_hardwa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82568" y="533400"/>
            <a:ext cx="5361432" cy="5648186"/>
          </a:xfrm>
          <a:prstGeom prst="rect">
            <a:avLst/>
          </a:prstGeom>
        </p:spPr>
      </p:pic>
      <p:pic>
        <p:nvPicPr>
          <p:cNvPr id="4" name="Picture 3" descr="ef46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2971800"/>
            <a:ext cx="3289300" cy="27934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shot_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1" y="611980"/>
            <a:ext cx="7643744" cy="540781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peakeasy3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5866" y="838201"/>
            <a:ext cx="8410933" cy="472881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On your won paper list several reasons for the Growth in Organized Crime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angsters_danci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518266"/>
            <a:ext cx="8662856" cy="565393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274110_c857_600x10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63231" y="228600"/>
            <a:ext cx="8280512" cy="6248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Reasons to end prohibition:</a:t>
            </a:r>
          </a:p>
          <a:p>
            <a:r>
              <a:rPr lang="en-US" dirty="0" smtClean="0"/>
              <a:t>economic – return workers to liquor industry</a:t>
            </a:r>
          </a:p>
          <a:p>
            <a:r>
              <a:rPr lang="en-US" dirty="0" smtClean="0"/>
              <a:t>tax revenues</a:t>
            </a:r>
          </a:p>
          <a:p>
            <a:r>
              <a:rPr lang="en-US" dirty="0" smtClean="0"/>
              <a:t>laws that most don’t want don’t work</a:t>
            </a:r>
          </a:p>
          <a:p>
            <a:pPr>
              <a:buNone/>
            </a:pPr>
            <a:r>
              <a:rPr lang="en-US" dirty="0" smtClean="0"/>
              <a:t>Passed the 21</a:t>
            </a:r>
            <a:r>
              <a:rPr lang="en-US" baseline="30000" dirty="0" smtClean="0"/>
              <a:t>st</a:t>
            </a:r>
            <a:r>
              <a:rPr lang="en-US" dirty="0" smtClean="0"/>
              <a:t> amendment Repealed the 18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</a:p>
          <a:p>
            <a:r>
              <a:rPr lang="en-US" dirty="0" smtClean="0"/>
              <a:t>ratified 1933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What is a social problem? </a:t>
            </a:r>
          </a:p>
          <a:p>
            <a:pPr>
              <a:buNone/>
            </a:pPr>
            <a:r>
              <a:rPr lang="en-US" dirty="0" smtClean="0"/>
              <a:t>•“A social problem is a condition that some people in a community view as being undesirable.”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Did the solution to the social problem create  unintended problems? </a:t>
            </a:r>
          </a:p>
          <a:p>
            <a:pPr>
              <a:buNone/>
            </a:pPr>
            <a:r>
              <a:rPr lang="en-US" dirty="0" smtClean="0"/>
              <a:t>•In one or two sentences, state the nature of the social problem.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epealAmendmen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76525" y="396081"/>
            <a:ext cx="3790950" cy="5715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eerreturnsnewspap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1" y="498134"/>
            <a:ext cx="8245686" cy="552166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utica-clu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28800" y="101701"/>
            <a:ext cx="5614981" cy="64514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The Steps in Public Policy Analysis </a:t>
            </a:r>
          </a:p>
          <a:p>
            <a:r>
              <a:rPr lang="en-US" dirty="0" smtClean="0"/>
              <a:t>Define the Problem </a:t>
            </a:r>
          </a:p>
          <a:p>
            <a:r>
              <a:rPr lang="en-US" dirty="0" smtClean="0"/>
              <a:t>Gather Evidence </a:t>
            </a:r>
          </a:p>
          <a:p>
            <a:r>
              <a:rPr lang="en-US" dirty="0" smtClean="0"/>
              <a:t>Identify Causes </a:t>
            </a:r>
          </a:p>
          <a:p>
            <a:r>
              <a:rPr lang="en-US" dirty="0" smtClean="0"/>
              <a:t>Evaluate the Policies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American History Public Policy Analyst </a:t>
            </a:r>
          </a:p>
          <a:p>
            <a:pPr>
              <a:buNone/>
            </a:pPr>
            <a:r>
              <a:rPr lang="en-US" dirty="0" smtClean="0"/>
              <a:t>As public policy analysts you will use the AHPPA to identify the social problem and complete the question.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runkardsprogres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0"/>
            <a:ext cx="8686800" cy="592645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4267200" cy="58975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List on your own paper a lists of reasons to ban drinking</a:t>
            </a:r>
          </a:p>
          <a:p>
            <a:pPr>
              <a:buNone/>
            </a:pPr>
            <a:r>
              <a:rPr lang="en-US" dirty="0" smtClean="0"/>
              <a:t>Carry Nation: campaigned for prohibition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 descr="Carrie-Na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0600" y="222578"/>
            <a:ext cx="3733800" cy="59095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arrie%20Nati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62200" y="630877"/>
            <a:ext cx="4953000" cy="5878474"/>
          </a:xfrm>
        </p:spPr>
      </p:pic>
      <p:pic>
        <p:nvPicPr>
          <p:cNvPr id="5" name="Picture 4" descr="Carry_Nation,_19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7372" y="0"/>
            <a:ext cx="546925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What social problem do you think led to the Prohibition?  </a:t>
            </a:r>
          </a:p>
          <a:p>
            <a:pPr>
              <a:buNone/>
            </a:pPr>
            <a:r>
              <a:rPr lang="en-US" dirty="0" smtClean="0"/>
              <a:t>•In one or two sentences, state the nature of the social problem. </a:t>
            </a:r>
          </a:p>
          <a:p>
            <a:pPr>
              <a:buNone/>
            </a:pPr>
            <a:r>
              <a:rPr lang="en-US" dirty="0" smtClean="0">
                <a:hlinkClick r:id="rId2"/>
              </a:rPr>
              <a:t>Defining the Social Problem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114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9200" y="457200"/>
            <a:ext cx="6799798" cy="5133181"/>
          </a:xfrm>
        </p:spPr>
      </p:pic>
      <p:pic>
        <p:nvPicPr>
          <p:cNvPr id="6" name="Picture 5" descr="Newpaper Announces Prohibiti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90800" y="152400"/>
            <a:ext cx="3962399" cy="62770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1071</TotalTime>
  <Words>222</Words>
  <Application>Microsoft Office PowerPoint</Application>
  <PresentationFormat>On-screen Show (4:3)</PresentationFormat>
  <Paragraphs>33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Prohibition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1920’s</dc:title>
  <dc:creator>Rick</dc:creator>
  <cp:lastModifiedBy>Joe Montecalvo</cp:lastModifiedBy>
  <cp:revision>88</cp:revision>
  <dcterms:created xsi:type="dcterms:W3CDTF">2009-04-21T15:53:59Z</dcterms:created>
  <dcterms:modified xsi:type="dcterms:W3CDTF">2013-03-28T15:13:40Z</dcterms:modified>
</cp:coreProperties>
</file>