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Lst>
  <p:notesMasterIdLst>
    <p:notesMasterId r:id="rId20"/>
  </p:notesMasterIdLst>
  <p:sldIdLst>
    <p:sldId id="256" r:id="rId5"/>
    <p:sldId id="258" r:id="rId6"/>
    <p:sldId id="260" r:id="rId7"/>
    <p:sldId id="265" r:id="rId8"/>
    <p:sldId id="259" r:id="rId9"/>
    <p:sldId id="261" r:id="rId10"/>
    <p:sldId id="268" r:id="rId11"/>
    <p:sldId id="266" r:id="rId12"/>
    <p:sldId id="262" r:id="rId13"/>
    <p:sldId id="263" r:id="rId14"/>
    <p:sldId id="269" r:id="rId15"/>
    <p:sldId id="270" r:id="rId16"/>
    <p:sldId id="264" r:id="rId17"/>
    <p:sldId id="267" r:id="rId18"/>
    <p:sldId id="257"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DFBAEEE-6260-45D5-B713-26E46564477A}" type="datetimeFigureOut">
              <a:rPr lang="en-US" smtClean="0"/>
              <a:t>3/26/2013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553D23D-0D56-4BA4-9153-BC12A2616061}" type="slidenum">
              <a:rPr lang="en-US" smtClean="0"/>
              <a:t>‹#›</a:t>
            </a:fld>
            <a:endParaRPr lang="en-US"/>
          </a:p>
        </p:txBody>
      </p:sp>
    </p:spTree>
    <p:extLst>
      <p:ext uri="{BB962C8B-B14F-4D97-AF65-F5344CB8AC3E}">
        <p14:creationId xmlns:p14="http://schemas.microsoft.com/office/powerpoint/2010/main" val="23863471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53D23D-0D56-4BA4-9153-BC12A2616061}" type="slidenum">
              <a:rPr lang="en-US" smtClean="0"/>
              <a:t>12</a:t>
            </a:fld>
            <a:endParaRPr lang="en-US"/>
          </a:p>
        </p:txBody>
      </p:sp>
    </p:spTree>
    <p:extLst>
      <p:ext uri="{BB962C8B-B14F-4D97-AF65-F5344CB8AC3E}">
        <p14:creationId xmlns:p14="http://schemas.microsoft.com/office/powerpoint/2010/main" val="759345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53D23D-0D56-4BA4-9153-BC12A2616061}" type="slidenum">
              <a:rPr lang="en-US" smtClean="0"/>
              <a:t>14</a:t>
            </a:fld>
            <a:endParaRPr lang="en-US"/>
          </a:p>
        </p:txBody>
      </p:sp>
    </p:spTree>
    <p:extLst>
      <p:ext uri="{BB962C8B-B14F-4D97-AF65-F5344CB8AC3E}">
        <p14:creationId xmlns:p14="http://schemas.microsoft.com/office/powerpoint/2010/main" val="27582054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C98CF6A-7999-4DE9-AF3A-A5CDDC8556AB}" type="datetimeFigureOut">
              <a:rPr lang="en-US" smtClean="0"/>
              <a:t>3/26/2013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243ECE-2B32-49C3-92B5-97B3F73E5A76}" type="slidenum">
              <a:rPr lang="en-US" smtClean="0"/>
              <a:t>‹#›</a:t>
            </a:fld>
            <a:endParaRPr lang="en-US"/>
          </a:p>
        </p:txBody>
      </p:sp>
    </p:spTree>
    <p:extLst>
      <p:ext uri="{BB962C8B-B14F-4D97-AF65-F5344CB8AC3E}">
        <p14:creationId xmlns:p14="http://schemas.microsoft.com/office/powerpoint/2010/main" val="20007260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98CF6A-7999-4DE9-AF3A-A5CDDC8556AB}" type="datetimeFigureOut">
              <a:rPr lang="en-US" smtClean="0"/>
              <a:t>3/26/2013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243ECE-2B32-49C3-92B5-97B3F73E5A76}" type="slidenum">
              <a:rPr lang="en-US" smtClean="0"/>
              <a:t>‹#›</a:t>
            </a:fld>
            <a:endParaRPr lang="en-US"/>
          </a:p>
        </p:txBody>
      </p:sp>
    </p:spTree>
    <p:extLst>
      <p:ext uri="{BB962C8B-B14F-4D97-AF65-F5344CB8AC3E}">
        <p14:creationId xmlns:p14="http://schemas.microsoft.com/office/powerpoint/2010/main" val="37887629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98CF6A-7999-4DE9-AF3A-A5CDDC8556AB}" type="datetimeFigureOut">
              <a:rPr lang="en-US" smtClean="0"/>
              <a:t>3/26/2013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243ECE-2B32-49C3-92B5-97B3F73E5A76}" type="slidenum">
              <a:rPr lang="en-US" smtClean="0"/>
              <a:t>‹#›</a:t>
            </a:fld>
            <a:endParaRPr lang="en-US"/>
          </a:p>
        </p:txBody>
      </p:sp>
    </p:spTree>
    <p:extLst>
      <p:ext uri="{BB962C8B-B14F-4D97-AF65-F5344CB8AC3E}">
        <p14:creationId xmlns:p14="http://schemas.microsoft.com/office/powerpoint/2010/main" val="26230664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DBDF037-9F7B-4AE7-B581-05299B551BA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055272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5FBF3C4-00D6-43B2-9BF1-75EF01DC983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016804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4A526C4-78EE-49E6-8E46-EE8E52C467B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143286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8D85692-15B1-4631-8861-9C15A52A5B0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430360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4E30679B-3476-4AD2-94F6-5251D884BD1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275733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74132994-7209-497E-921B-A12D43DFF50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520090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C9E2BF1F-E3A7-4194-BF07-228C170DF88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151301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AED5E57A-70F7-4E43-8C06-8A88BD845A7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513473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98CF6A-7999-4DE9-AF3A-A5CDDC8556AB}" type="datetimeFigureOut">
              <a:rPr lang="en-US" smtClean="0"/>
              <a:t>3/26/2013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243ECE-2B32-49C3-92B5-97B3F73E5A76}" type="slidenum">
              <a:rPr lang="en-US" smtClean="0"/>
              <a:t>‹#›</a:t>
            </a:fld>
            <a:endParaRPr lang="en-US"/>
          </a:p>
        </p:txBody>
      </p:sp>
    </p:spTree>
    <p:extLst>
      <p:ext uri="{BB962C8B-B14F-4D97-AF65-F5344CB8AC3E}">
        <p14:creationId xmlns:p14="http://schemas.microsoft.com/office/powerpoint/2010/main" val="8073071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15C1148-D964-4CF1-90C4-E8845EF3754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490869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1DEA95B-B9E4-4635-80D4-E28805120B5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311416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090FAA7-027B-45BE-ADE0-DE3C2D12317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1479408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DBDF037-9F7B-4AE7-B581-05299B551BA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222788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5FBF3C4-00D6-43B2-9BF1-75EF01DC983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274591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4A526C4-78EE-49E6-8E46-EE8E52C467B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5639734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8D85692-15B1-4631-8861-9C15A52A5B0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292073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4E30679B-3476-4AD2-94F6-5251D884BD1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260395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74132994-7209-497E-921B-A12D43DFF50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007013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C9E2BF1F-E3A7-4194-BF07-228C170DF88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5167780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C98CF6A-7999-4DE9-AF3A-A5CDDC8556AB}" type="datetimeFigureOut">
              <a:rPr lang="en-US" smtClean="0"/>
              <a:t>3/26/2013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243ECE-2B32-49C3-92B5-97B3F73E5A76}" type="slidenum">
              <a:rPr lang="en-US" smtClean="0"/>
              <a:t>‹#›</a:t>
            </a:fld>
            <a:endParaRPr lang="en-US"/>
          </a:p>
        </p:txBody>
      </p:sp>
    </p:spTree>
    <p:extLst>
      <p:ext uri="{BB962C8B-B14F-4D97-AF65-F5344CB8AC3E}">
        <p14:creationId xmlns:p14="http://schemas.microsoft.com/office/powerpoint/2010/main" val="35741270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AED5E57A-70F7-4E43-8C06-8A88BD845A7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816854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15C1148-D964-4CF1-90C4-E8845EF3754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8549763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1DEA95B-B9E4-4635-80D4-E28805120B5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2193621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090FAA7-027B-45BE-ADE0-DE3C2D12317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242607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DBDF037-9F7B-4AE7-B581-05299B551BA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463345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5FBF3C4-00D6-43B2-9BF1-75EF01DC983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3772096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4A526C4-78EE-49E6-8E46-EE8E52C467B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2426735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8D85692-15B1-4631-8861-9C15A52A5B0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5659307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4E30679B-3476-4AD2-94F6-5251D884BD1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15158845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74132994-7209-497E-921B-A12D43DFF50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514041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C98CF6A-7999-4DE9-AF3A-A5CDDC8556AB}" type="datetimeFigureOut">
              <a:rPr lang="en-US" smtClean="0"/>
              <a:t>3/26/2013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243ECE-2B32-49C3-92B5-97B3F73E5A76}" type="slidenum">
              <a:rPr lang="en-US" smtClean="0"/>
              <a:t>‹#›</a:t>
            </a:fld>
            <a:endParaRPr lang="en-US"/>
          </a:p>
        </p:txBody>
      </p:sp>
    </p:spTree>
    <p:extLst>
      <p:ext uri="{BB962C8B-B14F-4D97-AF65-F5344CB8AC3E}">
        <p14:creationId xmlns:p14="http://schemas.microsoft.com/office/powerpoint/2010/main" val="418101303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C9E2BF1F-E3A7-4194-BF07-228C170DF88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4925615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AED5E57A-70F7-4E43-8C06-8A88BD845A7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5379430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15C1148-D964-4CF1-90C4-E8845EF3754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5261090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1DEA95B-B9E4-4635-80D4-E28805120B5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3835150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090FAA7-027B-45BE-ADE0-DE3C2D12317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655049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C98CF6A-7999-4DE9-AF3A-A5CDDC8556AB}" type="datetimeFigureOut">
              <a:rPr lang="en-US" smtClean="0"/>
              <a:t>3/26/2013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8243ECE-2B32-49C3-92B5-97B3F73E5A76}" type="slidenum">
              <a:rPr lang="en-US" smtClean="0"/>
              <a:t>‹#›</a:t>
            </a:fld>
            <a:endParaRPr lang="en-US"/>
          </a:p>
        </p:txBody>
      </p:sp>
    </p:spTree>
    <p:extLst>
      <p:ext uri="{BB962C8B-B14F-4D97-AF65-F5344CB8AC3E}">
        <p14:creationId xmlns:p14="http://schemas.microsoft.com/office/powerpoint/2010/main" val="21734259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C98CF6A-7999-4DE9-AF3A-A5CDDC8556AB}" type="datetimeFigureOut">
              <a:rPr lang="en-US" smtClean="0"/>
              <a:t>3/26/2013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8243ECE-2B32-49C3-92B5-97B3F73E5A76}" type="slidenum">
              <a:rPr lang="en-US" smtClean="0"/>
              <a:t>‹#›</a:t>
            </a:fld>
            <a:endParaRPr lang="en-US"/>
          </a:p>
        </p:txBody>
      </p:sp>
    </p:spTree>
    <p:extLst>
      <p:ext uri="{BB962C8B-B14F-4D97-AF65-F5344CB8AC3E}">
        <p14:creationId xmlns:p14="http://schemas.microsoft.com/office/powerpoint/2010/main" val="11511277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98CF6A-7999-4DE9-AF3A-A5CDDC8556AB}" type="datetimeFigureOut">
              <a:rPr lang="en-US" smtClean="0"/>
              <a:t>3/26/2013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8243ECE-2B32-49C3-92B5-97B3F73E5A76}" type="slidenum">
              <a:rPr lang="en-US" smtClean="0"/>
              <a:t>‹#›</a:t>
            </a:fld>
            <a:endParaRPr lang="en-US"/>
          </a:p>
        </p:txBody>
      </p:sp>
    </p:spTree>
    <p:extLst>
      <p:ext uri="{BB962C8B-B14F-4D97-AF65-F5344CB8AC3E}">
        <p14:creationId xmlns:p14="http://schemas.microsoft.com/office/powerpoint/2010/main" val="1279691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98CF6A-7999-4DE9-AF3A-A5CDDC8556AB}" type="datetimeFigureOut">
              <a:rPr lang="en-US" smtClean="0"/>
              <a:t>3/26/2013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243ECE-2B32-49C3-92B5-97B3F73E5A76}" type="slidenum">
              <a:rPr lang="en-US" smtClean="0"/>
              <a:t>‹#›</a:t>
            </a:fld>
            <a:endParaRPr lang="en-US"/>
          </a:p>
        </p:txBody>
      </p:sp>
    </p:spTree>
    <p:extLst>
      <p:ext uri="{BB962C8B-B14F-4D97-AF65-F5344CB8AC3E}">
        <p14:creationId xmlns:p14="http://schemas.microsoft.com/office/powerpoint/2010/main" val="10584697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98CF6A-7999-4DE9-AF3A-A5CDDC8556AB}" type="datetimeFigureOut">
              <a:rPr lang="en-US" smtClean="0"/>
              <a:t>3/26/2013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243ECE-2B32-49C3-92B5-97B3F73E5A76}" type="slidenum">
              <a:rPr lang="en-US" smtClean="0"/>
              <a:t>‹#›</a:t>
            </a:fld>
            <a:endParaRPr lang="en-US"/>
          </a:p>
        </p:txBody>
      </p:sp>
    </p:spTree>
    <p:extLst>
      <p:ext uri="{BB962C8B-B14F-4D97-AF65-F5344CB8AC3E}">
        <p14:creationId xmlns:p14="http://schemas.microsoft.com/office/powerpoint/2010/main" val="1848623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98CF6A-7999-4DE9-AF3A-A5CDDC8556AB}" type="datetimeFigureOut">
              <a:rPr lang="en-US" smtClean="0"/>
              <a:t>3/26/2013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243ECE-2B32-49C3-92B5-97B3F73E5A76}" type="slidenum">
              <a:rPr lang="en-US" smtClean="0"/>
              <a:t>‹#›</a:t>
            </a:fld>
            <a:endParaRPr lang="en-US"/>
          </a:p>
        </p:txBody>
      </p:sp>
    </p:spTree>
    <p:extLst>
      <p:ext uri="{BB962C8B-B14F-4D97-AF65-F5344CB8AC3E}">
        <p14:creationId xmlns:p14="http://schemas.microsoft.com/office/powerpoint/2010/main" val="36578867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C726B6F6-EF10-41FB-887A-E6875659FEC7}" type="slidenum">
              <a:rPr lang="en-US">
                <a:solidFill>
                  <a:srgbClr val="000000"/>
                </a:solidFill>
              </a:rPr>
              <a:pPr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35330758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C726B6F6-EF10-41FB-887A-E6875659FEC7}" type="slidenum">
              <a:rPr lang="en-US">
                <a:solidFill>
                  <a:srgbClr val="000000"/>
                </a:solidFill>
              </a:rPr>
              <a:pPr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54288482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C726B6F6-EF10-41FB-887A-E6875659FEC7}" type="slidenum">
              <a:rPr lang="en-US">
                <a:solidFill>
                  <a:srgbClr val="000000"/>
                </a:solidFill>
              </a:rPr>
              <a:pPr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58818334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audio" Target="file:///C:\Documents%20and%20Settings\press%20enter\Local%20Settings\Temporary%20Internet%20Files\Content.IE5\Y9F9GLAS\MS910219273%5b1%5d.wav" TargetMode="External"/><Relationship Id="rId1" Type="http://schemas.microsoft.com/office/2007/relationships/media" Target="file:///C:\Documents%20and%20Settings\press%20enter\Local%20Settings\Temporary%20Internet%20Files\Content.IE5\Y9F9GLAS\MS910219273%5b1%5d.wav" TargetMode="External"/><Relationship Id="rId5" Type="http://schemas.openxmlformats.org/officeDocument/2006/relationships/image" Target="../media/image11.png"/><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xml"/><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9.wmf"/><Relationship Id="rId1" Type="http://schemas.openxmlformats.org/officeDocument/2006/relationships/slideLayout" Target="../slideLayouts/slideLayout2.xml"/><Relationship Id="rId4" Type="http://schemas.openxmlformats.org/officeDocument/2006/relationships/image" Target="../media/image21.gif"/></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3" Type="http://schemas.openxmlformats.org/officeDocument/2006/relationships/hyperlink" Target="http://www.worldometers.info/world-population/" TargetMode="External"/><Relationship Id="rId2" Type="http://schemas.openxmlformats.org/officeDocument/2006/relationships/hyperlink" Target="http://ngm.nationalgeographic.com/2011/07/food-ark/food-variety-graphic"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hyperlink" Target="http://www.worldometers.info/world-population/" TargetMode="External"/><Relationship Id="rId1" Type="http://schemas.openxmlformats.org/officeDocument/2006/relationships/slideLayout" Target="../slideLayouts/slideLayout2.xml"/><Relationship Id="rId4" Type="http://schemas.openxmlformats.org/officeDocument/2006/relationships/hyperlink" Target="http://ngm.nationalgeographic.com/2011/03/age-of-man/face-interactive"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www.worldhunger.org/articles/Learn/world%20hunger%20facts%202002.htm" TargetMode="External"/><Relationship Id="rId2" Type="http://schemas.openxmlformats.org/officeDocument/2006/relationships/hyperlink" Target="http://www.worldhunger.org/articles/quiz/hunger_meaning.htm" TargetMode="External"/><Relationship Id="rId1" Type="http://schemas.openxmlformats.org/officeDocument/2006/relationships/slideLayout" Target="../slideLayouts/slideLayout2.xml"/><Relationship Id="rId4" Type="http://schemas.openxmlformats.org/officeDocument/2006/relationships/hyperlink" Target="http://www.nytimes.com/2011/06/05/science/earth/05harvest.html?nl=todaysheadlines&amp;emc=tha2&amp;_r=0"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hyperlink" Target="TIP%20worksheet%201-defining%20the%20problem.doc"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ngm.nationalgeographic.com/2011/07/food-ark/siebert-text" TargetMode="External"/><Relationship Id="rId1" Type="http://schemas.openxmlformats.org/officeDocument/2006/relationships/slideLayout" Target="../slideLayouts/slideLayout13.xml"/><Relationship Id="rId4" Type="http://schemas.openxmlformats.org/officeDocument/2006/relationships/image" Target="../media/image5.wmf"/></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Layout" Target="../slideLayouts/slideLayout2.xml"/><Relationship Id="rId7" Type="http://schemas.openxmlformats.org/officeDocument/2006/relationships/image" Target="../media/image10.gif"/><Relationship Id="rId2" Type="http://schemas.openxmlformats.org/officeDocument/2006/relationships/audio" Target="file:///C:\Documents%20and%20Settings\press%20enter\Local%20Settings\Temporary%20Internet%20Files\Content.IE5\Y9F9GLAS\MS910218991%5b1%5d.wav" TargetMode="External"/><Relationship Id="rId1" Type="http://schemas.microsoft.com/office/2007/relationships/media" Target="file:///C:\Documents%20and%20Settings\press%20enter\Local%20Settings\Temporary%20Internet%20Files\Content.IE5\Y9F9GLAS\MS910218991%5b1%5d.wav" TargetMode="External"/><Relationship Id="rId6" Type="http://schemas.openxmlformats.org/officeDocument/2006/relationships/image" Target="../media/image9.wmf"/><Relationship Id="rId5" Type="http://schemas.openxmlformats.org/officeDocument/2006/relationships/image" Target="../media/image8.jpe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3429000"/>
          </a:xfrm>
          <a:solidFill>
            <a:srgbClr val="92D050"/>
          </a:solidFill>
        </p:spPr>
        <p:txBody>
          <a:bodyPr>
            <a:normAutofit/>
          </a:bodyPr>
          <a:lstStyle/>
          <a:p>
            <a:r>
              <a:rPr lang="en-US" sz="5400" b="1" dirty="0" smtClean="0"/>
              <a:t>The Need to Feed 7 Billion.</a:t>
            </a:r>
            <a:endParaRPr lang="en-US" sz="5400" b="1" dirty="0"/>
          </a:p>
        </p:txBody>
      </p:sp>
      <p:sp>
        <p:nvSpPr>
          <p:cNvPr id="3" name="Subtitle 2"/>
          <p:cNvSpPr>
            <a:spLocks noGrp="1"/>
          </p:cNvSpPr>
          <p:nvPr>
            <p:ph type="subTitle" idx="1"/>
          </p:nvPr>
        </p:nvSpPr>
        <p:spPr>
          <a:xfrm>
            <a:off x="381000" y="5181600"/>
            <a:ext cx="8382000" cy="1524000"/>
          </a:xfrm>
          <a:solidFill>
            <a:srgbClr val="FF0000"/>
          </a:solidFill>
        </p:spPr>
        <p:txBody>
          <a:bodyPr>
            <a:noAutofit/>
          </a:bodyPr>
          <a:lstStyle/>
          <a:p>
            <a:r>
              <a:rPr lang="en-US" sz="2800" b="1" dirty="0" smtClean="0">
                <a:solidFill>
                  <a:schemeClr val="tx2">
                    <a:lumMod val="50000"/>
                  </a:schemeClr>
                </a:solidFill>
              </a:rPr>
              <a:t>By Pamela Allen</a:t>
            </a:r>
          </a:p>
          <a:p>
            <a:r>
              <a:rPr lang="en-US" sz="2800" b="1" dirty="0" smtClean="0">
                <a:solidFill>
                  <a:schemeClr val="tx2">
                    <a:lumMod val="50000"/>
                  </a:schemeClr>
                </a:solidFill>
              </a:rPr>
              <a:t>Donovan Middle School, Utica ,NY</a:t>
            </a:r>
          </a:p>
          <a:p>
            <a:r>
              <a:rPr lang="en-US" sz="2800" b="1" dirty="0" smtClean="0">
                <a:solidFill>
                  <a:schemeClr val="tx2">
                    <a:lumMod val="50000"/>
                  </a:schemeClr>
                </a:solidFill>
              </a:rPr>
              <a:t>pallen@uticaschools.org</a:t>
            </a:r>
            <a:endParaRPr lang="en-US" sz="2800" b="1" dirty="0">
              <a:solidFill>
                <a:schemeClr val="tx2">
                  <a:lumMod val="50000"/>
                </a:schemeClr>
              </a:solidFill>
            </a:endParaRPr>
          </a:p>
        </p:txBody>
      </p:sp>
      <p:pic>
        <p:nvPicPr>
          <p:cNvPr id="1027" name="Picture 3" descr="C:\Users\pallen\AppData\Local\Microsoft\Windows\Temporary Internet Files\Content.IE5\2HHRCZZS\MP900430664[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71800" y="2590800"/>
            <a:ext cx="3124200" cy="236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1288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fade">
                                      <p:cBhvr>
                                        <p:cTn id="7" dur="1000"/>
                                        <p:tgtEl>
                                          <p:spTgt spid="1027"/>
                                        </p:tgtEl>
                                      </p:cBhvr>
                                    </p:animEffect>
                                    <p:anim calcmode="lin" valueType="num">
                                      <p:cBhvr>
                                        <p:cTn id="8" dur="1000" fill="hold"/>
                                        <p:tgtEl>
                                          <p:spTgt spid="1027"/>
                                        </p:tgtEl>
                                        <p:attrNameLst>
                                          <p:attrName>ppt_x</p:attrName>
                                        </p:attrNameLst>
                                      </p:cBhvr>
                                      <p:tavLst>
                                        <p:tav tm="0">
                                          <p:val>
                                            <p:strVal val="#ppt_x"/>
                                          </p:val>
                                        </p:tav>
                                        <p:tav tm="100000">
                                          <p:val>
                                            <p:strVal val="#ppt_x"/>
                                          </p:val>
                                        </p:tav>
                                      </p:tavLst>
                                    </p:anim>
                                    <p:anim calcmode="lin" valueType="num">
                                      <p:cBhvr>
                                        <p:cTn id="9" dur="1000" fill="hold"/>
                                        <p:tgtEl>
                                          <p:spTgt spid="10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228600" y="274638"/>
            <a:ext cx="8763000" cy="1143000"/>
          </a:xfrm>
          <a:gradFill rotWithShape="1">
            <a:gsLst>
              <a:gs pos="0">
                <a:schemeClr val="accent1"/>
              </a:gs>
              <a:gs pos="100000">
                <a:schemeClr val="bg1"/>
              </a:gs>
            </a:gsLst>
            <a:lin ang="5400000" scaled="1"/>
          </a:gradFill>
        </p:spPr>
        <p:txBody>
          <a:bodyPr>
            <a:normAutofit fontScale="90000"/>
          </a:bodyPr>
          <a:lstStyle/>
          <a:p>
            <a:r>
              <a:rPr lang="en-US" sz="4000"/>
              <a:t>That's a Potato? </a:t>
            </a:r>
            <a:br>
              <a:rPr lang="en-US" sz="4000"/>
            </a:br>
            <a:endParaRPr lang="en-US" sz="4000"/>
          </a:p>
        </p:txBody>
      </p:sp>
      <p:sp>
        <p:nvSpPr>
          <p:cNvPr id="7171" name="Rectangle 3"/>
          <p:cNvSpPr>
            <a:spLocks noGrp="1" noChangeArrowheads="1"/>
          </p:cNvSpPr>
          <p:nvPr>
            <p:ph type="body" idx="1"/>
          </p:nvPr>
        </p:nvSpPr>
        <p:spPr>
          <a:xfrm>
            <a:off x="152400" y="1600200"/>
            <a:ext cx="8839200" cy="5029200"/>
          </a:xfrm>
          <a:solidFill>
            <a:srgbClr val="F0F038"/>
          </a:solidFill>
        </p:spPr>
        <p:txBody>
          <a:bodyPr/>
          <a:lstStyle/>
          <a:p>
            <a:r>
              <a:rPr lang="en-US" sz="2400"/>
              <a:t>Unlike the handful of varieties in U.S. markets, potatoes in Peru and Bolivia—the species' geographic center of origin—come in thousands of colors and shapes. They are so varied in flavor and nutrition that a whole diet can be built around them.</a:t>
            </a:r>
          </a:p>
        </p:txBody>
      </p:sp>
      <p:pic>
        <p:nvPicPr>
          <p:cNvPr id="7172" name="Picture 4" descr="2-ashes-of-the-sou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581400"/>
            <a:ext cx="1752600" cy="2743200"/>
          </a:xfrm>
          <a:prstGeom prst="rect">
            <a:avLst/>
          </a:prstGeom>
          <a:noFill/>
          <a:extLst>
            <a:ext uri="{909E8E84-426E-40DD-AFC4-6F175D3DCCD1}">
              <a14:hiddenFill xmlns:a14="http://schemas.microsoft.com/office/drawing/2010/main">
                <a:solidFill>
                  <a:srgbClr val="FFFFFF"/>
                </a:solidFill>
              </a14:hiddenFill>
            </a:ext>
          </a:extLst>
        </p:spPr>
      </p:pic>
      <p:pic>
        <p:nvPicPr>
          <p:cNvPr id="7173" name="Picture 5" descr="3-black-c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3581400"/>
            <a:ext cx="1676400" cy="2743200"/>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10-fi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3800" y="3581400"/>
            <a:ext cx="1752600" cy="2743200"/>
          </a:xfrm>
          <a:prstGeom prst="rect">
            <a:avLst/>
          </a:prstGeom>
          <a:noFill/>
          <a:extLst>
            <a:ext uri="{909E8E84-426E-40DD-AFC4-6F175D3DCCD1}">
              <a14:hiddenFill xmlns:a14="http://schemas.microsoft.com/office/drawing/2010/main">
                <a:solidFill>
                  <a:srgbClr val="FFFFFF"/>
                </a:solidFill>
              </a14:hiddenFill>
            </a:ext>
          </a:extLst>
        </p:spPr>
      </p:pic>
      <p:pic>
        <p:nvPicPr>
          <p:cNvPr id="7175" name="Picture 7" descr="14-makes-daughter-in-law-cr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2600" y="3581400"/>
            <a:ext cx="1752600" cy="2752725"/>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6-guinea-pig-fetu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91400" y="3581400"/>
            <a:ext cx="1600200"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89750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36512" y="221673"/>
            <a:ext cx="9144000" cy="1417638"/>
          </a:xfrm>
          <a:solidFill>
            <a:srgbClr val="F0F038"/>
          </a:solidFill>
        </p:spPr>
        <p:txBody>
          <a:bodyPr/>
          <a:lstStyle/>
          <a:p>
            <a:r>
              <a:rPr lang="en-US" sz="4000" dirty="0"/>
              <a:t>ZEBU</a:t>
            </a:r>
            <a:br>
              <a:rPr lang="en-US" sz="4000" dirty="0"/>
            </a:br>
            <a:r>
              <a:rPr lang="en-US" sz="2400" dirty="0"/>
              <a:t>Also known as Humped or Brahman, this breed is relied on by farmers in the tropics because it can withstand severe heat.</a:t>
            </a:r>
          </a:p>
        </p:txBody>
      </p:sp>
      <p:sp>
        <p:nvSpPr>
          <p:cNvPr id="16387" name="Rectangle 3"/>
          <p:cNvSpPr>
            <a:spLocks noGrp="1" noChangeArrowheads="1"/>
          </p:cNvSpPr>
          <p:nvPr>
            <p:ph type="body" idx="1"/>
          </p:nvPr>
        </p:nvSpPr>
        <p:spPr>
          <a:xfrm>
            <a:off x="152400" y="1676400"/>
            <a:ext cx="8763000" cy="4983163"/>
          </a:xfrm>
          <a:solidFill>
            <a:srgbClr val="F6672E"/>
          </a:solidFill>
        </p:spPr>
        <p:txBody>
          <a:bodyPr/>
          <a:lstStyle/>
          <a:p>
            <a:pPr>
              <a:buFontTx/>
              <a:buNone/>
            </a:pPr>
            <a:r>
              <a:rPr lang="en-US"/>
              <a:t>Zebu</a:t>
            </a:r>
          </a:p>
        </p:txBody>
      </p:sp>
      <p:pic>
        <p:nvPicPr>
          <p:cNvPr id="16388" name="Picture 4" descr="2-zebu-humped-brahm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1828800"/>
            <a:ext cx="5559425" cy="4764088"/>
          </a:xfrm>
          <a:prstGeom prst="rect">
            <a:avLst/>
          </a:prstGeom>
          <a:noFill/>
          <a:extLst>
            <a:ext uri="{909E8E84-426E-40DD-AFC4-6F175D3DCCD1}">
              <a14:hiddenFill xmlns:a14="http://schemas.microsoft.com/office/drawing/2010/main">
                <a:solidFill>
                  <a:srgbClr val="FFFFFF"/>
                </a:solidFill>
              </a14:hiddenFill>
            </a:ext>
          </a:extLst>
        </p:spPr>
      </p:pic>
      <p:pic>
        <p:nvPicPr>
          <p:cNvPr id="16389" name="MS910219273[1].wav">
            <a:hlinkClick r:id="" action="ppaction://media"/>
          </p:cNvPr>
          <p:cNvPicPr>
            <a:picLocks noChangeAspect="1" noChangeArrowheads="1"/>
          </p:cNvPicPr>
          <p:nvPr>
            <a:audioFile r:link="rId2"/>
            <p:extLst>
              <p:ext uri="{DAA4B4D4-6D71-4841-9C94-3DE7FCFB9230}">
                <p14:media xmlns:p14="http://schemas.microsoft.com/office/powerpoint/2010/main" r:link="rId1"/>
              </p:ext>
            </p:extLst>
          </p:nvPr>
        </p:nvPicPr>
        <p:blipFill>
          <a:blip r:embed="rId5">
            <a:extLst>
              <a:ext uri="{28A0092B-C50C-407E-A947-70E740481C1C}">
                <a14:useLocalDpi xmlns:a14="http://schemas.microsoft.com/office/drawing/2010/main" val="0"/>
              </a:ext>
            </a:extLst>
          </a:blip>
          <a:srcRect/>
          <a:stretch>
            <a:fillRect/>
          </a:stretch>
        </p:blipFill>
        <p:spPr bwMode="auto">
          <a:xfrm>
            <a:off x="533400" y="152400"/>
            <a:ext cx="304800" cy="30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090630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6389"/>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1278" fill="hold"/>
                                        <p:tgtEl>
                                          <p:spTgt spid="16389"/>
                                        </p:tgtEl>
                                      </p:cBhvr>
                                    </p:cmd>
                                  </p:childTnLst>
                                </p:cTn>
                              </p:par>
                            </p:childTnLst>
                          </p:cTn>
                        </p:par>
                      </p:childTnLst>
                    </p:cTn>
                  </p:par>
                </p:childTnLst>
              </p:cTn>
              <p:nextCondLst>
                <p:cond evt="onClick" delay="0">
                  <p:tgtEl>
                    <p:spTgt spid="16389"/>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6389"/>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0" y="0"/>
            <a:ext cx="9144000" cy="1600200"/>
          </a:xfrm>
          <a:solidFill>
            <a:srgbClr val="8C6BB9"/>
          </a:solidFill>
        </p:spPr>
        <p:txBody>
          <a:bodyPr/>
          <a:lstStyle/>
          <a:p>
            <a:r>
              <a:rPr lang="en-US" sz="2400" b="1"/>
              <a:t>RANDALL LINEBACK</a:t>
            </a:r>
            <a:br>
              <a:rPr lang="en-US" sz="2400" b="1"/>
            </a:br>
            <a:r>
              <a:rPr lang="en-US" sz="2400"/>
              <a:t>Sturdy, distinctly marked survivors of a herd indigenous to Vermont, the breed nearly went extinct in the 1980s but is rebounding.</a:t>
            </a:r>
          </a:p>
        </p:txBody>
      </p:sp>
      <p:sp>
        <p:nvSpPr>
          <p:cNvPr id="20483" name="Rectangle 3"/>
          <p:cNvSpPr>
            <a:spLocks noGrp="1" noChangeArrowheads="1"/>
          </p:cNvSpPr>
          <p:nvPr>
            <p:ph type="body" idx="1"/>
          </p:nvPr>
        </p:nvSpPr>
        <p:spPr>
          <a:xfrm>
            <a:off x="152400" y="1828800"/>
            <a:ext cx="8991600" cy="4800600"/>
          </a:xfrm>
          <a:solidFill>
            <a:srgbClr val="A2FCC4"/>
          </a:solidFill>
        </p:spPr>
        <p:txBody>
          <a:bodyPr/>
          <a:lstStyle/>
          <a:p>
            <a:pPr>
              <a:buFontTx/>
              <a:buNone/>
            </a:pPr>
            <a:r>
              <a:rPr lang="en-US" sz="2800"/>
              <a:t>Q: Could this breed live in New York?</a:t>
            </a:r>
          </a:p>
        </p:txBody>
      </p:sp>
      <p:pic>
        <p:nvPicPr>
          <p:cNvPr id="20484" name="Picture 4" descr="5-randall-lineba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2362200"/>
            <a:ext cx="5559425" cy="3713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95562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274638"/>
            <a:ext cx="8229600" cy="1706562"/>
          </a:xfrm>
          <a:solidFill>
            <a:srgbClr val="F6672E"/>
          </a:solidFill>
        </p:spPr>
        <p:txBody>
          <a:bodyPr/>
          <a:lstStyle/>
          <a:p>
            <a:pPr algn="r"/>
            <a:r>
              <a:rPr lang="en-US"/>
              <a:t>Sustainable Beef</a:t>
            </a:r>
          </a:p>
        </p:txBody>
      </p:sp>
      <p:sp>
        <p:nvSpPr>
          <p:cNvPr id="8195" name="Rectangle 3"/>
          <p:cNvSpPr>
            <a:spLocks noGrp="1" noChangeArrowheads="1"/>
          </p:cNvSpPr>
          <p:nvPr>
            <p:ph type="body" idx="1"/>
          </p:nvPr>
        </p:nvSpPr>
        <p:spPr>
          <a:xfrm>
            <a:off x="457200" y="2209800"/>
            <a:ext cx="8382000" cy="4267200"/>
          </a:xfrm>
          <a:solidFill>
            <a:srgbClr val="2DEDF7"/>
          </a:solidFill>
        </p:spPr>
        <p:txBody>
          <a:bodyPr/>
          <a:lstStyle/>
          <a:p>
            <a:endParaRPr lang="en-US" sz="2800"/>
          </a:p>
          <a:p>
            <a:r>
              <a:rPr lang="en-US" sz="2800"/>
              <a:t>Rare-breed advocates say the best way to preserve vulnerable cattle is to *</a:t>
            </a:r>
            <a:r>
              <a:rPr lang="en-US" sz="2800" b="1">
                <a:solidFill>
                  <a:srgbClr val="FF0000"/>
                </a:solidFill>
              </a:rPr>
              <a:t>keep them in the food chain</a:t>
            </a:r>
            <a:r>
              <a:rPr lang="en-US" sz="2800"/>
              <a:t>, producing milk or meat. </a:t>
            </a:r>
          </a:p>
          <a:p>
            <a:r>
              <a:rPr lang="en-US" sz="2800"/>
              <a:t>Their motto:</a:t>
            </a:r>
          </a:p>
          <a:p>
            <a:pPr algn="ctr">
              <a:buFontTx/>
              <a:buNone/>
            </a:pPr>
            <a:r>
              <a:rPr lang="en-US" sz="2800" b="1" i="1"/>
              <a:t> "To save them we've got to eat them.“</a:t>
            </a:r>
          </a:p>
          <a:p>
            <a:pPr algn="ctr">
              <a:buFontTx/>
              <a:buNone/>
            </a:pPr>
            <a:endParaRPr lang="en-US" sz="2800" b="1" i="1"/>
          </a:p>
          <a:p>
            <a:pPr>
              <a:buFontTx/>
              <a:buNone/>
            </a:pPr>
            <a:r>
              <a:rPr lang="en-US" sz="2800"/>
              <a:t>*Draw a hypothetical food chain involving cattle .</a:t>
            </a:r>
          </a:p>
        </p:txBody>
      </p:sp>
      <p:pic>
        <p:nvPicPr>
          <p:cNvPr id="8196" name="Picture 4" descr="j014962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0200" y="304800"/>
            <a:ext cx="2667000" cy="1676400"/>
          </a:xfrm>
          <a:prstGeom prst="rect">
            <a:avLst/>
          </a:prstGeom>
          <a:noFill/>
          <a:extLst>
            <a:ext uri="{909E8E84-426E-40DD-AFC4-6F175D3DCCD1}">
              <a14:hiddenFill xmlns:a14="http://schemas.microsoft.com/office/drawing/2010/main">
                <a:solidFill>
                  <a:srgbClr val="FFFFFF"/>
                </a:solidFill>
              </a14:hiddenFill>
            </a:ext>
          </a:extLst>
        </p:spPr>
      </p:pic>
      <p:pic>
        <p:nvPicPr>
          <p:cNvPr id="8197" name="Picture 5" descr="MM900040927[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1676400"/>
            <a:ext cx="1514475" cy="752475"/>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MM900283930[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828800"/>
            <a:ext cx="1514475" cy="95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22193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152400"/>
            <a:ext cx="8229600" cy="762000"/>
          </a:xfrm>
        </p:spPr>
        <p:txBody>
          <a:bodyPr>
            <a:normAutofit fontScale="90000"/>
          </a:bodyPr>
          <a:lstStyle/>
          <a:p>
            <a:r>
              <a:rPr lang="en-US" sz="4000"/>
              <a:t/>
            </a:r>
            <a:br>
              <a:rPr lang="en-US" sz="4000"/>
            </a:br>
            <a:r>
              <a:rPr lang="en-US" sz="4000"/>
              <a:t/>
            </a:r>
            <a:br>
              <a:rPr lang="en-US" sz="4000"/>
            </a:br>
            <a:endParaRPr lang="en-US" sz="4000"/>
          </a:p>
        </p:txBody>
      </p:sp>
      <p:sp>
        <p:nvSpPr>
          <p:cNvPr id="9219" name="Rectangle 3"/>
          <p:cNvSpPr>
            <a:spLocks noGrp="1" noChangeArrowheads="1"/>
          </p:cNvSpPr>
          <p:nvPr>
            <p:ph type="body" idx="1"/>
          </p:nvPr>
        </p:nvSpPr>
        <p:spPr>
          <a:xfrm>
            <a:off x="0" y="1143000"/>
            <a:ext cx="9144000" cy="5486400"/>
          </a:xfrm>
          <a:solidFill>
            <a:srgbClr val="F2F25C"/>
          </a:solidFill>
        </p:spPr>
        <p:txBody>
          <a:bodyPr/>
          <a:lstStyle/>
          <a:p>
            <a:r>
              <a:rPr lang="en-US"/>
              <a:t>Otherworldly seeds (and their pods) are as varied as the plants they become. </a:t>
            </a:r>
          </a:p>
          <a:p>
            <a:r>
              <a:rPr lang="en-US"/>
              <a:t>Agriculture isn’t just about growing food; it includes trees and other plants that produce fiber, control wind erosion, and shade livestock.</a:t>
            </a:r>
          </a:p>
        </p:txBody>
      </p:sp>
      <p:pic>
        <p:nvPicPr>
          <p:cNvPr id="9220" name="Picture 4" descr="3-argentine-screwbe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962400"/>
            <a:ext cx="1784350" cy="2476500"/>
          </a:xfrm>
          <a:prstGeom prst="rect">
            <a:avLst/>
          </a:prstGeom>
          <a:noFill/>
          <a:extLst>
            <a:ext uri="{909E8E84-426E-40DD-AFC4-6F175D3DCCD1}">
              <a14:hiddenFill xmlns:a14="http://schemas.microsoft.com/office/drawing/2010/main">
                <a:solidFill>
                  <a:srgbClr val="FFFFFF"/>
                </a:solidFill>
              </a14:hiddenFill>
            </a:ext>
          </a:extLst>
        </p:spPr>
      </p:pic>
      <p:pic>
        <p:nvPicPr>
          <p:cNvPr id="9221" name="Picture 5" descr="4-sacred-lotu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4600" y="3886200"/>
            <a:ext cx="1865313" cy="2514600"/>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7-australian-pin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4400" y="3886200"/>
            <a:ext cx="1865313" cy="2514600"/>
          </a:xfrm>
          <a:prstGeom prst="rect">
            <a:avLst/>
          </a:prstGeom>
          <a:noFill/>
          <a:extLst>
            <a:ext uri="{909E8E84-426E-40DD-AFC4-6F175D3DCCD1}">
              <a14:hiddenFill xmlns:a14="http://schemas.microsoft.com/office/drawing/2010/main">
                <a:solidFill>
                  <a:srgbClr val="FFFFFF"/>
                </a:solidFill>
              </a14:hiddenFill>
            </a:ext>
          </a:extLst>
        </p:spPr>
      </p:pic>
      <p:pic>
        <p:nvPicPr>
          <p:cNvPr id="9223" name="Picture 7" descr="8-sea-man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34200" y="3810000"/>
            <a:ext cx="1825625" cy="2590800"/>
          </a:xfrm>
          <a:prstGeom prst="rect">
            <a:avLst/>
          </a:prstGeom>
          <a:noFill/>
          <a:extLst>
            <a:ext uri="{909E8E84-426E-40DD-AFC4-6F175D3DCCD1}">
              <a14:hiddenFill xmlns:a14="http://schemas.microsoft.com/office/drawing/2010/main">
                <a:solidFill>
                  <a:srgbClr val="FFFFFF"/>
                </a:solidFill>
              </a14:hiddenFill>
            </a:ext>
          </a:extLst>
        </p:spPr>
      </p:pic>
      <p:sp>
        <p:nvSpPr>
          <p:cNvPr id="9224" name="Rectangle 8"/>
          <p:cNvSpPr>
            <a:spLocks noChangeArrowheads="1"/>
          </p:cNvSpPr>
          <p:nvPr/>
        </p:nvSpPr>
        <p:spPr bwMode="auto">
          <a:xfrm>
            <a:off x="0" y="152400"/>
            <a:ext cx="9144000" cy="946150"/>
          </a:xfrm>
          <a:prstGeom prst="rect">
            <a:avLst/>
          </a:prstGeom>
          <a:solidFill>
            <a:srgbClr val="66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800" b="1">
                <a:solidFill>
                  <a:schemeClr val="tx2"/>
                </a:solidFill>
                <a:latin typeface="Arial Black" pitchFamily="34" charset="0"/>
              </a:rPr>
              <a:t>Seeds Worth Saving </a:t>
            </a:r>
            <a:br>
              <a:rPr lang="en-US" sz="2800" b="1">
                <a:solidFill>
                  <a:schemeClr val="tx2"/>
                </a:solidFill>
                <a:latin typeface="Arial Black" pitchFamily="34" charset="0"/>
              </a:rPr>
            </a:br>
            <a:endParaRPr lang="en-US" sz="2800" b="1">
              <a:solidFill>
                <a:schemeClr val="tx2"/>
              </a:solidFill>
              <a:latin typeface="Arial Black" pitchFamily="34" charset="0"/>
            </a:endParaRPr>
          </a:p>
        </p:txBody>
      </p:sp>
    </p:spTree>
    <p:extLst>
      <p:ext uri="{BB962C8B-B14F-4D97-AF65-F5344CB8AC3E}">
        <p14:creationId xmlns:p14="http://schemas.microsoft.com/office/powerpoint/2010/main" val="1517592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credits</a:t>
            </a:r>
            <a:endParaRPr lang="en-US" dirty="0"/>
          </a:p>
        </p:txBody>
      </p:sp>
      <p:sp>
        <p:nvSpPr>
          <p:cNvPr id="4" name="Content Placeholder 3"/>
          <p:cNvSpPr>
            <a:spLocks noGrp="1" noChangeArrowheads="1"/>
          </p:cNvSpPr>
          <p:nvPr>
            <p:ph idx="1"/>
          </p:nvPr>
        </p:nvSpPr>
        <p:spPr>
          <a:xfrm>
            <a:off x="457200" y="1600200"/>
            <a:ext cx="8229600" cy="4525963"/>
          </a:xfrm>
          <a:prstGeom prst="rect">
            <a:avLst/>
          </a:prstGeom>
          <a:solidFill>
            <a:srgbClr val="E65450"/>
          </a:solidFill>
        </p:spPr>
        <p:txBody>
          <a:bodyPr/>
          <a:lstStyle/>
          <a:p>
            <a:pPr marL="0" indent="0">
              <a:spcBef>
                <a:spcPts val="0"/>
              </a:spcBef>
              <a:buNone/>
            </a:pPr>
            <a:r>
              <a:rPr kumimoji="0" lang="en-US" sz="1800" b="0" i="0" u="none" strike="noStrike" kern="0" cap="none" spc="0" normalizeH="0" baseline="0" noProof="0" dirty="0" smtClean="0">
                <a:ln>
                  <a:noFill/>
                </a:ln>
                <a:solidFill>
                  <a:sysClr val="windowText" lastClr="000000"/>
                </a:solidFill>
                <a:effectLst/>
                <a:uLnTx/>
                <a:uFillTx/>
              </a:rPr>
              <a:t>National Geographic Magazine</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rPr>
              <a:t>“Food Ark” by Charles Siebert, July 2011</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rPr>
              <a:t>Photography by Jim Richardson</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hlinkClick r:id="rId2"/>
              </a:rPr>
              <a:t>http://ngm.nationalgeographic.com/2011/07/food-ark/food-variety-graphic</a:t>
            </a:r>
            <a:endParaRPr kumimoji="0" lang="en-US" sz="1800" b="0" i="0" u="none" strike="noStrike" kern="0" cap="none" spc="0" normalizeH="0" baseline="0" noProof="0" dirty="0" smtClean="0">
              <a:ln>
                <a:noFill/>
              </a:ln>
              <a:solidFill>
                <a:sysClr val="windowText" lastClr="000000"/>
              </a:solidFill>
              <a:effectLst/>
              <a:uLnTx/>
              <a:uFillTx/>
            </a:endParaRPr>
          </a:p>
          <a:p>
            <a:pPr marL="0" indent="0">
              <a:spcBef>
                <a:spcPts val="0"/>
              </a:spcBef>
              <a:buNone/>
              <a:defRPr/>
            </a:pPr>
            <a:endParaRPr lang="en-US" sz="1800" kern="0" dirty="0" smtClean="0">
              <a:solidFill>
                <a:sysClr val="windowText" lastClr="000000"/>
              </a:solidFill>
            </a:endParaRPr>
          </a:p>
          <a:p>
            <a:pPr marL="0" indent="0">
              <a:spcBef>
                <a:spcPts val="0"/>
              </a:spcBef>
              <a:buNone/>
              <a:defRPr/>
            </a:pPr>
            <a:r>
              <a:rPr lang="en-US" sz="1800" kern="0" dirty="0" smtClean="0">
                <a:solidFill>
                  <a:sysClr val="windowText" lastClr="000000"/>
                </a:solidFill>
              </a:rPr>
              <a:t>National </a:t>
            </a:r>
            <a:r>
              <a:rPr lang="en-US" sz="1800" kern="0" dirty="0">
                <a:solidFill>
                  <a:sysClr val="windowText" lastClr="000000"/>
                </a:solidFill>
              </a:rPr>
              <a:t>Geographic </a:t>
            </a:r>
            <a:r>
              <a:rPr lang="en-US" sz="1800" kern="0" dirty="0" smtClean="0">
                <a:solidFill>
                  <a:sysClr val="windowText" lastClr="000000"/>
                </a:solidFill>
              </a:rPr>
              <a:t>Magazine</a:t>
            </a:r>
          </a:p>
          <a:p>
            <a:pPr marL="0" indent="0">
              <a:spcBef>
                <a:spcPts val="0"/>
              </a:spcBef>
              <a:buNone/>
              <a:defRPr/>
            </a:pPr>
            <a:r>
              <a:rPr lang="en-US" sz="1800" kern="0" dirty="0" smtClean="0">
                <a:solidFill>
                  <a:sysClr val="windowText" lastClr="000000"/>
                </a:solidFill>
              </a:rPr>
              <a:t>“The Face of 7 Billion”</a:t>
            </a:r>
            <a:endParaRPr lang="en-US" sz="1800" kern="0" dirty="0">
              <a:solidFill>
                <a:sysClr val="windowText" lastClr="000000"/>
              </a:solidFill>
            </a:endParaRPr>
          </a:p>
          <a:p>
            <a:pPr marL="0" lvl="0" indent="0">
              <a:spcBef>
                <a:spcPts val="0"/>
              </a:spcBef>
              <a:buNone/>
              <a:defRPr/>
            </a:pPr>
            <a:r>
              <a:rPr lang="en-US" sz="1800" u="sng" kern="0" dirty="0">
                <a:solidFill>
                  <a:schemeClr val="tx2">
                    <a:lumMod val="75000"/>
                  </a:schemeClr>
                </a:solidFill>
              </a:rPr>
              <a:t>http://ngm.nationalgeographic.com/2011/03/age-of-man/face-interactive</a:t>
            </a:r>
            <a:endParaRPr kumimoji="0" lang="en-US" sz="1800" b="0" i="0" u="sng" strike="noStrike" kern="0" cap="none" spc="0" normalizeH="0" baseline="0" noProof="0" dirty="0" smtClean="0">
              <a:ln>
                <a:noFill/>
              </a:ln>
              <a:solidFill>
                <a:schemeClr val="tx2">
                  <a:lumMod val="75000"/>
                </a:schemeClr>
              </a:solidFill>
              <a:effectLst/>
              <a:uLnTx/>
              <a:uFillTx/>
            </a:endParaRPr>
          </a:p>
          <a:p>
            <a:pPr marL="0" indent="0">
              <a:spcBef>
                <a:spcPts val="0"/>
              </a:spcBef>
              <a:buNone/>
            </a:pPr>
            <a:endParaRPr lang="en-US" sz="1800" kern="0" dirty="0" smtClean="0">
              <a:solidFill>
                <a:sysClr val="windowText" lastClr="000000"/>
              </a:solidFill>
            </a:endParaRPr>
          </a:p>
          <a:p>
            <a:pPr marL="0" indent="0">
              <a:spcBef>
                <a:spcPts val="0"/>
              </a:spcBef>
              <a:buNone/>
            </a:pPr>
            <a:r>
              <a:rPr lang="en-US" sz="1800" u="sng" kern="0" dirty="0" smtClean="0">
                <a:solidFill>
                  <a:schemeClr val="tx2">
                    <a:lumMod val="75000"/>
                  </a:schemeClr>
                </a:solidFill>
              </a:rPr>
              <a:t>http</a:t>
            </a:r>
            <a:r>
              <a:rPr lang="en-US" sz="1800" u="sng" kern="0" dirty="0">
                <a:solidFill>
                  <a:schemeClr val="tx2">
                    <a:lumMod val="75000"/>
                  </a:schemeClr>
                </a:solidFill>
              </a:rPr>
              <a:t>://www.worldhunger.org/articles/Learn/world%20hunger%20facts%202002.htm</a:t>
            </a:r>
            <a:endParaRPr kumimoji="0" lang="en-US" sz="1800" b="0" i="0" u="sng" strike="noStrike" kern="0" cap="none" spc="0" normalizeH="0" baseline="0" noProof="0" dirty="0" smtClean="0">
              <a:ln>
                <a:noFill/>
              </a:ln>
              <a:solidFill>
                <a:schemeClr val="tx2">
                  <a:lumMod val="75000"/>
                </a:schemeClr>
              </a:solidFill>
              <a:effectLst/>
              <a:uLnTx/>
              <a:uFillTx/>
            </a:endParaRPr>
          </a:p>
          <a:p>
            <a:pPr marL="0" indent="0">
              <a:spcBef>
                <a:spcPts val="0"/>
              </a:spcBef>
              <a:buNone/>
            </a:pPr>
            <a:endParaRPr lang="en-US" sz="1800" kern="0" dirty="0">
              <a:solidFill>
                <a:sysClr val="windowText" lastClr="000000"/>
              </a:solidFill>
            </a:endParaRPr>
          </a:p>
          <a:p>
            <a:pPr marL="0" indent="0">
              <a:spcBef>
                <a:spcPts val="0"/>
              </a:spcBef>
              <a:buNone/>
            </a:pPr>
            <a:r>
              <a:rPr kumimoji="0" lang="en-US" sz="1800" b="0" i="0" u="none" strike="noStrike" kern="0" cap="none" spc="0" normalizeH="0" baseline="0" noProof="0" dirty="0" smtClean="0">
                <a:ln>
                  <a:noFill/>
                </a:ln>
                <a:solidFill>
                  <a:sysClr val="windowText" lastClr="000000"/>
                </a:solidFill>
                <a:effectLst/>
                <a:uLnTx/>
                <a:uFillTx/>
              </a:rPr>
              <a:t>Today’s world</a:t>
            </a:r>
            <a:r>
              <a:rPr kumimoji="0" lang="en-US" sz="1800" b="0" i="0" u="none" strike="noStrike" kern="0" cap="none" spc="0" normalizeH="0" noProof="0" dirty="0" smtClean="0">
                <a:ln>
                  <a:noFill/>
                </a:ln>
                <a:solidFill>
                  <a:sysClr val="windowText" lastClr="000000"/>
                </a:solidFill>
                <a:effectLst/>
                <a:uLnTx/>
                <a:uFillTx/>
              </a:rPr>
              <a:t> population</a:t>
            </a:r>
            <a:endParaRPr kumimoji="0" lang="en-US" sz="1800" b="0" i="0" u="none" strike="noStrike" kern="0" cap="none" spc="0" normalizeH="0" baseline="0" noProof="0" dirty="0" smtClean="0">
              <a:ln>
                <a:noFill/>
              </a:ln>
              <a:solidFill>
                <a:sysClr val="windowText" lastClr="000000"/>
              </a:solidFill>
              <a:effectLst/>
              <a:uLnTx/>
              <a:uFillTx/>
            </a:endParaRPr>
          </a:p>
          <a:p>
            <a:pPr marL="0" indent="0">
              <a:spcBef>
                <a:spcPts val="0"/>
              </a:spcBef>
              <a:buNone/>
            </a:pPr>
            <a:r>
              <a:rPr kumimoji="0" lang="en-US" sz="1800" b="0" i="0" u="none" strike="noStrike" kern="0" cap="none" spc="0" normalizeH="0" baseline="0" noProof="0" dirty="0" smtClean="0">
                <a:ln>
                  <a:noFill/>
                </a:ln>
                <a:solidFill>
                  <a:sysClr val="windowText" lastClr="000000"/>
                </a:solidFill>
                <a:effectLst/>
                <a:uLnTx/>
                <a:uFillTx/>
                <a:hlinkClick r:id="rId3"/>
              </a:rPr>
              <a:t>http://</a:t>
            </a:r>
            <a:r>
              <a:rPr lang="en-US" sz="1800" kern="0" dirty="0" smtClean="0">
                <a:solidFill>
                  <a:sysClr val="windowText" lastClr="000000"/>
                </a:solidFill>
                <a:hlinkClick r:id="rId3"/>
              </a:rPr>
              <a:t>www.worldometers.info/world-population/</a:t>
            </a:r>
            <a:endParaRPr lang="en-US" sz="1800" kern="0" dirty="0" smtClean="0">
              <a:solidFill>
                <a:sysClr val="windowText" lastClr="000000"/>
              </a:solidFill>
            </a:endParaRPr>
          </a:p>
          <a:p>
            <a:pPr marL="0" indent="0">
              <a:spcBef>
                <a:spcPts val="0"/>
              </a:spcBef>
              <a:buNone/>
            </a:pPr>
            <a:r>
              <a:rPr lang="en-US" sz="1800" kern="0" dirty="0" smtClean="0">
                <a:solidFill>
                  <a:sysClr val="windowText" lastClr="000000"/>
                </a:solidFill>
              </a:rPr>
              <a:t>Slideshow</a:t>
            </a:r>
            <a:r>
              <a:rPr lang="en-US" sz="1800" kern="0" dirty="0">
                <a:solidFill>
                  <a:sysClr val="windowText" lastClr="000000"/>
                </a:solidFill>
              </a:rPr>
              <a:t>: P. Allen, Utica </a:t>
            </a:r>
            <a:r>
              <a:rPr lang="en-US" sz="1800" kern="0" dirty="0" smtClean="0">
                <a:solidFill>
                  <a:sysClr val="windowText" lastClr="000000"/>
                </a:solidFill>
              </a:rPr>
              <a:t>Schools</a:t>
            </a:r>
          </a:p>
          <a:p>
            <a:pPr marL="0" indent="0">
              <a:spcBef>
                <a:spcPts val="0"/>
              </a:spcBef>
              <a:buNone/>
            </a:pPr>
            <a:endParaRPr lang="en-US" sz="1800" kern="0" dirty="0">
              <a:solidFill>
                <a:sysClr val="windowText" lastClr="000000"/>
              </a:solidFill>
            </a:endParaRPr>
          </a:p>
          <a:p>
            <a:pPr marL="0" lvl="0" indent="0">
              <a:spcBef>
                <a:spcPts val="0"/>
              </a:spcBef>
              <a:buNone/>
            </a:pPr>
            <a:endParaRPr kumimoji="0" lang="en-US" sz="1800" b="0" i="0" u="none" strike="noStrike" kern="0" cap="none" spc="0" normalizeH="0" baseline="0" noProof="0" dirty="0" smtClean="0">
              <a:ln>
                <a:noFill/>
              </a:ln>
              <a:solidFill>
                <a:sysClr val="windowText" lastClr="000000"/>
              </a:solidFill>
              <a:effectLst/>
              <a:uLnTx/>
              <a:uFillTx/>
            </a:endParaRPr>
          </a:p>
        </p:txBody>
      </p:sp>
    </p:spTree>
    <p:extLst>
      <p:ext uri="{BB962C8B-B14F-4D97-AF65-F5344CB8AC3E}">
        <p14:creationId xmlns:p14="http://schemas.microsoft.com/office/powerpoint/2010/main" val="22631852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hlinkClick r:id="rId2"/>
              </a:rPr>
              <a:t>T</a:t>
            </a:r>
            <a:r>
              <a:rPr lang="en-US" sz="4800" b="1" dirty="0" smtClean="0">
                <a:hlinkClick r:id="rId2"/>
              </a:rPr>
              <a:t>oday’s population situation</a:t>
            </a:r>
            <a:endParaRPr lang="en-US" sz="4800" b="1" dirty="0"/>
          </a:p>
        </p:txBody>
      </p:sp>
      <p:pic>
        <p:nvPicPr>
          <p:cNvPr id="2050" name="Picture 2" descr="C:\Users\pallen\AppData\Local\Microsoft\Windows\Temporary Internet Files\Content.IE5\XJ9G2HCC\MC900078708[1].wmf">
            <a:hlinkClick r:id="rId2"/>
          </p:cNvPr>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2743200"/>
            <a:ext cx="3733800" cy="28194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800600" y="1524000"/>
            <a:ext cx="3962400" cy="4832092"/>
          </a:xfrm>
          <a:prstGeom prst="rect">
            <a:avLst/>
          </a:prstGeom>
          <a:noFill/>
        </p:spPr>
        <p:txBody>
          <a:bodyPr wrap="square" rtlCol="0">
            <a:spAutoFit/>
          </a:bodyPr>
          <a:lstStyle/>
          <a:p>
            <a:r>
              <a:rPr lang="en-US" sz="2800" dirty="0" smtClean="0"/>
              <a:t>In 2011, the world’s population of humans hit the 7 billion mark. Click on the heading above to get a more exact number for today.</a:t>
            </a:r>
          </a:p>
          <a:p>
            <a:endParaRPr lang="en-US" sz="2800" dirty="0"/>
          </a:p>
          <a:p>
            <a:r>
              <a:rPr lang="en-US" sz="2800" dirty="0" smtClean="0"/>
              <a:t>To see get more information and a visual of what that might look like click </a:t>
            </a:r>
            <a:r>
              <a:rPr lang="en-US" sz="2800" dirty="0" smtClean="0">
                <a:hlinkClick r:id="rId4"/>
              </a:rPr>
              <a:t>here</a:t>
            </a:r>
            <a:r>
              <a:rPr lang="en-US" sz="2800" dirty="0" smtClean="0"/>
              <a:t>.  </a:t>
            </a:r>
            <a:endParaRPr lang="en-US" sz="2800" dirty="0"/>
          </a:p>
        </p:txBody>
      </p:sp>
    </p:spTree>
    <p:extLst>
      <p:ext uri="{BB962C8B-B14F-4D97-AF65-F5344CB8AC3E}">
        <p14:creationId xmlns:p14="http://schemas.microsoft.com/office/powerpoint/2010/main" val="42241200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normAutofit/>
          </a:bodyPr>
          <a:lstStyle/>
          <a:p>
            <a:r>
              <a:rPr lang="en-US" dirty="0" smtClean="0"/>
              <a:t>What is hunger and why?</a:t>
            </a:r>
            <a:endParaRPr lang="en-US" dirty="0"/>
          </a:p>
        </p:txBody>
      </p:sp>
      <p:sp>
        <p:nvSpPr>
          <p:cNvPr id="3" name="Content Placeholder 2"/>
          <p:cNvSpPr>
            <a:spLocks noGrp="1"/>
          </p:cNvSpPr>
          <p:nvPr>
            <p:ph idx="1"/>
          </p:nvPr>
        </p:nvSpPr>
        <p:spPr>
          <a:solidFill>
            <a:srgbClr val="92D050"/>
          </a:solidFill>
        </p:spPr>
        <p:txBody>
          <a:bodyPr/>
          <a:lstStyle/>
          <a:p>
            <a:r>
              <a:rPr lang="en-US" dirty="0" smtClean="0"/>
              <a:t>Take the </a:t>
            </a:r>
            <a:r>
              <a:rPr lang="en-US" dirty="0" smtClean="0">
                <a:hlinkClick r:id="rId2"/>
              </a:rPr>
              <a:t>quiz</a:t>
            </a:r>
            <a:r>
              <a:rPr lang="en-US" dirty="0" smtClean="0"/>
              <a:t> to help you define hunger.</a:t>
            </a:r>
          </a:p>
          <a:p>
            <a:r>
              <a:rPr lang="en-US" dirty="0" smtClean="0">
                <a:hlinkClick r:id="rId3"/>
              </a:rPr>
              <a:t>How many hungry people </a:t>
            </a:r>
            <a:r>
              <a:rPr lang="en-US" dirty="0" smtClean="0"/>
              <a:t>are in the world?</a:t>
            </a:r>
          </a:p>
          <a:p>
            <a:r>
              <a:rPr lang="en-US" dirty="0" smtClean="0"/>
              <a:t>According to worldhunger.org, the world produces enough food, but there is not an even distribution of calories, largely due to poverty and conflict.</a:t>
            </a:r>
          </a:p>
          <a:p>
            <a:r>
              <a:rPr lang="en-US" dirty="0" smtClean="0">
                <a:hlinkClick r:id="rId4"/>
              </a:rPr>
              <a:t>Environmental concerns </a:t>
            </a:r>
            <a:r>
              <a:rPr lang="en-US" dirty="0" smtClean="0"/>
              <a:t>are affecting food supplies.</a:t>
            </a:r>
          </a:p>
        </p:txBody>
      </p:sp>
    </p:spTree>
    <p:extLst>
      <p:ext uri="{BB962C8B-B14F-4D97-AF65-F5344CB8AC3E}">
        <p14:creationId xmlns:p14="http://schemas.microsoft.com/office/powerpoint/2010/main" val="23919810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a:t>Our Dwindling Food Variety</a:t>
            </a:r>
          </a:p>
        </p:txBody>
      </p:sp>
      <p:sp>
        <p:nvSpPr>
          <p:cNvPr id="4099" name="Rectangle 3"/>
          <p:cNvSpPr>
            <a:spLocks noGrp="1" noChangeArrowheads="1"/>
          </p:cNvSpPr>
          <p:nvPr>
            <p:ph type="body" idx="1"/>
          </p:nvPr>
        </p:nvSpPr>
        <p:spPr>
          <a:xfrm>
            <a:off x="457200" y="1219200"/>
            <a:ext cx="8229600" cy="5334000"/>
          </a:xfrm>
          <a:solidFill>
            <a:srgbClr val="4D42DC"/>
          </a:solidFill>
          <a:ln>
            <a:solidFill>
              <a:schemeClr val="tx1"/>
            </a:solidFill>
            <a:miter lim="800000"/>
            <a:headEnd/>
            <a:tailEnd/>
          </a:ln>
        </p:spPr>
        <p:txBody>
          <a:bodyPr>
            <a:normAutofit/>
          </a:bodyPr>
          <a:lstStyle/>
          <a:p>
            <a:pPr>
              <a:lnSpc>
                <a:spcPct val="90000"/>
              </a:lnSpc>
            </a:pPr>
            <a:r>
              <a:rPr lang="en-US" sz="2400" dirty="0">
                <a:solidFill>
                  <a:srgbClr val="FCF721"/>
                </a:solidFill>
              </a:rPr>
              <a:t>As we've come to depend on a handful of commercial varieties of fruits and vegetables, thousands of heirloom varieties have disappeared. It's hard to know exactly how many have been lost over the past century, but a study conducted in 1983 by the Rural Advancement Foundation International gave a clue to the scope of the problem</a:t>
            </a:r>
            <a:r>
              <a:rPr lang="en-US" sz="2400" dirty="0" smtClean="0">
                <a:solidFill>
                  <a:srgbClr val="FCF721"/>
                </a:solidFill>
              </a:rPr>
              <a:t>.</a:t>
            </a:r>
          </a:p>
          <a:p>
            <a:pPr>
              <a:lnSpc>
                <a:spcPct val="90000"/>
              </a:lnSpc>
            </a:pPr>
            <a:endParaRPr lang="en-US" sz="2400" dirty="0">
              <a:solidFill>
                <a:srgbClr val="FCF721"/>
              </a:solidFill>
            </a:endParaRPr>
          </a:p>
          <a:p>
            <a:pPr>
              <a:lnSpc>
                <a:spcPct val="90000"/>
              </a:lnSpc>
            </a:pPr>
            <a:r>
              <a:rPr lang="en-US" sz="2400" dirty="0">
                <a:solidFill>
                  <a:srgbClr val="FCF721"/>
                </a:solidFill>
              </a:rPr>
              <a:t> It compared USDA listings of seed varieties sold by commercial U.S. seed houses in 1903 with those in the U.S. National Seed Storage Laboratory in 1983. </a:t>
            </a:r>
            <a:endParaRPr lang="en-US" sz="2400" dirty="0" smtClean="0">
              <a:solidFill>
                <a:srgbClr val="FCF721"/>
              </a:solidFill>
            </a:endParaRPr>
          </a:p>
          <a:p>
            <a:pPr>
              <a:lnSpc>
                <a:spcPct val="90000"/>
              </a:lnSpc>
            </a:pPr>
            <a:endParaRPr lang="en-US" sz="2400" dirty="0">
              <a:solidFill>
                <a:srgbClr val="FCF721"/>
              </a:solidFill>
            </a:endParaRPr>
          </a:p>
          <a:p>
            <a:pPr>
              <a:lnSpc>
                <a:spcPct val="90000"/>
              </a:lnSpc>
            </a:pPr>
            <a:r>
              <a:rPr lang="en-US" sz="2400" dirty="0">
                <a:solidFill>
                  <a:srgbClr val="FCF721"/>
                </a:solidFill>
              </a:rPr>
              <a:t>The survey, which included 66 crops, found that about 93 percent of the varieties had gone extinct. More up-to-date studies are needed.</a:t>
            </a:r>
          </a:p>
          <a:p>
            <a:pPr>
              <a:lnSpc>
                <a:spcPct val="90000"/>
              </a:lnSpc>
            </a:pPr>
            <a:endParaRPr lang="en-US" sz="2400" dirty="0">
              <a:solidFill>
                <a:srgbClr val="FCF721"/>
              </a:solidFill>
            </a:endParaRPr>
          </a:p>
          <a:p>
            <a:pPr fontAlgn="ctr">
              <a:lnSpc>
                <a:spcPct val="90000"/>
              </a:lnSpc>
            </a:pPr>
            <a:endParaRPr lang="en-US" sz="2400" dirty="0">
              <a:solidFill>
                <a:srgbClr val="FCF721"/>
              </a:solidFill>
            </a:endParaRPr>
          </a:p>
        </p:txBody>
      </p:sp>
    </p:spTree>
    <p:extLst>
      <p:ext uri="{BB962C8B-B14F-4D97-AF65-F5344CB8AC3E}">
        <p14:creationId xmlns:p14="http://schemas.microsoft.com/office/powerpoint/2010/main" val="12050041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solidFill>
        </p:spPr>
        <p:txBody>
          <a:bodyPr/>
          <a:lstStyle/>
          <a:p>
            <a:r>
              <a:rPr lang="en-US" b="1" dirty="0" smtClean="0"/>
              <a:t>A crisis is looming</a:t>
            </a:r>
            <a:endParaRPr lang="en-US" b="1" dirty="0"/>
          </a:p>
        </p:txBody>
      </p:sp>
      <p:sp>
        <p:nvSpPr>
          <p:cNvPr id="4" name="Content Placeholder 3"/>
          <p:cNvSpPr>
            <a:spLocks noGrp="1" noChangeArrowheads="1"/>
          </p:cNvSpPr>
          <p:nvPr>
            <p:ph idx="1"/>
          </p:nvPr>
        </p:nvSpPr>
        <p:spPr>
          <a:xfrm>
            <a:off x="457200" y="1600200"/>
            <a:ext cx="8229600" cy="4525963"/>
          </a:xfrm>
          <a:prstGeom prst="rect">
            <a:avLst/>
          </a:prstGeom>
          <a:solidFill>
            <a:srgbClr val="E9B5E7"/>
          </a:solidFill>
        </p:spPr>
        <p:txBody>
          <a:bodyP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smtClean="0">
                <a:ln>
                  <a:noFill/>
                </a:ln>
                <a:solidFill>
                  <a:sysClr val="windowText" lastClr="000000"/>
                </a:solidFill>
                <a:effectLst/>
                <a:uLnTx/>
                <a:uFillTx/>
              </a:rPr>
              <a:t>To feed our growing population, we’ll need to double food production. Yet crop yields aren’t increasing fast enough, and climate change and new diseases threaten the limited varieties we’ve come to depend on for food. Luckily we still have the seeds and breeds to ensure our future food supply—but we must take steps to save them.</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smtClean="0">
              <a:ln>
                <a:noFill/>
              </a:ln>
              <a:solidFill>
                <a:sysClr val="windowText" lastClr="000000"/>
              </a:solidFill>
              <a:effectLst/>
              <a:uLnTx/>
              <a:uFillTx/>
            </a:endParaRPr>
          </a:p>
        </p:txBody>
      </p:sp>
    </p:spTree>
    <p:extLst>
      <p:ext uri="{BB962C8B-B14F-4D97-AF65-F5344CB8AC3E}">
        <p14:creationId xmlns:p14="http://schemas.microsoft.com/office/powerpoint/2010/main" val="24144996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lumMod val="50000"/>
            </a:schemeClr>
          </a:solidFill>
        </p:spPr>
        <p:txBody>
          <a:bodyPr/>
          <a:lstStyle/>
          <a:p>
            <a:r>
              <a:rPr lang="en-US" dirty="0" smtClean="0"/>
              <a:t>Defining the problem</a:t>
            </a:r>
            <a:endParaRPr lang="en-US" dirty="0"/>
          </a:p>
        </p:txBody>
      </p:sp>
      <p:sp>
        <p:nvSpPr>
          <p:cNvPr id="3" name="Content Placeholder 2"/>
          <p:cNvSpPr>
            <a:spLocks noGrp="1"/>
          </p:cNvSpPr>
          <p:nvPr>
            <p:ph idx="1"/>
          </p:nvPr>
        </p:nvSpPr>
        <p:spPr/>
        <p:txBody>
          <a:bodyPr/>
          <a:lstStyle/>
          <a:p>
            <a:pPr algn="ctr"/>
            <a:r>
              <a:rPr lang="en-US" sz="3600" b="1" dirty="0" smtClean="0"/>
              <a:t>Please define the problem using the attached </a:t>
            </a:r>
            <a:r>
              <a:rPr lang="en-US" sz="3600" b="1" dirty="0" smtClean="0">
                <a:hlinkClick r:id="rId2" action="ppaction://hlinkfile"/>
              </a:rPr>
              <a:t>worksheet</a:t>
            </a:r>
            <a:r>
              <a:rPr lang="en-US" sz="3600" b="1" dirty="0" smtClean="0"/>
              <a:t>.</a:t>
            </a:r>
          </a:p>
          <a:p>
            <a:endParaRPr lang="en-US" dirty="0"/>
          </a:p>
        </p:txBody>
      </p:sp>
      <p:pic>
        <p:nvPicPr>
          <p:cNvPr id="1027" name="Picture 3" descr="C:\Users\pallen\AppData\Local\Microsoft\Windows\Temporary Internet Files\Content.IE5\XJ9G2HCC\MC90007086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2200" y="2819400"/>
            <a:ext cx="4876800" cy="29657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99208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0"/>
            <a:ext cx="8229600" cy="914400"/>
          </a:xfrm>
          <a:solidFill>
            <a:srgbClr val="FFFF99"/>
          </a:solidFill>
        </p:spPr>
        <p:txBody>
          <a:bodyPr/>
          <a:lstStyle/>
          <a:p>
            <a:r>
              <a:rPr lang="en-US" sz="4800" b="1">
                <a:latin typeface="Arial Black" pitchFamily="34" charset="0"/>
                <a:hlinkClick r:id="rId2"/>
              </a:rPr>
              <a:t>Food Ark</a:t>
            </a:r>
            <a:endParaRPr lang="en-US" sz="4800" b="1">
              <a:latin typeface="Arial Black" pitchFamily="34" charset="0"/>
            </a:endParaRPr>
          </a:p>
        </p:txBody>
      </p:sp>
      <p:sp>
        <p:nvSpPr>
          <p:cNvPr id="5123" name="Rectangle 3"/>
          <p:cNvSpPr>
            <a:spLocks noGrp="1" noChangeArrowheads="1"/>
          </p:cNvSpPr>
          <p:nvPr>
            <p:ph type="body" idx="1"/>
          </p:nvPr>
        </p:nvSpPr>
        <p:spPr>
          <a:xfrm>
            <a:off x="304800" y="1079205"/>
            <a:ext cx="8560526" cy="5486400"/>
          </a:xfrm>
          <a:solidFill>
            <a:schemeClr val="folHlink"/>
          </a:solidFill>
        </p:spPr>
        <p:txBody>
          <a:bodyPr/>
          <a:lstStyle/>
          <a:p>
            <a:pPr marL="609600" indent="-609600">
              <a:buFontTx/>
              <a:buAutoNum type="arabicPeriod"/>
            </a:pPr>
            <a:r>
              <a:rPr lang="en-US"/>
              <a:t>Link to and read the article: </a:t>
            </a:r>
            <a:r>
              <a:rPr lang="en-US" sz="4000" b="1" i="1"/>
              <a:t>http://tinyurl.com/foodark</a:t>
            </a:r>
            <a:endParaRPr lang="en-US" sz="4000" i="1"/>
          </a:p>
          <a:p>
            <a:pPr marL="609600" indent="-609600">
              <a:buFontTx/>
              <a:buAutoNum type="arabicPeriod"/>
            </a:pPr>
            <a:r>
              <a:rPr lang="en-US"/>
              <a:t>What is the authors main point?</a:t>
            </a:r>
          </a:p>
          <a:p>
            <a:pPr marL="609600" indent="-609600">
              <a:buFontTx/>
              <a:buAutoNum type="arabicPeriod"/>
            </a:pPr>
            <a:r>
              <a:rPr lang="en-US"/>
              <a:t>Pick out three sentences that support his position.</a:t>
            </a:r>
          </a:p>
          <a:p>
            <a:pPr marL="609600" indent="-609600">
              <a:buFontTx/>
              <a:buAutoNum type="arabicPeriod"/>
            </a:pPr>
            <a:r>
              <a:rPr lang="en-US"/>
              <a:t>What is your opinion of this article? </a:t>
            </a:r>
          </a:p>
          <a:p>
            <a:pPr marL="609600" indent="-609600">
              <a:buFontTx/>
              <a:buAutoNum type="arabicPeriod"/>
            </a:pPr>
            <a:r>
              <a:rPr lang="en-US"/>
              <a:t>What can be done to remedy the situation?</a:t>
            </a:r>
          </a:p>
          <a:p>
            <a:pPr marL="609600" indent="-609600">
              <a:buFontTx/>
              <a:buAutoNum type="arabicPeriod"/>
            </a:pPr>
            <a:r>
              <a:rPr lang="en-US"/>
              <a:t>What problems can you predict?</a:t>
            </a:r>
          </a:p>
          <a:p>
            <a:pPr marL="609600" indent="-609600"/>
            <a:endParaRPr lang="en-US"/>
          </a:p>
        </p:txBody>
      </p:sp>
      <p:pic>
        <p:nvPicPr>
          <p:cNvPr id="5124" name="Picture 4" descr="MC900433868[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4800" y="5029200"/>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MC900021309[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47706" y="228600"/>
            <a:ext cx="1754188" cy="1627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23144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Rectangle 5"/>
          <p:cNvSpPr>
            <a:spLocks noGrp="1" noChangeArrowheads="1"/>
          </p:cNvSpPr>
          <p:nvPr>
            <p:ph type="title"/>
          </p:nvPr>
        </p:nvSpPr>
        <p:spPr/>
        <p:txBody>
          <a:bodyPr/>
          <a:lstStyle/>
          <a:p>
            <a:endParaRPr lang="en-US"/>
          </a:p>
        </p:txBody>
      </p:sp>
      <p:pic>
        <p:nvPicPr>
          <p:cNvPr id="21508" name="Picture 4" descr="food-variety-tree-75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0"/>
            <a:ext cx="8610600" cy="6705600"/>
          </a:xfrm>
          <a:prstGeom prst="rect">
            <a:avLst/>
          </a:prstGeom>
          <a:solidFill>
            <a:srgbClr val="4D42DC"/>
          </a:solidFill>
          <a:ln w="9525">
            <a:solidFill>
              <a:schemeClr val="tx1"/>
            </a:solidFill>
            <a:miter lim="800000"/>
            <a:headEnd/>
            <a:tailEnd/>
          </a:ln>
        </p:spPr>
      </p:pic>
    </p:spTree>
    <p:extLst>
      <p:ext uri="{BB962C8B-B14F-4D97-AF65-F5344CB8AC3E}">
        <p14:creationId xmlns:p14="http://schemas.microsoft.com/office/powerpoint/2010/main" val="23825802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solidFill>
            <a:schemeClr val="accent1"/>
          </a:solidFill>
        </p:spPr>
        <p:txBody>
          <a:bodyPr/>
          <a:lstStyle/>
          <a:p>
            <a:r>
              <a:rPr lang="en-US" sz="4000"/>
              <a:t>Counting on Uncommon Chickens</a:t>
            </a:r>
          </a:p>
        </p:txBody>
      </p:sp>
      <p:sp>
        <p:nvSpPr>
          <p:cNvPr id="6147" name="Rectangle 3"/>
          <p:cNvSpPr>
            <a:spLocks noGrp="1" noChangeArrowheads="1"/>
          </p:cNvSpPr>
          <p:nvPr>
            <p:ph type="body" idx="1"/>
          </p:nvPr>
        </p:nvSpPr>
        <p:spPr>
          <a:xfrm>
            <a:off x="152400" y="1600200"/>
            <a:ext cx="8763000" cy="2667000"/>
          </a:xfrm>
          <a:solidFill>
            <a:srgbClr val="5CE673"/>
          </a:solidFill>
        </p:spPr>
        <p:txBody>
          <a:bodyPr/>
          <a:lstStyle/>
          <a:p>
            <a:pPr>
              <a:lnSpc>
                <a:spcPct val="90000"/>
              </a:lnSpc>
            </a:pPr>
            <a:endParaRPr lang="en-US" sz="2400"/>
          </a:p>
          <a:p>
            <a:pPr>
              <a:lnSpc>
                <a:spcPct val="90000"/>
              </a:lnSpc>
            </a:pPr>
            <a:r>
              <a:rPr lang="en-US" sz="2400"/>
              <a:t>People eat more eggs and poultry than ever, but the world’s reliance on a few high-yielding breeds is edging out hundreds of others: Nearly a third of chicken breeds are at risk of extinction. That’s alarming because many varieties have traits, like heat or pathogen resistance, that could be invaluable in the future.</a:t>
            </a:r>
          </a:p>
        </p:txBody>
      </p:sp>
      <p:pic>
        <p:nvPicPr>
          <p:cNvPr id="6150" name="Picture 6" descr="MP900447395[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5400" y="5011738"/>
            <a:ext cx="2768600" cy="1846262"/>
          </a:xfrm>
          <a:prstGeom prst="rect">
            <a:avLst/>
          </a:prstGeom>
          <a:noFill/>
          <a:extLst>
            <a:ext uri="{909E8E84-426E-40DD-AFC4-6F175D3DCCD1}">
              <a14:hiddenFill xmlns:a14="http://schemas.microsoft.com/office/drawing/2010/main">
                <a:solidFill>
                  <a:srgbClr val="FFFFFF"/>
                </a:solidFill>
              </a14:hiddenFill>
            </a:ext>
          </a:extLst>
        </p:spPr>
      </p:pic>
      <p:pic>
        <p:nvPicPr>
          <p:cNvPr id="6151" name="Picture 7" descr="MP900447397[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4800" y="5181600"/>
            <a:ext cx="2514600" cy="1676400"/>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MC900232817[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48000" y="4648200"/>
            <a:ext cx="3141663" cy="1898650"/>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MM900354645[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6096000" y="3733800"/>
            <a:ext cx="1752600" cy="1066800"/>
          </a:xfrm>
          <a:prstGeom prst="rect">
            <a:avLst/>
          </a:prstGeom>
          <a:noFill/>
          <a:extLst>
            <a:ext uri="{909E8E84-426E-40DD-AFC4-6F175D3DCCD1}">
              <a14:hiddenFill xmlns:a14="http://schemas.microsoft.com/office/drawing/2010/main">
                <a:solidFill>
                  <a:srgbClr val="FFFFFF"/>
                </a:solidFill>
              </a14:hiddenFill>
            </a:ext>
          </a:extLst>
        </p:spPr>
      </p:pic>
      <p:pic>
        <p:nvPicPr>
          <p:cNvPr id="6155" name="MS910218991[1].wav">
            <a:hlinkClick r:id="" action="ppaction://media"/>
          </p:cNvPr>
          <p:cNvPicPr>
            <a:picLocks noChangeAspect="1" noChangeArrowheads="1"/>
          </p:cNvPicPr>
          <p:nvPr>
            <a:audioFile r:link="rId2"/>
            <p:extLst>
              <p:ext uri="{DAA4B4D4-6D71-4841-9C94-3DE7FCFB9230}">
                <p14:media xmlns:p14="http://schemas.microsoft.com/office/powerpoint/2010/main" r:link="rId1"/>
              </p:ext>
            </p:extLst>
          </p:nvPr>
        </p:nvPicPr>
        <p:blipFill>
          <a:blip r:embed="rId8">
            <a:extLst>
              <a:ext uri="{28A0092B-C50C-407E-A947-70E740481C1C}">
                <a14:useLocalDpi xmlns:a14="http://schemas.microsoft.com/office/drawing/2010/main" val="0"/>
              </a:ext>
            </a:extLst>
          </a:blip>
          <a:srcRect/>
          <a:stretch>
            <a:fillRect/>
          </a:stretch>
        </p:blipFill>
        <p:spPr bwMode="auto">
          <a:xfrm>
            <a:off x="8534400" y="1219200"/>
            <a:ext cx="304800" cy="30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92558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58467" fill="hold"/>
                                        <p:tgtEl>
                                          <p:spTgt spid="615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155"/>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116</TotalTime>
  <Words>647</Words>
  <Application>Microsoft Office PowerPoint</Application>
  <PresentationFormat>On-screen Show (4:3)</PresentationFormat>
  <Paragraphs>67</Paragraphs>
  <Slides>15</Slides>
  <Notes>2</Notes>
  <HiddenSlides>0</HiddenSlides>
  <MMClips>2</MMClips>
  <ScaleCrop>false</ScaleCrop>
  <HeadingPairs>
    <vt:vector size="4" baseType="variant">
      <vt:variant>
        <vt:lpstr>Theme</vt:lpstr>
      </vt:variant>
      <vt:variant>
        <vt:i4>4</vt:i4>
      </vt:variant>
      <vt:variant>
        <vt:lpstr>Slide Titles</vt:lpstr>
      </vt:variant>
      <vt:variant>
        <vt:i4>15</vt:i4>
      </vt:variant>
    </vt:vector>
  </HeadingPairs>
  <TitlesOfParts>
    <vt:vector size="19" baseType="lpstr">
      <vt:lpstr>Office Theme</vt:lpstr>
      <vt:lpstr>Default Design</vt:lpstr>
      <vt:lpstr>1_Default Design</vt:lpstr>
      <vt:lpstr>2_Default Design</vt:lpstr>
      <vt:lpstr>The Need to Feed 7 Billion.</vt:lpstr>
      <vt:lpstr>Today’s population situation</vt:lpstr>
      <vt:lpstr>What is hunger and why?</vt:lpstr>
      <vt:lpstr>Our Dwindling Food Variety</vt:lpstr>
      <vt:lpstr>A crisis is looming</vt:lpstr>
      <vt:lpstr>Defining the problem</vt:lpstr>
      <vt:lpstr>Food Ark</vt:lpstr>
      <vt:lpstr>PowerPoint Presentation</vt:lpstr>
      <vt:lpstr>Counting on Uncommon Chickens</vt:lpstr>
      <vt:lpstr>That's a Potato?  </vt:lpstr>
      <vt:lpstr>ZEBU Also known as Humped or Brahman, this breed is relied on by farmers in the tropics because it can withstand severe heat.</vt:lpstr>
      <vt:lpstr>RANDALL LINEBACK Sturdy, distinctly marked survivors of a herd indigenous to Vermont, the breed nearly went extinct in the 1980s but is rebounding.</vt:lpstr>
      <vt:lpstr>Sustainable Beef</vt:lpstr>
      <vt:lpstr>  </vt:lpstr>
      <vt:lpstr>credits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can we preserve biodiversity in our food supply?</dc:title>
  <dc:creator>Steven Davis</dc:creator>
  <cp:lastModifiedBy>Joe Montecalvo</cp:lastModifiedBy>
  <cp:revision>16</cp:revision>
  <dcterms:created xsi:type="dcterms:W3CDTF">2013-03-06T20:52:05Z</dcterms:created>
  <dcterms:modified xsi:type="dcterms:W3CDTF">2013-03-26T18:24:48Z</dcterms:modified>
</cp:coreProperties>
</file>