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8" r:id="rId3"/>
    <p:sldId id="263" r:id="rId4"/>
    <p:sldId id="264" r:id="rId5"/>
    <p:sldId id="265" r:id="rId6"/>
    <p:sldId id="266" r:id="rId7"/>
    <p:sldId id="262" r:id="rId8"/>
    <p:sldId id="261" r:id="rId9"/>
    <p:sldId id="267" r:id="rId10"/>
    <p:sldId id="260" r:id="rId11"/>
    <p:sldId id="269" r:id="rId12"/>
    <p:sldId id="270" r:id="rId13"/>
    <p:sldId id="271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997EC-3CC3-4AF3-895D-74A2CE8A5B24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E6F88-6FB6-4A1E-90B9-F936637FB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respond to these questions on poster size paper hung up around the room.  They will be given 5 minutes for this task and 5 minutes will be given to read ideas written down.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E6F88-6FB6-4A1E-90B9-F936637FB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0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listening and taking notes</a:t>
            </a:r>
            <a:r>
              <a:rPr lang="en-US" baseline="0" dirty="0" smtClean="0"/>
              <a:t> students will begin to define the problem, gather evidence,  identify causes, and examine the policy.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E6F88-6FB6-4A1E-90B9-F936637FBF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29EFE8-259F-43AA-BCAF-4A709E1DFCDF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8488738-FF7F-4A55-AD48-4CFBB67B21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2.maxwell.syr.edu/plegal/ppa/worksheet3us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2.maxwell.syr.edu/plegal/ppa/worksheet4us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img.ehowcdn.com/article-new/ehow/images/a08/00/co/political-19th-early-20th-centuries-800x80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1us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maxwell.syr.edu/plegal/ppa/worksheet2us.do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and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EQ: </a:t>
            </a:r>
            <a:r>
              <a:rPr lang="en-US" dirty="0" smtClean="0">
                <a:solidFill>
                  <a:schemeClr val="tx1"/>
                </a:solidFill>
              </a:rPr>
              <a:t>Is education important in a democracy?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immigrants came to American cities in the early 1800’s.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553200" cy="52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0818"/>
            <a:ext cx="6553200" cy="527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Children were working in factories to help support their families.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29025" cy="514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7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Not everyone had slaves.</a:t>
            </a:r>
            <a:br>
              <a:rPr lang="en-US" sz="2400" dirty="0" smtClean="0"/>
            </a:br>
            <a:r>
              <a:rPr lang="en-US" sz="2400" dirty="0" smtClean="0"/>
              <a:t> Some families had to work together to make a living.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22" y="1676400"/>
            <a:ext cx="6443870" cy="463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90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Determine Causes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 </a:t>
            </a:r>
            <a:r>
              <a:rPr lang="en-US" sz="3600" dirty="0" smtClean="0">
                <a:hlinkClick r:id="rId2"/>
              </a:rPr>
              <a:t>Worksheet 3</a:t>
            </a:r>
            <a:r>
              <a:rPr lang="en-US" sz="3600" dirty="0" smtClean="0"/>
              <a:t>                 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776117" cy="255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971800"/>
            <a:ext cx="2560637" cy="362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41679"/>
            <a:ext cx="3810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3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Examine the Policy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hlinkClick r:id="rId2"/>
              </a:rPr>
              <a:t>Worksheet 4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79" y="1765670"/>
            <a:ext cx="7027718" cy="507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9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Where does government get their power to govern?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“… Governments are</a:t>
            </a:r>
          </a:p>
          <a:p>
            <a:pPr marL="0" indent="0">
              <a:buNone/>
            </a:pPr>
            <a:r>
              <a:rPr lang="en-US" sz="2800" dirty="0"/>
              <a:t>i</a:t>
            </a:r>
            <a:r>
              <a:rPr lang="en-US" sz="2800" dirty="0" smtClean="0"/>
              <a:t>nstituted among Men,</a:t>
            </a:r>
          </a:p>
          <a:p>
            <a:pPr marL="0" indent="0">
              <a:buNone/>
            </a:pPr>
            <a:r>
              <a:rPr lang="en-US" sz="2800" dirty="0"/>
              <a:t>d</a:t>
            </a:r>
            <a:r>
              <a:rPr lang="en-US" sz="2800" dirty="0" smtClean="0"/>
              <a:t>eriving their just powers</a:t>
            </a:r>
          </a:p>
          <a:p>
            <a:pPr marL="0" indent="0">
              <a:buNone/>
            </a:pPr>
            <a:r>
              <a:rPr lang="en-US" sz="2800" dirty="0" smtClean="0"/>
              <a:t>from the consent of the</a:t>
            </a:r>
          </a:p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f the governed…..”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from the </a:t>
            </a:r>
          </a:p>
          <a:p>
            <a:pPr marL="0" indent="0">
              <a:buNone/>
            </a:pPr>
            <a:r>
              <a:rPr lang="en-US" i="1" dirty="0" smtClean="0"/>
              <a:t>Declaration of Independence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50186" cy="510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79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/>
              <a:t>Think About It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would someone learn about……</a:t>
            </a:r>
          </a:p>
          <a:p>
            <a:r>
              <a:rPr lang="en-US" sz="3200" dirty="0" smtClean="0"/>
              <a:t>…government?</a:t>
            </a:r>
          </a:p>
          <a:p>
            <a:r>
              <a:rPr lang="en-US" sz="3200" dirty="0" smtClean="0"/>
              <a:t>…how government works?</a:t>
            </a:r>
          </a:p>
          <a:p>
            <a:r>
              <a:rPr lang="en-US" sz="3200" dirty="0" smtClean="0"/>
              <a:t>…be able to read about and understand their rights?</a:t>
            </a:r>
          </a:p>
          <a:p>
            <a:r>
              <a:rPr lang="en-US" sz="3200" dirty="0" smtClean="0"/>
              <a:t>…be able to read about government activities?</a:t>
            </a:r>
          </a:p>
          <a:p>
            <a:r>
              <a:rPr lang="en-US" sz="3200" dirty="0" smtClean="0"/>
              <a:t>Should every person in a country be entitled to the same education?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116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Horace Mann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                              </a:t>
            </a:r>
            <a:r>
              <a:rPr lang="en-US" sz="2400" dirty="0" smtClean="0"/>
              <a:t>“ If we do not prepare children  to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become good citizens,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if we do not enrich  their minds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with knowledge…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…then our republic must go down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to destruction as others  have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gone before it.”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200400" cy="4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 for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You will now listen to a short biography about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Horace Mann</a:t>
            </a:r>
            <a:r>
              <a:rPr lang="en-US" sz="4000" dirty="0" smtClean="0"/>
              <a:t>.  While you listen, please use the graphic organizer to take notes about Horace Mann, </a:t>
            </a:r>
            <a:r>
              <a:rPr lang="en-US" sz="4000" dirty="0" smtClean="0">
                <a:solidFill>
                  <a:srgbClr val="FF0000"/>
                </a:solidFill>
              </a:rPr>
              <a:t>his concerns </a:t>
            </a:r>
            <a:r>
              <a:rPr lang="en-US" sz="4000" dirty="0" smtClean="0"/>
              <a:t>and </a:t>
            </a:r>
            <a:r>
              <a:rPr lang="en-US" sz="4000" dirty="0" smtClean="0">
                <a:solidFill>
                  <a:srgbClr val="FF0000"/>
                </a:solidFill>
              </a:rPr>
              <a:t>suggested solutions</a:t>
            </a:r>
            <a:r>
              <a:rPr lang="en-US" sz="4000" dirty="0" smtClean="0"/>
              <a:t>.  Listen for any information that might help you understand </a:t>
            </a:r>
            <a:r>
              <a:rPr lang="en-US" sz="4000" dirty="0" smtClean="0">
                <a:solidFill>
                  <a:srgbClr val="FF0000"/>
                </a:solidFill>
              </a:rPr>
              <a:t>why he felt the way he did.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799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was wrong </a:t>
            </a:r>
          </a:p>
          <a:p>
            <a:pPr marL="0" indent="0">
              <a:buNone/>
            </a:pPr>
            <a:r>
              <a:rPr lang="en-US" dirty="0" smtClean="0"/>
              <a:t>with the public </a:t>
            </a:r>
          </a:p>
          <a:p>
            <a:pPr marL="0" indent="0">
              <a:buNone/>
            </a:pPr>
            <a:r>
              <a:rPr lang="en-US" dirty="0" smtClean="0"/>
              <a:t>school system?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What were the  </a:t>
            </a:r>
          </a:p>
          <a:p>
            <a:pPr marL="0" indent="0">
              <a:buNone/>
            </a:pPr>
            <a:r>
              <a:rPr lang="en-US" dirty="0" smtClean="0"/>
              <a:t> changes that he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thought were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necessary?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Why did he </a:t>
            </a:r>
            <a:r>
              <a:rPr lang="en-US" sz="3200" i="1" u="sng" dirty="0" smtClean="0"/>
              <a:t>personally</a:t>
            </a:r>
            <a:r>
              <a:rPr lang="en-US" sz="3200" dirty="0" smtClean="0"/>
              <a:t> feel that everyone deserved an education?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84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Policy Analyst (PPA)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*</a:t>
            </a:r>
            <a:r>
              <a:rPr lang="en-US" sz="6000" dirty="0" smtClean="0">
                <a:solidFill>
                  <a:srgbClr val="FF0000"/>
                </a:solidFill>
                <a:hlinkClick r:id="rId2"/>
              </a:rPr>
              <a:t>Define the Problem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5800" dirty="0" smtClean="0">
                <a:solidFill>
                  <a:srgbClr val="FF0000"/>
                </a:solidFill>
              </a:rPr>
              <a:t>*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Gather the Evidence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*</a:t>
            </a:r>
            <a:r>
              <a:rPr lang="en-US" sz="6000" dirty="0" smtClean="0">
                <a:solidFill>
                  <a:srgbClr val="00B050"/>
                </a:solidFill>
              </a:rPr>
              <a:t>Identify the Causes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*</a:t>
            </a:r>
            <a:r>
              <a:rPr lang="en-US" sz="6000" dirty="0" smtClean="0">
                <a:solidFill>
                  <a:srgbClr val="002060"/>
                </a:solidFill>
              </a:rPr>
              <a:t>Examine the Policy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6700" dirty="0" smtClean="0">
                <a:solidFill>
                  <a:schemeClr val="tx2"/>
                </a:solidFill>
              </a:rPr>
              <a:t>Define the Problem</a:t>
            </a:r>
            <a:r>
              <a:rPr lang="en-US" sz="6600" dirty="0" smtClean="0">
                <a:solidFill>
                  <a:schemeClr val="tx2"/>
                </a:solidFill>
              </a:rPr>
              <a:t/>
            </a:r>
            <a:br>
              <a:rPr lang="en-US" sz="6600" dirty="0" smtClean="0">
                <a:solidFill>
                  <a:schemeClr val="tx2"/>
                </a:solidFill>
              </a:rPr>
            </a:b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Using Worksheet 1</a:t>
            </a:r>
            <a:r>
              <a:rPr lang="en-US" sz="3200" dirty="0" smtClean="0"/>
              <a:t>: This worksheet will help you define the problem.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05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</a:rPr>
              <a:t>Gather Evidence</a:t>
            </a:r>
            <a:endParaRPr lang="en-US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579849"/>
          </a:xfrm>
        </p:spPr>
        <p:txBody>
          <a:bodyPr/>
          <a:lstStyle/>
          <a:p>
            <a:r>
              <a:rPr lang="en-US" sz="3200" dirty="0" smtClean="0"/>
              <a:t>Read pages 417 – 418 to gather evidence to help you complete Worksheet 2.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4400" dirty="0" smtClean="0">
                <a:hlinkClick r:id="rId2"/>
              </a:rPr>
              <a:t>Worksheet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11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998</TotalTime>
  <Words>389</Words>
  <Application>Microsoft Office PowerPoint</Application>
  <PresentationFormat>On-screen Show (4:3)</PresentationFormat>
  <Paragraphs>71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Education and Democracy</vt:lpstr>
      <vt:lpstr>Where does government get their power to govern?</vt:lpstr>
      <vt:lpstr>Think About It</vt:lpstr>
      <vt:lpstr>Horace Mann</vt:lpstr>
      <vt:lpstr>Listen for Information</vt:lpstr>
      <vt:lpstr>Why did he personally feel that everyone deserved an education?  </vt:lpstr>
      <vt:lpstr>Public Policy Analyst (PPA)</vt:lpstr>
      <vt:lpstr>Define the Problem </vt:lpstr>
      <vt:lpstr>Gather Evidence</vt:lpstr>
      <vt:lpstr>Many immigrants came to American cities in the early 1800’s.</vt:lpstr>
      <vt:lpstr>Children were working in factories to help support their families.</vt:lpstr>
      <vt:lpstr>Not everyone had slaves.  Some families had to work together to make a living.</vt:lpstr>
      <vt:lpstr>Determine Causes</vt:lpstr>
      <vt:lpstr>Examine the Policy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Davis</dc:creator>
  <cp:lastModifiedBy>Joe Montecalvo</cp:lastModifiedBy>
  <cp:revision>32</cp:revision>
  <dcterms:created xsi:type="dcterms:W3CDTF">2013-03-06T20:51:17Z</dcterms:created>
  <dcterms:modified xsi:type="dcterms:W3CDTF">2013-03-26T18:49:20Z</dcterms:modified>
</cp:coreProperties>
</file>