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75" r:id="rId5"/>
    <p:sldId id="272" r:id="rId6"/>
    <p:sldId id="276" r:id="rId7"/>
    <p:sldId id="259" r:id="rId8"/>
    <p:sldId id="273" r:id="rId9"/>
    <p:sldId id="260" r:id="rId10"/>
    <p:sldId id="281" r:id="rId11"/>
    <p:sldId id="261" r:id="rId12"/>
    <p:sldId id="280" r:id="rId13"/>
    <p:sldId id="262" r:id="rId14"/>
    <p:sldId id="263" r:id="rId15"/>
    <p:sldId id="264" r:id="rId16"/>
    <p:sldId id="279" r:id="rId17"/>
    <p:sldId id="267" r:id="rId18"/>
    <p:sldId id="265" r:id="rId19"/>
    <p:sldId id="274" r:id="rId20"/>
    <p:sldId id="277" r:id="rId21"/>
    <p:sldId id="266" r:id="rId22"/>
    <p:sldId id="268" r:id="rId23"/>
    <p:sldId id="278" r:id="rId24"/>
    <p:sldId id="269" r:id="rId25"/>
    <p:sldId id="270"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41FDC5-FFAE-4D5F-AB79-84309D6CD2CF}"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5286916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1FDC5-FFAE-4D5F-AB79-84309D6CD2CF}"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5338336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1FDC5-FFAE-4D5F-AB79-84309D6CD2CF}"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487992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1FDC5-FFAE-4D5F-AB79-84309D6CD2CF}"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3662035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1FDC5-FFAE-4D5F-AB79-84309D6CD2CF}"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38280738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1FDC5-FFAE-4D5F-AB79-84309D6CD2CF}"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21688685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41FDC5-FFAE-4D5F-AB79-84309D6CD2CF}"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21094780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41FDC5-FFAE-4D5F-AB79-84309D6CD2CF}"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24765342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1FDC5-FFAE-4D5F-AB79-84309D6CD2CF}"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177178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1FDC5-FFAE-4D5F-AB79-84309D6CD2CF}"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33625242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1FDC5-FFAE-4D5F-AB79-84309D6CD2CF}"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CC2D1-6CC4-43F8-B597-14A969D54E4B}" type="slidenum">
              <a:rPr lang="en-US" smtClean="0"/>
              <a:t>‹#›</a:t>
            </a:fld>
            <a:endParaRPr lang="en-US"/>
          </a:p>
        </p:txBody>
      </p:sp>
    </p:spTree>
    <p:extLst>
      <p:ext uri="{BB962C8B-B14F-4D97-AF65-F5344CB8AC3E}">
        <p14:creationId xmlns:p14="http://schemas.microsoft.com/office/powerpoint/2010/main" val="29522408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1FDC5-FFAE-4D5F-AB79-84309D6CD2CF}" type="datetimeFigureOut">
              <a:rPr lang="en-US" smtClean="0"/>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CC2D1-6CC4-43F8-B597-14A969D54E4B}" type="slidenum">
              <a:rPr lang="en-US" smtClean="0"/>
              <a:t>‹#›</a:t>
            </a:fld>
            <a:endParaRPr lang="en-US"/>
          </a:p>
        </p:txBody>
      </p:sp>
    </p:spTree>
    <p:extLst>
      <p:ext uri="{BB962C8B-B14F-4D97-AF65-F5344CB8AC3E}">
        <p14:creationId xmlns:p14="http://schemas.microsoft.com/office/powerpoint/2010/main" val="416596688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oecd-nea.org/ndd/reports/2010/nea6862-comparing-risks.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2.maxwell.syr.edu/plegal/ppas/existing.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nei.org/resourcesandstats/documentlibrary/nuclearwastedisposal/factsheet/safelymanagingusednuclearfue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2.maxwell.syr.edu/plegal/ppas/bencost1.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2.maxwell.syr.edu/plegal/ppas/prince1.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2.maxwell.syr.edu/plegal/ppas/selec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2.maxwell.syr.edu/plegal/ppas/gather.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uardian.co.uk/environment/damian-carrington-blog/2011/jun/23/nuclearpower-nuclear-waste" TargetMode="External"/><Relationship Id="rId2" Type="http://schemas.openxmlformats.org/officeDocument/2006/relationships/hyperlink" Target="http://politicalticker.blogs.cnn.com/2011/03/22/cnn-poll-public-says-yes-to-nuclear-energy-but-no-to-new-pla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2.maxwell.syr.edu/plegal/ppas/identif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38200" y="381000"/>
            <a:ext cx="7772400" cy="1470025"/>
          </a:xfrm>
        </p:spPr>
        <p:txBody>
          <a:bodyPr>
            <a:normAutofit/>
          </a:bodyPr>
          <a:lstStyle/>
          <a:p>
            <a:r>
              <a:rPr lang="en-US" sz="6000" b="1" dirty="0" smtClean="0">
                <a:solidFill>
                  <a:schemeClr val="accent5">
                    <a:lumMod val="60000"/>
                    <a:lumOff val="40000"/>
                  </a:schemeClr>
                </a:solidFill>
              </a:rPr>
              <a:t>Fear of Nuclear Power</a:t>
            </a:r>
            <a:endParaRPr lang="en-US" sz="6000" b="1" dirty="0">
              <a:solidFill>
                <a:schemeClr val="accent5">
                  <a:lumMod val="60000"/>
                  <a:lumOff val="40000"/>
                </a:schemeClr>
              </a:solidFill>
            </a:endParaRPr>
          </a:p>
        </p:txBody>
      </p:sp>
      <p:sp>
        <p:nvSpPr>
          <p:cNvPr id="3" name="Subtitle 2"/>
          <p:cNvSpPr>
            <a:spLocks noGrp="1"/>
          </p:cNvSpPr>
          <p:nvPr>
            <p:ph type="subTitle" idx="1"/>
          </p:nvPr>
        </p:nvSpPr>
        <p:spPr>
          <a:xfrm>
            <a:off x="1371600" y="4191000"/>
            <a:ext cx="6400800" cy="1752600"/>
          </a:xfrm>
        </p:spPr>
        <p:txBody>
          <a:bodyPr/>
          <a:lstStyle/>
          <a:p>
            <a:r>
              <a:rPr lang="en-US" dirty="0" smtClean="0">
                <a:solidFill>
                  <a:schemeClr val="accent5">
                    <a:lumMod val="60000"/>
                    <a:lumOff val="40000"/>
                  </a:schemeClr>
                </a:solidFill>
              </a:rPr>
              <a:t>Charlene Mazur</a:t>
            </a:r>
          </a:p>
          <a:p>
            <a:r>
              <a:rPr lang="en-US" dirty="0" smtClean="0">
                <a:solidFill>
                  <a:schemeClr val="accent5">
                    <a:lumMod val="60000"/>
                    <a:lumOff val="40000"/>
                  </a:schemeClr>
                </a:solidFill>
              </a:rPr>
              <a:t>Utica City School District</a:t>
            </a:r>
          </a:p>
          <a:p>
            <a:r>
              <a:rPr lang="en-US" dirty="0" smtClean="0">
                <a:solidFill>
                  <a:schemeClr val="accent5">
                    <a:lumMod val="60000"/>
                    <a:lumOff val="40000"/>
                  </a:schemeClr>
                </a:solidFill>
              </a:rPr>
              <a:t>cmazur@uticaschools.org</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92948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Mile Island</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a:xfrm>
            <a:off x="1177528" y="1600200"/>
            <a:ext cx="6788944" cy="4525963"/>
          </a:xfrm>
        </p:spPr>
      </p:pic>
    </p:spTree>
    <p:extLst>
      <p:ext uri="{BB962C8B-B14F-4D97-AF65-F5344CB8AC3E}">
        <p14:creationId xmlns:p14="http://schemas.microsoft.com/office/powerpoint/2010/main" val="350002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for Fear? Chernobyl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Chernobyl disaster was a nuclear accident that occurred on 26 April 1986 at the Chernobyl Nuclear Power Plant in the Ukrainian SSR (now Ukraine). </a:t>
            </a:r>
          </a:p>
          <a:p>
            <a:r>
              <a:rPr lang="en-US" dirty="0" smtClean="0"/>
              <a:t>An explosion and fire released large quantities of radioactive contamination into the atmosphere, which spread over much of Western Russia and Europe. </a:t>
            </a:r>
          </a:p>
          <a:p>
            <a:r>
              <a:rPr lang="en-US" dirty="0" smtClean="0"/>
              <a:t>It is considered the worst nuclear power plant accident in history</a:t>
            </a:r>
            <a:endParaRPr lang="en-US" dirty="0"/>
          </a:p>
        </p:txBody>
      </p:sp>
    </p:spTree>
    <p:extLst>
      <p:ext uri="{BB962C8B-B14F-4D97-AF65-F5344CB8AC3E}">
        <p14:creationId xmlns:p14="http://schemas.microsoft.com/office/powerpoint/2010/main" val="3746469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Chernobyl</a:t>
            </a:r>
            <a:endParaRPr lang="en-US" dirty="0"/>
          </a:p>
        </p:txBody>
      </p:sp>
      <p:pic>
        <p:nvPicPr>
          <p:cNvPr id="4" name="Picture 2"/>
          <p:cNvPicPr>
            <a:picLocks noGrp="1" noChangeAspect="1" noChangeArrowheads="1"/>
          </p:cNvPicPr>
          <p:nvPr>
            <p:ph idx="1"/>
          </p:nvPr>
        </p:nvPicPr>
        <p:blipFill>
          <a:blip r:embed="rId2"/>
          <a:srcRect/>
          <a:stretch>
            <a:fillRect/>
          </a:stretch>
        </p:blipFill>
        <p:spPr>
          <a:xfrm>
            <a:off x="3143250" y="2015331"/>
            <a:ext cx="2857500" cy="3695700"/>
          </a:xfrm>
        </p:spPr>
      </p:pic>
    </p:spTree>
    <p:extLst>
      <p:ext uri="{BB962C8B-B14F-4D97-AF65-F5344CB8AC3E}">
        <p14:creationId xmlns:p14="http://schemas.microsoft.com/office/powerpoint/2010/main" val="141727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for Fear? Fukushima</a:t>
            </a:r>
            <a:endParaRPr lang="en-US" dirty="0"/>
          </a:p>
        </p:txBody>
      </p:sp>
      <p:sp>
        <p:nvSpPr>
          <p:cNvPr id="3" name="Content Placeholder 2"/>
          <p:cNvSpPr>
            <a:spLocks noGrp="1"/>
          </p:cNvSpPr>
          <p:nvPr>
            <p:ph idx="1"/>
          </p:nvPr>
        </p:nvSpPr>
        <p:spPr/>
        <p:txBody>
          <a:bodyPr/>
          <a:lstStyle/>
          <a:p>
            <a:r>
              <a:rPr lang="en-US" dirty="0" smtClean="0"/>
              <a:t>The Fukushima nuclear accidents are a series of ongoing equipment failures and releases of radioactive materials at the Fukushima I Nuclear Power Plant, following the 2011 </a:t>
            </a:r>
            <a:r>
              <a:rPr lang="en-US" dirty="0" err="1" smtClean="0"/>
              <a:t>Tōhoku</a:t>
            </a:r>
            <a:r>
              <a:rPr lang="en-US" dirty="0" smtClean="0"/>
              <a:t> earthquake and tsunami on March 11, 2011</a:t>
            </a:r>
            <a:r>
              <a:rPr lang="en-US" sz="2400" dirty="0" smtClean="0"/>
              <a:t>. </a:t>
            </a:r>
          </a:p>
          <a:p>
            <a:endParaRPr lang="en-US" dirty="0"/>
          </a:p>
        </p:txBody>
      </p:sp>
    </p:spTree>
    <p:extLst>
      <p:ext uri="{BB962C8B-B14F-4D97-AF65-F5344CB8AC3E}">
        <p14:creationId xmlns:p14="http://schemas.microsoft.com/office/powerpoint/2010/main" val="85943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for Fear? Fukushima</a:t>
            </a:r>
            <a:endParaRPr lang="en-US" dirty="0"/>
          </a:p>
        </p:txBody>
      </p:sp>
      <p:sp>
        <p:nvSpPr>
          <p:cNvPr id="3" name="Content Placeholder 2"/>
          <p:cNvSpPr>
            <a:spLocks noGrp="1"/>
          </p:cNvSpPr>
          <p:nvPr>
            <p:ph idx="1"/>
          </p:nvPr>
        </p:nvSpPr>
        <p:spPr/>
        <p:txBody>
          <a:bodyPr>
            <a:normAutofit lnSpcReduction="10000"/>
          </a:bodyPr>
          <a:lstStyle/>
          <a:p>
            <a:r>
              <a:rPr lang="en-US" dirty="0" smtClean="0"/>
              <a:t>The plant comprises six separate boiling water reactors maintained by the Tokyo Electric Power Company (TEPCO). </a:t>
            </a:r>
          </a:p>
          <a:p>
            <a:r>
              <a:rPr lang="en-US" dirty="0" smtClean="0"/>
              <a:t>Reactors 4, 5 and 6 had been shut down prior to the earthquake for planned maintenance.  </a:t>
            </a:r>
          </a:p>
          <a:p>
            <a:r>
              <a:rPr lang="en-US" dirty="0" smtClean="0"/>
              <a:t>The remaining reactors were shut down automatically after the earthquake, and emergency generators were started to run the water pumps needed to cool them. </a:t>
            </a:r>
          </a:p>
          <a:p>
            <a:endParaRPr lang="en-US" dirty="0"/>
          </a:p>
        </p:txBody>
      </p:sp>
    </p:spTree>
    <p:extLst>
      <p:ext uri="{BB962C8B-B14F-4D97-AF65-F5344CB8AC3E}">
        <p14:creationId xmlns:p14="http://schemas.microsoft.com/office/powerpoint/2010/main" val="1694548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for Fear? Fukushima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plant was protected by a seawall designed to withstand a tsunami of 5.7 meter (19 </a:t>
            </a:r>
            <a:r>
              <a:rPr lang="en-US" dirty="0" err="1" smtClean="0"/>
              <a:t>ft</a:t>
            </a:r>
            <a:r>
              <a:rPr lang="en-US" dirty="0" smtClean="0"/>
              <a:t>), but a few minutes after the earthquake it was struck by a 14-meter (46 </a:t>
            </a:r>
            <a:r>
              <a:rPr lang="en-US" dirty="0" err="1" smtClean="0"/>
              <a:t>ft</a:t>
            </a:r>
            <a:r>
              <a:rPr lang="en-US" dirty="0" smtClean="0"/>
              <a:t>) tsunami</a:t>
            </a:r>
            <a:r>
              <a:rPr lang="en-US" baseline="30000" dirty="0" smtClean="0"/>
              <a:t> </a:t>
            </a:r>
            <a:r>
              <a:rPr lang="en-US" dirty="0" smtClean="0"/>
              <a:t>wave that easily topped the seawall. </a:t>
            </a:r>
          </a:p>
          <a:p>
            <a:r>
              <a:rPr lang="en-US" dirty="0" smtClean="0"/>
              <a:t>The entire plant, including the low-lying generator building, was flooded. As a consequence, the emergency generators were disabled and the reactors started to overheat due to natural decay of the radioactive waste contained in them. </a:t>
            </a:r>
          </a:p>
          <a:p>
            <a:r>
              <a:rPr lang="en-US" dirty="0" smtClean="0"/>
              <a:t>The flooding and earthquake damage prevented assistance being brought from elsewhere</a:t>
            </a:r>
          </a:p>
          <a:p>
            <a:endParaRPr lang="en-US" dirty="0"/>
          </a:p>
        </p:txBody>
      </p:sp>
    </p:spTree>
    <p:extLst>
      <p:ext uri="{BB962C8B-B14F-4D97-AF65-F5344CB8AC3E}">
        <p14:creationId xmlns:p14="http://schemas.microsoft.com/office/powerpoint/2010/main" val="20768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Fukushima</a:t>
            </a:r>
            <a:endParaRPr lang="en-US" dirty="0"/>
          </a:p>
        </p:txBody>
      </p:sp>
      <p:pic>
        <p:nvPicPr>
          <p:cNvPr id="4" name="Picture 5"/>
          <p:cNvPicPr>
            <a:picLocks noGrp="1" noChangeAspect="1" noChangeArrowheads="1"/>
          </p:cNvPicPr>
          <p:nvPr>
            <p:ph idx="1"/>
          </p:nvPr>
        </p:nvPicPr>
        <p:blipFill>
          <a:blip r:embed="rId2"/>
          <a:srcRect/>
          <a:stretch>
            <a:fillRect/>
          </a:stretch>
        </p:blipFill>
        <p:spPr>
          <a:xfrm>
            <a:off x="146736" y="1981200"/>
            <a:ext cx="2710764" cy="3352800"/>
          </a:xfrm>
        </p:spPr>
      </p:pic>
      <p:pic>
        <p:nvPicPr>
          <p:cNvPr id="5" name="Picture 2"/>
          <p:cNvPicPr>
            <a:picLocks noChangeAspect="1" noChangeArrowheads="1"/>
          </p:cNvPicPr>
          <p:nvPr/>
        </p:nvPicPr>
        <p:blipFill>
          <a:blip r:embed="rId3"/>
          <a:srcRect/>
          <a:stretch>
            <a:fillRect/>
          </a:stretch>
        </p:blipFill>
        <p:spPr>
          <a:xfrm>
            <a:off x="2971800" y="1981200"/>
            <a:ext cx="5772897" cy="3352800"/>
          </a:xfrm>
          <a:prstGeom prst="rect">
            <a:avLst/>
          </a:prstGeom>
        </p:spPr>
      </p:pic>
    </p:spTree>
    <p:extLst>
      <p:ext uri="{BB962C8B-B14F-4D97-AF65-F5344CB8AC3E}">
        <p14:creationId xmlns:p14="http://schemas.microsoft.com/office/powerpoint/2010/main" val="81064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common are nuclear reactor meltdowns?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According data collected by PSI on accident and fatalities that occur in energy producing workplaces, nuclear power plants have very low numbers of accidents.</a:t>
            </a:r>
          </a:p>
          <a:p>
            <a:r>
              <a:rPr lang="en-US" dirty="0" smtClean="0">
                <a:hlinkClick r:id="rId2"/>
              </a:rPr>
              <a:t>http://www.oecd-nea.org/ndd/reports/2010/nea6862-comparing-risks.pdf</a:t>
            </a:r>
            <a:endParaRPr lang="en-US" dirty="0" smtClean="0"/>
          </a:p>
          <a:p>
            <a:r>
              <a:rPr lang="en-US" dirty="0" smtClean="0"/>
              <a:t>How many accidents and resulting fatalities occurred at coal producing facilities? How many at nuclear power producing facilities between 1969-2000?</a:t>
            </a:r>
            <a:endParaRPr lang="en-US" dirty="0"/>
          </a:p>
        </p:txBody>
      </p:sp>
    </p:spTree>
    <p:extLst>
      <p:ext uri="{BB962C8B-B14F-4D97-AF65-F5344CB8AC3E}">
        <p14:creationId xmlns:p14="http://schemas.microsoft.com/office/powerpoint/2010/main" val="1884486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for Fear? Waste Disposal</a:t>
            </a:r>
            <a:endParaRPr lang="en-US" dirty="0"/>
          </a:p>
        </p:txBody>
      </p:sp>
      <p:sp>
        <p:nvSpPr>
          <p:cNvPr id="3" name="Content Placeholder 2"/>
          <p:cNvSpPr>
            <a:spLocks noGrp="1"/>
          </p:cNvSpPr>
          <p:nvPr>
            <p:ph idx="1"/>
          </p:nvPr>
        </p:nvSpPr>
        <p:spPr/>
        <p:txBody>
          <a:bodyPr>
            <a:normAutofit/>
          </a:bodyPr>
          <a:lstStyle/>
          <a:p>
            <a:r>
              <a:rPr lang="en-US" sz="2400" dirty="0"/>
              <a:t>The major problem of nuclear waste is what to do with it. In fact, one of the biggest (and perhaps the single biggest) expenses of the nuclear power industry could eventually be the storage of nuclear waste. </a:t>
            </a:r>
            <a:endParaRPr lang="en-US" sz="2400" dirty="0" smtClean="0"/>
          </a:p>
          <a:p>
            <a:r>
              <a:rPr lang="en-US" sz="2400" dirty="0" smtClean="0"/>
              <a:t>Currently </a:t>
            </a:r>
            <a:r>
              <a:rPr lang="en-US" sz="2400" dirty="0"/>
              <a:t>there are several ways in which nuclear waste is stored. Most of these methods are temporary. In most cases a viable long-term solution for waste storage has yet to be found. This is because the time period for storage is so incredibly </a:t>
            </a:r>
            <a:r>
              <a:rPr lang="en-US" sz="2400" dirty="0" smtClean="0"/>
              <a:t>long</a:t>
            </a:r>
            <a:r>
              <a:rPr lang="en-US" sz="2400" dirty="0"/>
              <a:t>, on the order of thousands of years. </a:t>
            </a:r>
            <a:endParaRPr lang="en-US" sz="2400" dirty="0" smtClean="0"/>
          </a:p>
          <a:p>
            <a:pPr lvl="1"/>
            <a:endParaRPr lang="en-US" sz="1600" dirty="0" smtClean="0"/>
          </a:p>
          <a:p>
            <a:pPr lvl="1"/>
            <a:endParaRPr lang="en-US" sz="1600" dirty="0"/>
          </a:p>
          <a:p>
            <a:pPr lvl="1"/>
            <a:endParaRPr lang="en-US" sz="1600" dirty="0"/>
          </a:p>
        </p:txBody>
      </p:sp>
    </p:spTree>
    <p:extLst>
      <p:ext uri="{BB962C8B-B14F-4D97-AF65-F5344CB8AC3E}">
        <p14:creationId xmlns:p14="http://schemas.microsoft.com/office/powerpoint/2010/main" val="122693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Calming Public Fears</a:t>
            </a:r>
            <a:endParaRPr lang="en-US" dirty="0"/>
          </a:p>
        </p:txBody>
      </p:sp>
      <p:sp>
        <p:nvSpPr>
          <p:cNvPr id="3" name="Content Placeholder 2"/>
          <p:cNvSpPr>
            <a:spLocks noGrp="1"/>
          </p:cNvSpPr>
          <p:nvPr>
            <p:ph idx="1"/>
          </p:nvPr>
        </p:nvSpPr>
        <p:spPr/>
        <p:txBody>
          <a:bodyPr/>
          <a:lstStyle/>
          <a:p>
            <a:r>
              <a:rPr lang="en-US" dirty="0" smtClean="0"/>
              <a:t>What are some technologies or policies that are being implemented now or in the future that could make nuclear power even safer?</a:t>
            </a:r>
            <a:endParaRPr lang="en-US" dirty="0"/>
          </a:p>
        </p:txBody>
      </p:sp>
    </p:spTree>
    <p:extLst>
      <p:ext uri="{BB962C8B-B14F-4D97-AF65-F5344CB8AC3E}">
        <p14:creationId xmlns:p14="http://schemas.microsoft.com/office/powerpoint/2010/main" val="1934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the public thinks about nuclear power</a:t>
            </a:r>
            <a:endParaRPr lang="en-US" sz="3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5686425" cy="4271753"/>
          </a:xfrm>
        </p:spPr>
      </p:pic>
    </p:spTree>
    <p:extLst>
      <p:ext uri="{BB962C8B-B14F-4D97-AF65-F5344CB8AC3E}">
        <p14:creationId xmlns:p14="http://schemas.microsoft.com/office/powerpoint/2010/main" val="417764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a Policy</a:t>
            </a:r>
            <a:endParaRPr lang="en-US" dirty="0"/>
          </a:p>
        </p:txBody>
      </p:sp>
      <p:sp>
        <p:nvSpPr>
          <p:cNvPr id="3" name="Content Placeholder 2"/>
          <p:cNvSpPr>
            <a:spLocks noGrp="1"/>
          </p:cNvSpPr>
          <p:nvPr>
            <p:ph idx="1"/>
          </p:nvPr>
        </p:nvSpPr>
        <p:spPr>
          <a:xfrm>
            <a:off x="228600" y="1600200"/>
            <a:ext cx="8686800" cy="4525963"/>
          </a:xfrm>
        </p:spPr>
        <p:txBody>
          <a:bodyPr/>
          <a:lstStyle/>
          <a:p>
            <a:r>
              <a:rPr lang="en-US" sz="2800" dirty="0">
                <a:hlinkClick r:id="rId2"/>
              </a:rPr>
              <a:t>http://</a:t>
            </a:r>
            <a:r>
              <a:rPr lang="en-US" sz="2800" dirty="0" smtClean="0">
                <a:hlinkClick r:id="rId2"/>
              </a:rPr>
              <a:t>www2.maxwell.syr.edu/plegal/ppas/existing.html</a:t>
            </a:r>
            <a:endParaRPr lang="en-US" sz="2800" dirty="0" smtClean="0"/>
          </a:p>
          <a:p>
            <a:pPr marL="0" indent="0">
              <a:buNone/>
            </a:pPr>
            <a:endParaRPr lang="en-US" dirty="0"/>
          </a:p>
        </p:txBody>
      </p:sp>
    </p:spTree>
    <p:extLst>
      <p:ext uri="{BB962C8B-B14F-4D97-AF65-F5344CB8AC3E}">
        <p14:creationId xmlns:p14="http://schemas.microsoft.com/office/powerpoint/2010/main" val="139983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is the nuclear waste managed now??</a:t>
            </a:r>
            <a:endParaRPr lang="en-US" sz="3600" dirty="0"/>
          </a:p>
        </p:txBody>
      </p:sp>
      <p:sp>
        <p:nvSpPr>
          <p:cNvPr id="3" name="Content Placeholder 2"/>
          <p:cNvSpPr>
            <a:spLocks noGrp="1"/>
          </p:cNvSpPr>
          <p:nvPr>
            <p:ph idx="1"/>
          </p:nvPr>
        </p:nvSpPr>
        <p:spPr/>
        <p:txBody>
          <a:bodyPr>
            <a:normAutofit fontScale="55000" lnSpcReduction="20000"/>
          </a:bodyPr>
          <a:lstStyle/>
          <a:p>
            <a:pPr marL="342900" lvl="1" indent="-342900">
              <a:buFont typeface="Arial" pitchFamily="34" charset="0"/>
              <a:buChar char="•"/>
            </a:pPr>
            <a:r>
              <a:rPr lang="en-US" sz="5000" dirty="0" smtClean="0">
                <a:hlinkClick r:id="rId2"/>
              </a:rPr>
              <a:t>http://www.nei.org/resourcesandstats/documentlibrary/nuclearwastedisposal/factsheet/safelymanagingusednuclearfuel/</a:t>
            </a:r>
            <a:endParaRPr lang="en-US" sz="5000" dirty="0" smtClean="0"/>
          </a:p>
          <a:p>
            <a:r>
              <a:rPr lang="en-US" sz="3500" i="1" dirty="0" smtClean="0">
                <a:effectLst/>
              </a:rPr>
              <a:t>May 2010</a:t>
            </a:r>
            <a:r>
              <a:rPr lang="en-US" sz="3500" dirty="0" smtClean="0">
                <a:effectLst/>
              </a:rPr>
              <a:t/>
            </a:r>
            <a:br>
              <a:rPr lang="en-US" sz="3500" dirty="0" smtClean="0">
                <a:effectLst/>
              </a:rPr>
            </a:br>
            <a:r>
              <a:rPr lang="en-US" sz="3500" dirty="0" smtClean="0">
                <a:effectLst/>
              </a:rPr>
              <a:t/>
            </a:r>
            <a:br>
              <a:rPr lang="en-US" sz="3500" dirty="0" smtClean="0">
                <a:effectLst/>
              </a:rPr>
            </a:br>
            <a:r>
              <a:rPr lang="en-US" sz="3500" b="1" dirty="0" smtClean="0">
                <a:effectLst/>
              </a:rPr>
              <a:t>Key Facts</a:t>
            </a:r>
            <a:r>
              <a:rPr lang="en-US" sz="3500" dirty="0" smtClean="0">
                <a:effectLst/>
              </a:rPr>
              <a:t/>
            </a:r>
            <a:br>
              <a:rPr lang="en-US" sz="3500" dirty="0" smtClean="0">
                <a:effectLst/>
              </a:rPr>
            </a:br>
            <a:r>
              <a:rPr lang="en-US" sz="3500" dirty="0" smtClean="0">
                <a:effectLst/>
              </a:rPr>
              <a:t>All the used nuclear fuel produced by the U.S. nuclear energy industry in 50 years of operation—approximately 62,500 metric tons—would, if stacked end to end, only cover an area the size of a football field to a depth of about 7 yards.</a:t>
            </a:r>
          </a:p>
          <a:p>
            <a:r>
              <a:rPr lang="en-US" sz="3500" dirty="0" smtClean="0">
                <a:effectLst/>
              </a:rPr>
              <a:t>Used fuel is a solid material that is stored safely and securely at nuclear power plant sites, either in enclosed, steel-lined concrete pools filled with water, or in steel or reinforced concrete containers with steel inner canisters. The U.S. Nuclear Regulatory Commission determined that used fuel could be stored safely at power plant sites or central storage facilities for at least 120 years. However, this storage was never intended to be permanent.</a:t>
            </a:r>
          </a:p>
          <a:p>
            <a:endParaRPr lang="en-US" dirty="0"/>
          </a:p>
        </p:txBody>
      </p:sp>
    </p:spTree>
    <p:extLst>
      <p:ext uri="{BB962C8B-B14F-4D97-AF65-F5344CB8AC3E}">
        <p14:creationId xmlns:p14="http://schemas.microsoft.com/office/powerpoint/2010/main" val="3708908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r>
              <a:rPr lang="en-US" dirty="0"/>
              <a:t>In 1982, Congress directed the U.S. Department of Energy to build a geologic repository by 1998 for used nuclear fuel and defense program waste. The Nuclear Waste Fund, paid by a fee on electricity consumers, was established to support the civilian part of the program. </a:t>
            </a:r>
            <a:endParaRPr lang="en-US" dirty="0" smtClean="0"/>
          </a:p>
          <a:p>
            <a:r>
              <a:rPr lang="en-US" dirty="0" smtClean="0"/>
              <a:t>Congress </a:t>
            </a:r>
            <a:r>
              <a:rPr lang="en-US" dirty="0"/>
              <a:t>and President Bush approved Yucca Mountain, Nev., as the repository site in 2002, and DOE submitted a license application to the NRC in 2008. However, the Obama administration has decided to terminate the project. </a:t>
            </a:r>
            <a:endParaRPr lang="en-US" dirty="0" smtClean="0"/>
          </a:p>
          <a:p>
            <a:r>
              <a:rPr lang="en-US" dirty="0" smtClean="0"/>
              <a:t>In </a:t>
            </a:r>
            <a:r>
              <a:rPr lang="en-US" dirty="0"/>
              <a:t>January, DOE announced the formation of a blue ribbon commission to make recommendations for managing the nation’s high-level radioactive waste. The commission’s interim report is expected in 18 months.</a:t>
            </a:r>
          </a:p>
          <a:p>
            <a:r>
              <a:rPr lang="en-US" dirty="0"/>
              <a:t>Advanced technologies are being developed to recycle used nuclear fuel. These technologies would reduce the amount of radioactive byproducts in the material, while recovering valuable energy, but would not completely eliminate the byproducts. Under any used fuel management scenario, disposal of radioactive byproducts in a permanent geologic repository is necessary.</a:t>
            </a:r>
          </a:p>
          <a:p>
            <a:endParaRPr lang="en-US" dirty="0"/>
          </a:p>
        </p:txBody>
      </p:sp>
    </p:spTree>
    <p:extLst>
      <p:ext uri="{BB962C8B-B14F-4D97-AF65-F5344CB8AC3E}">
        <p14:creationId xmlns:p14="http://schemas.microsoft.com/office/powerpoint/2010/main" val="3683441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Cost</a:t>
            </a:r>
            <a:endParaRPr lang="en-US" dirty="0"/>
          </a:p>
        </p:txBody>
      </p:sp>
      <p:sp>
        <p:nvSpPr>
          <p:cNvPr id="3" name="Content Placeholder 2"/>
          <p:cNvSpPr>
            <a:spLocks noGrp="1"/>
          </p:cNvSpPr>
          <p:nvPr>
            <p:ph idx="1"/>
          </p:nvPr>
        </p:nvSpPr>
        <p:spPr>
          <a:xfrm>
            <a:off x="228600" y="1600200"/>
            <a:ext cx="8763000" cy="4525963"/>
          </a:xfrm>
        </p:spPr>
        <p:txBody>
          <a:bodyPr/>
          <a:lstStyle/>
          <a:p>
            <a:r>
              <a:rPr lang="en-US" sz="2400" dirty="0">
                <a:hlinkClick r:id="rId2"/>
              </a:rPr>
              <a:t>http://</a:t>
            </a:r>
            <a:r>
              <a:rPr lang="en-US" sz="2400" dirty="0" smtClean="0">
                <a:hlinkClick r:id="rId2"/>
              </a:rPr>
              <a:t>www2.maxwell.syr.edu/plegal/ppas/bencost1.html</a:t>
            </a:r>
            <a:endParaRPr lang="en-US" sz="2400" dirty="0" smtClean="0"/>
          </a:p>
          <a:p>
            <a:pPr marL="0" indent="0">
              <a:buNone/>
            </a:pPr>
            <a:endParaRPr lang="en-US" dirty="0"/>
          </a:p>
        </p:txBody>
      </p:sp>
    </p:spTree>
    <p:extLst>
      <p:ext uri="{BB962C8B-B14F-4D97-AF65-F5344CB8AC3E}">
        <p14:creationId xmlns:p14="http://schemas.microsoft.com/office/powerpoint/2010/main" val="3625528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Pebble Bed Reactors- Future?</a:t>
            </a:r>
          </a:p>
        </p:txBody>
      </p:sp>
      <p:sp>
        <p:nvSpPr>
          <p:cNvPr id="3" name="Content Placeholder 2"/>
          <p:cNvSpPr>
            <a:spLocks noGrp="1"/>
          </p:cNvSpPr>
          <p:nvPr>
            <p:ph idx="1"/>
          </p:nvPr>
        </p:nvSpPr>
        <p:spPr/>
        <p:txBody>
          <a:bodyPr>
            <a:normAutofit lnSpcReduction="10000"/>
          </a:bodyPr>
          <a:lstStyle/>
          <a:p>
            <a:pPr>
              <a:lnSpc>
                <a:spcPct val="90000"/>
              </a:lnSpc>
            </a:pPr>
            <a:r>
              <a:rPr lang="en-US" dirty="0"/>
              <a:t>The Pebble Bed Modular Reactor (PBMR) is a new type of high temperature helium gas-cooled nuclear reactor</a:t>
            </a:r>
          </a:p>
          <a:p>
            <a:pPr>
              <a:lnSpc>
                <a:spcPct val="90000"/>
              </a:lnSpc>
            </a:pPr>
            <a:r>
              <a:rPr lang="en-US" dirty="0"/>
              <a:t>The peak temperature that can be reached in the reactor core (1600 degrees Celsius under the most severe conditions) is far below any sustained temperature (2000 degrees Celsius) that will damage the fuel. The reason for this is that the ceramic materials in the fuel such as graphite and silicone carbide - are tougher than diamonds.</a:t>
            </a:r>
          </a:p>
          <a:p>
            <a:endParaRPr lang="en-US" dirty="0"/>
          </a:p>
        </p:txBody>
      </p:sp>
    </p:spTree>
    <p:extLst>
      <p:ext uri="{BB962C8B-B14F-4D97-AF65-F5344CB8AC3E}">
        <p14:creationId xmlns:p14="http://schemas.microsoft.com/office/powerpoint/2010/main" val="2551155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Pebble Bed Reactors- Future?</a:t>
            </a:r>
          </a:p>
        </p:txBody>
      </p:sp>
      <p:sp>
        <p:nvSpPr>
          <p:cNvPr id="3" name="Content Placeholder 2"/>
          <p:cNvSpPr>
            <a:spLocks noGrp="1"/>
          </p:cNvSpPr>
          <p:nvPr>
            <p:ph idx="1"/>
          </p:nvPr>
        </p:nvSpPr>
        <p:spPr>
          <a:solidFill>
            <a:srgbClr val="7030A0"/>
          </a:solidFill>
        </p:spPr>
        <p:txBody>
          <a:bodyPr/>
          <a:lstStyle/>
          <a:p>
            <a:r>
              <a:rPr lang="en-US" dirty="0"/>
              <a:t>The helium itself, which is used to cool the reaction, is chemically and </a:t>
            </a:r>
            <a:r>
              <a:rPr lang="en-US" dirty="0" err="1"/>
              <a:t>radiologically</a:t>
            </a:r>
            <a:r>
              <a:rPr lang="en-US" dirty="0"/>
              <a:t> inert: it cannot combine with other chemicals, it is non-combustible, and non-radioactive.</a:t>
            </a:r>
          </a:p>
          <a:p>
            <a:r>
              <a:rPr lang="en-US" dirty="0"/>
              <a:t>The design is smaller and should be more cost effective to build due to less safety protocols that need to be in place.</a:t>
            </a:r>
          </a:p>
          <a:p>
            <a:endParaRPr lang="en-US" dirty="0"/>
          </a:p>
        </p:txBody>
      </p:sp>
    </p:spTree>
    <p:extLst>
      <p:ext uri="{BB962C8B-B14F-4D97-AF65-F5344CB8AC3E}">
        <p14:creationId xmlns:p14="http://schemas.microsoft.com/office/powerpoint/2010/main" val="423891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52400" y="1600200"/>
            <a:ext cx="8763000" cy="4525963"/>
          </a:xfrm>
        </p:spPr>
        <p:txBody>
          <a:bodyPr/>
          <a:lstStyle/>
          <a:p>
            <a:r>
              <a:rPr lang="en-US" dirty="0" smtClean="0"/>
              <a:t>How do you feel about nuclear power now?</a:t>
            </a:r>
          </a:p>
          <a:p>
            <a:r>
              <a:rPr lang="en-US" dirty="0" smtClean="0"/>
              <a:t>Would you endorse the use of nuclear power?</a:t>
            </a:r>
          </a:p>
          <a:p>
            <a:r>
              <a:rPr lang="en-US" dirty="0" smtClean="0"/>
              <a:t>Would you want the US to become more dependent on nuclear power?</a:t>
            </a:r>
          </a:p>
          <a:p>
            <a:endParaRPr lang="en-US" dirty="0"/>
          </a:p>
          <a:p>
            <a:r>
              <a:rPr lang="en-US" sz="2800" dirty="0">
                <a:hlinkClick r:id="rId2"/>
              </a:rPr>
              <a:t>http://</a:t>
            </a:r>
            <a:r>
              <a:rPr lang="en-US" sz="2800" dirty="0" smtClean="0">
                <a:hlinkClick r:id="rId2"/>
              </a:rPr>
              <a:t>www2.maxwell.syr.edu/plegal/ppas/prince1.html</a:t>
            </a:r>
            <a:endParaRPr lang="en-US" sz="2800" dirty="0" smtClean="0"/>
          </a:p>
          <a:p>
            <a:pPr marL="0" indent="0">
              <a:buNone/>
            </a:pPr>
            <a:endParaRPr lang="en-US" dirty="0"/>
          </a:p>
        </p:txBody>
      </p:sp>
    </p:spTree>
    <p:extLst>
      <p:ext uri="{BB962C8B-B14F-4D97-AF65-F5344CB8AC3E}">
        <p14:creationId xmlns:p14="http://schemas.microsoft.com/office/powerpoint/2010/main" val="343680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scientists think about nuclear power</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057400"/>
            <a:ext cx="5415515" cy="30479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905000"/>
            <a:ext cx="2314575" cy="3633495"/>
          </a:xfrm>
          <a:prstGeom prst="rect">
            <a:avLst/>
          </a:prstGeom>
        </p:spPr>
      </p:pic>
    </p:spTree>
    <p:extLst>
      <p:ext uri="{BB962C8B-B14F-4D97-AF65-F5344CB8AC3E}">
        <p14:creationId xmlns:p14="http://schemas.microsoft.com/office/powerpoint/2010/main" val="180197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Problem</a:t>
            </a:r>
            <a:endParaRPr lang="en-US" dirty="0"/>
          </a:p>
        </p:txBody>
      </p:sp>
      <p:sp>
        <p:nvSpPr>
          <p:cNvPr id="3" name="Content Placeholder 2"/>
          <p:cNvSpPr>
            <a:spLocks noGrp="1"/>
          </p:cNvSpPr>
          <p:nvPr>
            <p:ph idx="1"/>
          </p:nvPr>
        </p:nvSpPr>
        <p:spPr>
          <a:xfrm>
            <a:off x="228600" y="1600200"/>
            <a:ext cx="8458200" cy="4525963"/>
          </a:xfrm>
        </p:spPr>
        <p:txBody>
          <a:bodyPr/>
          <a:lstStyle/>
          <a:p>
            <a:r>
              <a:rPr lang="en-US" sz="2800" dirty="0">
                <a:hlinkClick r:id="rId2"/>
              </a:rPr>
              <a:t>http://</a:t>
            </a:r>
            <a:r>
              <a:rPr lang="en-US" sz="2800" dirty="0" smtClean="0">
                <a:hlinkClick r:id="rId2"/>
              </a:rPr>
              <a:t>www2.maxwell.syr.edu/plegal/ppas/select.html</a:t>
            </a:r>
            <a:endParaRPr lang="en-US" sz="2800" dirty="0" smtClean="0"/>
          </a:p>
          <a:p>
            <a:pPr marL="0" indent="0">
              <a:buNone/>
            </a:pPr>
            <a:endParaRPr lang="en-US" dirty="0"/>
          </a:p>
        </p:txBody>
      </p:sp>
    </p:spTree>
    <p:extLst>
      <p:ext uri="{BB962C8B-B14F-4D97-AF65-F5344CB8AC3E}">
        <p14:creationId xmlns:p14="http://schemas.microsoft.com/office/powerpoint/2010/main" val="286930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Thoughts?</a:t>
            </a:r>
            <a:endParaRPr lang="en-US" dirty="0"/>
          </a:p>
        </p:txBody>
      </p:sp>
      <p:sp>
        <p:nvSpPr>
          <p:cNvPr id="3" name="Content Placeholder 2"/>
          <p:cNvSpPr>
            <a:spLocks noGrp="1"/>
          </p:cNvSpPr>
          <p:nvPr>
            <p:ph idx="1"/>
          </p:nvPr>
        </p:nvSpPr>
        <p:spPr/>
        <p:txBody>
          <a:bodyPr/>
          <a:lstStyle/>
          <a:p>
            <a:r>
              <a:rPr lang="en-US" dirty="0" smtClean="0"/>
              <a:t>How do </a:t>
            </a:r>
            <a:r>
              <a:rPr lang="en-US" u="sng" dirty="0" smtClean="0"/>
              <a:t>you</a:t>
            </a:r>
            <a:r>
              <a:rPr lang="en-US" dirty="0" smtClean="0"/>
              <a:t> feel about the use of nuclear power?</a:t>
            </a:r>
          </a:p>
          <a:p>
            <a:r>
              <a:rPr lang="en-US" dirty="0" smtClean="0"/>
              <a:t>What information led you to feel this way about nuclear power?</a:t>
            </a:r>
          </a:p>
          <a:p>
            <a:r>
              <a:rPr lang="en-US" dirty="0" smtClean="0"/>
              <a:t>Gather some information about how the “public” views nuclear power.</a:t>
            </a:r>
            <a:endParaRPr lang="en-US" dirty="0"/>
          </a:p>
        </p:txBody>
      </p:sp>
    </p:spTree>
    <p:extLst>
      <p:ext uri="{BB962C8B-B14F-4D97-AF65-F5344CB8AC3E}">
        <p14:creationId xmlns:p14="http://schemas.microsoft.com/office/powerpoint/2010/main" val="57626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Evidence</a:t>
            </a:r>
            <a:endParaRPr lang="en-US" dirty="0"/>
          </a:p>
        </p:txBody>
      </p:sp>
      <p:sp>
        <p:nvSpPr>
          <p:cNvPr id="3" name="Content Placeholder 2"/>
          <p:cNvSpPr>
            <a:spLocks noGrp="1"/>
          </p:cNvSpPr>
          <p:nvPr>
            <p:ph idx="1"/>
          </p:nvPr>
        </p:nvSpPr>
        <p:spPr>
          <a:xfrm>
            <a:off x="228600" y="1600200"/>
            <a:ext cx="8458200" cy="4525963"/>
          </a:xfrm>
        </p:spPr>
        <p:txBody>
          <a:bodyPr/>
          <a:lstStyle/>
          <a:p>
            <a:r>
              <a:rPr lang="en-US" sz="2800" dirty="0">
                <a:hlinkClick r:id="rId2"/>
              </a:rPr>
              <a:t>http://</a:t>
            </a:r>
            <a:r>
              <a:rPr lang="en-US" sz="2800" dirty="0" smtClean="0">
                <a:hlinkClick r:id="rId2"/>
              </a:rPr>
              <a:t>www2.maxwell.syr.edu/plegal/ppas/gather.html</a:t>
            </a:r>
            <a:endParaRPr lang="en-US" sz="2800" dirty="0" smtClean="0"/>
          </a:p>
          <a:p>
            <a:pPr marL="0" indent="0">
              <a:buNone/>
            </a:pPr>
            <a:endParaRPr lang="en-US" dirty="0"/>
          </a:p>
        </p:txBody>
      </p:sp>
    </p:spTree>
    <p:extLst>
      <p:ext uri="{BB962C8B-B14F-4D97-AF65-F5344CB8AC3E}">
        <p14:creationId xmlns:p14="http://schemas.microsoft.com/office/powerpoint/2010/main" val="254915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from Public Polls</a:t>
            </a:r>
            <a:endParaRPr lang="en-US" dirty="0"/>
          </a:p>
        </p:txBody>
      </p:sp>
      <p:sp>
        <p:nvSpPr>
          <p:cNvPr id="3" name="Content Placeholder 2"/>
          <p:cNvSpPr>
            <a:spLocks noGrp="1"/>
          </p:cNvSpPr>
          <p:nvPr>
            <p:ph idx="1"/>
          </p:nvPr>
        </p:nvSpPr>
        <p:spPr/>
        <p:txBody>
          <a:bodyPr>
            <a:normAutofit/>
          </a:bodyPr>
          <a:lstStyle/>
          <a:p>
            <a:pPr marL="0" indent="0">
              <a:buNone/>
            </a:pPr>
            <a:endParaRPr lang="en-US" dirty="0">
              <a:hlinkClick r:id="rId2"/>
            </a:endParaRPr>
          </a:p>
          <a:p>
            <a:r>
              <a:rPr lang="en-US" dirty="0" smtClean="0">
                <a:hlinkClick r:id="rId2"/>
              </a:rPr>
              <a:t>http://politicalticker.blogs.cnn.com/2011/03/22/cnn-poll-public-says-yes-to-nuclear-energy-but-no-to-new-plants/</a:t>
            </a:r>
            <a:endParaRPr lang="en-US" dirty="0" smtClean="0"/>
          </a:p>
          <a:p>
            <a:r>
              <a:rPr lang="en-US" dirty="0" smtClean="0">
                <a:hlinkClick r:id="rId3"/>
              </a:rPr>
              <a:t>http://www.guardian.co.uk/environment/damian-carrington-blog/2011/jun/23/nuclearpower-nuclear-waste</a:t>
            </a:r>
            <a:endParaRPr lang="en-US" dirty="0" smtClean="0"/>
          </a:p>
          <a:p>
            <a:endParaRPr lang="en-US" dirty="0"/>
          </a:p>
        </p:txBody>
      </p:sp>
    </p:spTree>
    <p:extLst>
      <p:ext uri="{BB962C8B-B14F-4D97-AF65-F5344CB8AC3E}">
        <p14:creationId xmlns:p14="http://schemas.microsoft.com/office/powerpoint/2010/main" val="285145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for Fear</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www2.maxwell.syr.edu/plegal/ppas/identify.html</a:t>
            </a:r>
            <a:endParaRPr lang="en-US" dirty="0"/>
          </a:p>
          <a:p>
            <a:r>
              <a:rPr lang="en-US" dirty="0" smtClean="0"/>
              <a:t>Can you list some sources of fear of nuclear power?</a:t>
            </a:r>
          </a:p>
          <a:p>
            <a:r>
              <a:rPr lang="en-US" dirty="0" smtClean="0"/>
              <a:t>List some specific incidents that may have occurred in the past.</a:t>
            </a:r>
            <a:endParaRPr lang="en-US" dirty="0"/>
          </a:p>
        </p:txBody>
      </p:sp>
    </p:spTree>
    <p:extLst>
      <p:ext uri="{BB962C8B-B14F-4D97-AF65-F5344CB8AC3E}">
        <p14:creationId xmlns:p14="http://schemas.microsoft.com/office/powerpoint/2010/main" val="388046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for Fear? Three Mile Island</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Three Mile Island accident</a:t>
            </a:r>
            <a:r>
              <a:rPr lang="en-US" dirty="0" smtClean="0"/>
              <a:t> was a partial core meltdown in Unit 2 (a pressurized water reactor manufactured by Babcock &amp; Wilcox) of the Three Mile Island Nuclear Generating Station in Pennsylvania near Harrisburg.</a:t>
            </a:r>
          </a:p>
          <a:p>
            <a:r>
              <a:rPr lang="en-US" dirty="0" smtClean="0"/>
              <a:t>The accident was attributed to mainly human error.</a:t>
            </a:r>
          </a:p>
          <a:p>
            <a:endParaRPr lang="en-US" dirty="0"/>
          </a:p>
        </p:txBody>
      </p:sp>
    </p:spTree>
    <p:extLst>
      <p:ext uri="{BB962C8B-B14F-4D97-AF65-F5344CB8AC3E}">
        <p14:creationId xmlns:p14="http://schemas.microsoft.com/office/powerpoint/2010/main" val="3183083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TotalTime>
  <Words>910</Words>
  <Application>Microsoft Office PowerPoint</Application>
  <PresentationFormat>On-screen Show (4:3)</PresentationFormat>
  <Paragraphs>76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Fear of Nuclear Power</vt:lpstr>
      <vt:lpstr>What the public thinks about nuclear power</vt:lpstr>
      <vt:lpstr>What scientists think about nuclear power</vt:lpstr>
      <vt:lpstr>Define the Problem</vt:lpstr>
      <vt:lpstr>Your Thoughts?</vt:lpstr>
      <vt:lpstr>Gather Evidence</vt:lpstr>
      <vt:lpstr>Evidence from Public Polls</vt:lpstr>
      <vt:lpstr>Causes for Fear</vt:lpstr>
      <vt:lpstr>Cause for Fear? Three Mile Island</vt:lpstr>
      <vt:lpstr>Three Mile Island</vt:lpstr>
      <vt:lpstr>Cause for Fear? Chernobyl</vt:lpstr>
      <vt:lpstr>Chernobyl</vt:lpstr>
      <vt:lpstr>Cause for Fear? Fukushima</vt:lpstr>
      <vt:lpstr>Cause for Fear? Fukushima</vt:lpstr>
      <vt:lpstr>Cause for Fear? Fukushima</vt:lpstr>
      <vt:lpstr>Fukushima</vt:lpstr>
      <vt:lpstr>How common are nuclear reactor meltdowns?</vt:lpstr>
      <vt:lpstr>Cause for Fear? Waste Disposal</vt:lpstr>
      <vt:lpstr>Calming Public Fears</vt:lpstr>
      <vt:lpstr>Evaluate a Policy</vt:lpstr>
      <vt:lpstr>How is the nuclear waste managed now??</vt:lpstr>
      <vt:lpstr>PowerPoint Presentation</vt:lpstr>
      <vt:lpstr>Benefits and Cost</vt:lpstr>
      <vt:lpstr>Pebble Bed Reactors- Future?</vt:lpstr>
      <vt:lpstr>Pebble Bed Reactors- Future?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of Nuclear Power</dc:title>
  <dc:creator>Steven Davis</dc:creator>
  <cp:lastModifiedBy>Joe Montecalvo</cp:lastModifiedBy>
  <cp:revision>15</cp:revision>
  <dcterms:created xsi:type="dcterms:W3CDTF">2013-03-06T20:51:08Z</dcterms:created>
  <dcterms:modified xsi:type="dcterms:W3CDTF">2013-03-26T18:45:01Z</dcterms:modified>
</cp:coreProperties>
</file>