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56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7A2B-0DD6-4F6B-A6EB-DFAB70B9EF08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5CAC-4A65-40BE-81E5-FAB7FAF3D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016154-0D63-49A6-AEF6-F9F7490FEB14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C1450D-EB99-41D7-8DB4-F1D504532283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42B353-C9B1-46DD-BA55-5DFD6687436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E818D9-197A-47D5-BD12-931124F691C2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817467-3EB4-42B3-BE18-436821BBE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9FE22EC-FEA3-42C8-BAF1-D504EEA462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porte@uticaschools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orksheet1%20AHPPA.rt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lerance.org/sites/default/files/documents/bully_early_handout2.pdf" TargetMode="External"/><Relationship Id="rId2" Type="http://schemas.openxmlformats.org/officeDocument/2006/relationships/hyperlink" Target="http://www.tolerance.org/sites/default/files/documents/bully_early_handout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bc.go.com/watch/2020/SH559026/VDKA0_m33i54qv/bullied-to-death-victims-stori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Baskerville Old Face" pitchFamily="18" charset="0"/>
              </a:rPr>
              <a:t>Analyzing Social Problems with the </a:t>
            </a:r>
            <a:br>
              <a:rPr lang="en-US" sz="3200" b="1" dirty="0" smtClean="0">
                <a:latin typeface="Baskerville Old Face" pitchFamily="18" charset="0"/>
              </a:rPr>
            </a:br>
            <a:r>
              <a:rPr lang="en-US" sz="3200" b="1" dirty="0" smtClean="0">
                <a:latin typeface="Baskerville Old Face" pitchFamily="18" charset="0"/>
              </a:rPr>
              <a:t>Public Policy Analyst</a:t>
            </a:r>
            <a:endParaRPr lang="en-US" sz="32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35814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>
                <a:latin typeface="Baskerville Old Face" pitchFamily="18" charset="0"/>
              </a:rPr>
              <a:t>Bullying in the United States</a:t>
            </a:r>
            <a:endParaRPr lang="en-US" sz="5400" b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334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askerville Old Face" pitchFamily="18" charset="0"/>
              </a:rPr>
              <a:t>Donna </a:t>
            </a:r>
            <a:r>
              <a:rPr lang="en-US" b="1" dirty="0" err="1" smtClean="0">
                <a:latin typeface="Baskerville Old Face" pitchFamily="18" charset="0"/>
              </a:rPr>
              <a:t>LaPorte</a:t>
            </a:r>
            <a:r>
              <a:rPr lang="en-US" b="1" dirty="0" smtClean="0">
                <a:latin typeface="Baskerville Old Face" pitchFamily="18" charset="0"/>
              </a:rPr>
              <a:t> 	Donovan Middle School</a:t>
            </a:r>
          </a:p>
          <a:p>
            <a:pPr algn="ctr"/>
            <a:r>
              <a:rPr lang="en-US" b="1" dirty="0" smtClean="0">
                <a:latin typeface="Baskerville Old Face" pitchFamily="18" charset="0"/>
                <a:hlinkClick r:id="rId2"/>
              </a:rPr>
              <a:t>dlaporte@uticaschools.org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endParaRPr lang="en-US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85800" y="6324600"/>
            <a:ext cx="1676400" cy="4572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Grp="1"/>
          </p:cNvSpPr>
          <p:nvPr/>
        </p:nvSpPr>
        <p:spPr bwMode="auto">
          <a:xfrm>
            <a:off x="2743200" y="6324600"/>
            <a:ext cx="3429000" cy="4572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  <a:effectLst>
            <a:outerShdw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38400" y="60960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447655" y="469873"/>
            <a:ext cx="4842415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Define the Problem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914400" y="1981200"/>
            <a:ext cx="762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What makes someone a “bully”?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What does bullying look like?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What does bullying sound like?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90800" y="6248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86794" y="4194434"/>
            <a:ext cx="391880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>
                <a:hlinkClick r:id="rId2" action="ppaction://hlinkfile"/>
              </a:rPr>
              <a:t>PPA Step 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963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9938" y="668338"/>
            <a:ext cx="76025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What’s Next?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0" y="1828800"/>
            <a:ext cx="762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Bullying can start or stop with one person.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all responsible for creating an environment where everyone feels comfortable.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l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Your actions and choices affect the entire community.</a:t>
            </a:r>
          </a:p>
        </p:txBody>
      </p:sp>
    </p:spTree>
    <p:extLst>
      <p:ext uri="{BB962C8B-B14F-4D97-AF65-F5344CB8AC3E}">
        <p14:creationId xmlns:p14="http://schemas.microsoft.com/office/powerpoint/2010/main" val="2539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Why Talk About Bullying?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03438"/>
            <a:ext cx="8229600" cy="47545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Is encountered by the majority of students.</a:t>
            </a:r>
          </a:p>
          <a:p>
            <a:pPr eaLnBrk="1" hangingPunct="1"/>
            <a:r>
              <a:rPr lang="en-US" dirty="0" smtClean="0"/>
              <a:t>Can cause serious harm to its victims.</a:t>
            </a:r>
          </a:p>
          <a:p>
            <a:pPr eaLnBrk="1" hangingPunct="1"/>
            <a:r>
              <a:rPr lang="en-US" dirty="0" smtClean="0"/>
              <a:t>Has been associated with victims’ acts of extreme violence against themselves and others in recent years.</a:t>
            </a:r>
          </a:p>
          <a:p>
            <a:pPr eaLnBrk="1" hangingPunct="1"/>
            <a:r>
              <a:rPr lang="en-US" dirty="0" smtClean="0"/>
              <a:t>Can be stopped.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1981200"/>
            <a:ext cx="1784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Bullying</a:t>
            </a:r>
          </a:p>
        </p:txBody>
      </p:sp>
    </p:spTree>
    <p:extLst>
      <p:ext uri="{BB962C8B-B14F-4D97-AF65-F5344CB8AC3E}">
        <p14:creationId xmlns:p14="http://schemas.microsoft.com/office/powerpoint/2010/main" val="68650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Is Bullying?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400" smtClean="0"/>
              <a:t>Deliberate and hurtful</a:t>
            </a:r>
          </a:p>
          <a:p>
            <a:pPr lvl="1" eaLnBrk="1" hangingPunct="1"/>
            <a:r>
              <a:rPr lang="en-US" sz="2400" smtClean="0"/>
              <a:t>Repeated over time</a:t>
            </a:r>
          </a:p>
          <a:p>
            <a:pPr lvl="1" eaLnBrk="1" hangingPunct="1"/>
            <a:r>
              <a:rPr lang="en-US" sz="2400" smtClean="0"/>
              <a:t>Characterized by a relationship involving an imbalance of power, such as size or popularity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19400" y="4267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229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Bullying can</a:t>
            </a:r>
          </a:p>
          <a:p>
            <a:pPr eaLnBrk="1" hangingPunct="1"/>
            <a:r>
              <a:rPr lang="en-US" sz="2400"/>
              <a:t>--   Be physical, verbal, emotional, social, behavioral, or any combination. </a:t>
            </a:r>
          </a:p>
          <a:p>
            <a:pPr eaLnBrk="1" hangingPunct="1"/>
            <a:r>
              <a:rPr lang="en-US" sz="2400"/>
              <a:t>--   Occur on the bus, at school, at after-school activities, </a:t>
            </a:r>
          </a:p>
          <a:p>
            <a:pPr lvl="1" eaLnBrk="1" hangingPunct="1"/>
            <a:r>
              <a:rPr lang="en-US" sz="2400"/>
              <a:t>	and even online via the Internet.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4975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Bullying is any behavior that is</a:t>
            </a:r>
          </a:p>
        </p:txBody>
      </p:sp>
    </p:spTree>
    <p:extLst>
      <p:ext uri="{BB962C8B-B14F-4D97-AF65-F5344CB8AC3E}">
        <p14:creationId xmlns:p14="http://schemas.microsoft.com/office/powerpoint/2010/main" val="316995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1" grpId="0"/>
      <p:bldP spid="9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Examples of Bullying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Hitting or kicking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Stealing or damaging belongings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Menacing gestures or facial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Repeated name-calling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Teasing and taunting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Spreading rumors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Coercion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Intentional exclusion from the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Cyberbullying</a:t>
            </a:r>
          </a:p>
        </p:txBody>
      </p:sp>
    </p:spTree>
    <p:extLst>
      <p:ext uri="{BB962C8B-B14F-4D97-AF65-F5344CB8AC3E}">
        <p14:creationId xmlns:p14="http://schemas.microsoft.com/office/powerpoint/2010/main" val="114090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What is the difference between bullying and good-natured joking?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48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i="1" u="sng" dirty="0" smtClean="0"/>
              <a:t>intentionally</a:t>
            </a:r>
            <a:r>
              <a:rPr lang="en-US" i="1" dirty="0" smtClean="0"/>
              <a:t> </a:t>
            </a:r>
            <a:r>
              <a:rPr lang="en-US" dirty="0" smtClean="0"/>
              <a:t>hurtful</a:t>
            </a:r>
            <a:r>
              <a:rPr lang="en-US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Happens </a:t>
            </a:r>
            <a:r>
              <a:rPr lang="en-US" i="1" dirty="0" smtClean="0"/>
              <a:t>r</a:t>
            </a:r>
            <a:r>
              <a:rPr lang="en-US" i="1" u="sng" dirty="0" smtClean="0"/>
              <a:t>epeatedly</a:t>
            </a:r>
            <a:r>
              <a:rPr lang="en-US" i="1" dirty="0" smtClean="0"/>
              <a:t>.</a:t>
            </a:r>
            <a:endParaRPr lang="en-US" i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Involves an </a:t>
            </a:r>
            <a:r>
              <a:rPr lang="en-US" i="1" u="sng" dirty="0" smtClean="0"/>
              <a:t>imbalance</a:t>
            </a:r>
            <a:r>
              <a:rPr lang="en-US" dirty="0" smtClean="0"/>
              <a:t> of power, real </a:t>
            </a:r>
            <a:br>
              <a:rPr lang="en-US" dirty="0" smtClean="0"/>
            </a:br>
            <a:r>
              <a:rPr lang="en-US" dirty="0" smtClean="0"/>
              <a:t>or perceived, between the bully and </a:t>
            </a:r>
            <a:br>
              <a:rPr lang="en-US" dirty="0" smtClean="0"/>
            </a:br>
            <a:r>
              <a:rPr lang="en-US" dirty="0" smtClean="0"/>
              <a:t>the victim.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160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Bullying</a:t>
            </a:r>
          </a:p>
        </p:txBody>
      </p:sp>
    </p:spTree>
    <p:extLst>
      <p:ext uri="{BB962C8B-B14F-4D97-AF65-F5344CB8AC3E}">
        <p14:creationId xmlns:p14="http://schemas.microsoft.com/office/powerpoint/2010/main" val="119555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will each receive a survey along </a:t>
            </a:r>
            <a:r>
              <a:rPr lang="en-US" dirty="0"/>
              <a:t>with a red and blue sheet of paper. Each colored sheet should have tickets numbered 1-8.</a:t>
            </a:r>
          </a:p>
          <a:p>
            <a:r>
              <a:rPr lang="en-US" dirty="0" smtClean="0"/>
              <a:t>You are </a:t>
            </a:r>
            <a:r>
              <a:rPr lang="en-US" dirty="0"/>
              <a:t>going think about experiences they have had with </a:t>
            </a:r>
            <a:r>
              <a:rPr lang="en-US" dirty="0" smtClean="0"/>
              <a:t>your </a:t>
            </a:r>
            <a:r>
              <a:rPr lang="en-US" dirty="0"/>
              <a:t>friends and classmates.</a:t>
            </a:r>
          </a:p>
          <a:p>
            <a:r>
              <a:rPr lang="en-US" dirty="0" smtClean="0"/>
              <a:t>You will complete </a:t>
            </a:r>
            <a:r>
              <a:rPr lang="en-US" dirty="0"/>
              <a:t>the survey independently </a:t>
            </a:r>
            <a:r>
              <a:rPr lang="en-US" dirty="0" smtClean="0"/>
              <a:t>(but please ask for help if you need a question explained.</a:t>
            </a:r>
            <a:endParaRPr lang="en-US" dirty="0"/>
          </a:p>
          <a:p>
            <a:r>
              <a:rPr lang="en-US" dirty="0" smtClean="0"/>
              <a:t>We will collate </a:t>
            </a:r>
            <a:r>
              <a:rPr lang="en-US" dirty="0"/>
              <a:t>the data by collecting a blue slip of paper for a "yes" answer or a red slip for a "no" answer to each question. </a:t>
            </a:r>
          </a:p>
          <a:p>
            <a:r>
              <a:rPr lang="en-US" dirty="0" smtClean="0"/>
              <a:t>We will display </a:t>
            </a:r>
            <a:r>
              <a:rPr lang="en-US" dirty="0"/>
              <a:t>the </a:t>
            </a:r>
            <a:r>
              <a:rPr lang="en-US" dirty="0" smtClean="0"/>
              <a:t>questions on </a:t>
            </a:r>
            <a:r>
              <a:rPr lang="en-US" dirty="0"/>
              <a:t>the board and attach the appropriate blue and red slips of paper to show the response for each question.</a:t>
            </a:r>
          </a:p>
          <a:p>
            <a:r>
              <a:rPr lang="en-US" dirty="0" smtClean="0"/>
              <a:t>You will answer reflection questions to help you process the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Here is a link to the survey &amp; reflection questions f you would like to print more later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>
                <a:hlinkClick r:id="rId2"/>
              </a:rPr>
              <a:t>Bullying Questions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Reflection Questions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772400" cy="1905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hlinkClick r:id="rId2"/>
              </a:rPr>
              <a:t>20/20 "Bullied to Death: Victim's Stories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7620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gain a better understanding of the issue of  Bullying, we will watch the following 20/20 episode.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56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840736"/>
          </a:xfrm>
        </p:spPr>
        <p:txBody>
          <a:bodyPr/>
          <a:lstStyle/>
          <a:p>
            <a:pPr algn="ctr"/>
            <a:r>
              <a:rPr lang="en-US" dirty="0" smtClean="0"/>
              <a:t>Using the Public Policy Analyst we will take a closer look at the problem of bullying.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431</Words>
  <Application>Microsoft Office PowerPoint</Application>
  <PresentationFormat>On-screen Show (4:3)</PresentationFormat>
  <Paragraphs>68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Analyzing Social Problems with the  Public Policy Analyst</vt:lpstr>
      <vt:lpstr>Why Talk About Bullying?</vt:lpstr>
      <vt:lpstr>What Is Bullying?</vt:lpstr>
      <vt:lpstr>Examples of Bullying</vt:lpstr>
      <vt:lpstr>What is the difference between bullying and good-natured joking?</vt:lpstr>
      <vt:lpstr>Activity</vt:lpstr>
      <vt:lpstr>Here is a link to the survey &amp; reflection questions f you would like to print more later</vt:lpstr>
      <vt:lpstr>PowerPoint Presentation</vt:lpstr>
      <vt:lpstr>Using the Public Policy Analyst we will take a closer look at the problem of bullying.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Davis</dc:creator>
  <cp:lastModifiedBy>Joe Montecalvo</cp:lastModifiedBy>
  <cp:revision>10</cp:revision>
  <dcterms:created xsi:type="dcterms:W3CDTF">2013-03-06T22:13:08Z</dcterms:created>
  <dcterms:modified xsi:type="dcterms:W3CDTF">2013-03-28T15:44:41Z</dcterms:modified>
</cp:coreProperties>
</file>