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62" r:id="rId4"/>
    <p:sldId id="257" r:id="rId5"/>
    <p:sldId id="260" r:id="rId6"/>
    <p:sldId id="261" r:id="rId7"/>
    <p:sldId id="273" r:id="rId8"/>
    <p:sldId id="274" r:id="rId9"/>
    <p:sldId id="275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6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37" autoAdjust="0"/>
  </p:normalViewPr>
  <p:slideViewPr>
    <p:cSldViewPr>
      <p:cViewPr>
        <p:scale>
          <a:sx n="105" d="100"/>
          <a:sy n="105" d="100"/>
        </p:scale>
        <p:origin x="-1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EE2846-6EBE-47B0-B0E0-24C26D65C559}" type="datetimeFigureOut">
              <a:rPr lang="en-US"/>
              <a:pPr>
                <a:defRPr/>
              </a:pPr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454685-F73F-48AA-A0A8-09A87C56A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43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Multigenerational families experience conflict because of shifts in cultural identify.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4548C8-F39F-45BC-8E2D-1912A5C24A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Ask the students to notice at least 10 things about the photographic style, position, contents, associations, and composition of the image.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43547D-1851-4A06-91A0-24BAB5E4AF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6" name="Freeform 8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E086-6705-4D64-8B22-8DD604E43159}" type="datetimeFigureOut">
              <a:rPr/>
              <a:pPr>
                <a:defRPr/>
              </a:pPr>
              <a:t>3/18/2013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A363820B-B3FA-4F0A-8A32-323C5858A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603F6-821F-48A3-8347-A6FFB2F818FB}" type="datetimeFigureOut">
              <a:rPr/>
              <a:pPr>
                <a:defRPr/>
              </a:pPr>
              <a:t>3/18/2013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D751-87A7-42B6-A91F-C73720864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30007-819A-4960-98D2-F7AE734D0AEC}" type="datetimeFigureOut">
              <a:rPr/>
              <a:pPr>
                <a:defRPr/>
              </a:pPr>
              <a:t>3/18/2013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1B311-0C2B-4FEE-B976-757CA3E8D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67DCD-29CB-4BE8-B735-122C381D59CD}" type="datetimeFigureOut">
              <a:rPr/>
              <a:pPr>
                <a:defRPr/>
              </a:pPr>
              <a:t>3/18/2013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2D49D-4947-4D81-9C70-850D89647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A71F-C505-451A-81B6-998943D10F54}" type="datetimeFigureOut">
              <a:rPr/>
              <a:pPr>
                <a:defRPr/>
              </a:pPr>
              <a:t>3/18/2013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0BB3C-AE7C-4211-B112-0B27F203C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CC5BE-7AD1-4C01-B521-2E8AE9885A7D}" type="datetimeFigureOut">
              <a:rPr/>
              <a:pPr>
                <a:defRPr/>
              </a:pPr>
              <a:t>3/18/2013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FE87C-FAA4-42BC-9029-D18A6AE9D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06DC3-1E74-40F1-BA08-3552423CB22A}" type="datetimeFigureOut">
              <a:rPr/>
              <a:pPr>
                <a:defRPr/>
              </a:pPr>
              <a:t>3/18/2013</a:t>
            </a:fld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B27E-1705-4DF9-8A6F-38B95D9AD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84C4E-DA5A-4039-96C8-590804865474}" type="datetimeFigureOut">
              <a:rPr/>
              <a:pPr>
                <a:defRPr/>
              </a:pPr>
              <a:t>3/18/2013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588D-DB65-4C50-AE9E-C1007C81D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5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AC67-76AD-4323-A800-8AA8F846931A}" type="datetimeFigureOut">
              <a:rPr/>
              <a:pPr>
                <a:defRPr/>
              </a:pPr>
              <a:t>3/18/2013</a:t>
            </a:fld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95930-63AC-4CB4-9008-1ABCDBED0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00174-A685-48ED-8E6B-C81914661AC0}" type="datetimeFigureOut">
              <a:rPr/>
              <a:pPr>
                <a:defRPr/>
              </a:pPr>
              <a:t>3/18/2013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FEDAD-EDE8-4396-9F4B-29998C93D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43BCF-A726-4D92-B717-585445332CB3}" type="datetimeFigureOut">
              <a:rPr/>
              <a:pPr>
                <a:defRPr/>
              </a:pPr>
              <a:t>3/18/2013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54B1C-8B37-4E02-AABD-1126ADA8C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E530F0-60F0-47FB-8FD1-78367479F952}" type="datetimeFigureOut">
              <a:rPr/>
              <a:pPr>
                <a:defRPr/>
              </a:pPr>
              <a:t>3/18/2013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fld id="{AC3FFA72-3192-402F-AA69-50778F742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m-5pXjSRbkCpYM&amp;tbnid=CCHK8ovb3hGWGM:&amp;ved=0CAUQjRw&amp;url=http://www.deseretnews.com/article/765622045/Immigrants-children-more-Democratic-than-parents.html&amp;ei=ers3Ue_1Mq2M0QHVo4CoCA&amp;psig=AFQjCNGgaGRit0bcvzAJbOvLzNCAisimlg&amp;ust=136269333628910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hyperlink" Target="http://www2.maxwell.syr.edu/plegal/TIPS/select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2.maxwell.syr.edu/plegal/TIPS/gather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2.maxwell.syr.edu/plegal/TIPS/identify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2.maxwell.syr.edu/plegal/TIPS/existing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2.maxwell.syr.edu/plegal/TIPS/solution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2.maxwell.syr.edu/plegal/TIPS/bestsol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seretnews.com/article/765622045/Immigrants-children-more-Democratic-than-parents.html" TargetMode="External"/><Relationship Id="rId3" Type="http://schemas.openxmlformats.org/officeDocument/2006/relationships/hyperlink" Target="http://www.scholastic.com/content/collateral_resources/pdf/t/Target_I_am_from%20poem.pdf" TargetMode="External"/><Relationship Id="rId7" Type="http://schemas.openxmlformats.org/officeDocument/2006/relationships/hyperlink" Target="http://www.theatlantic.com/entertainment/archive/2012/02/azar-nafisi-and-robin-wright-discuss-a-separation/253402/" TargetMode="External"/><Relationship Id="rId2" Type="http://schemas.openxmlformats.org/officeDocument/2006/relationships/hyperlink" Target="http://www2.maxwell.syr.edu/plegal/TIPS/welco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ndtheproduct.com/2011/10/i-am-a-product-manager/" TargetMode="External"/><Relationship Id="rId5" Type="http://schemas.openxmlformats.org/officeDocument/2006/relationships/hyperlink" Target="http://accesslifebali.org/blog/" TargetMode="External"/><Relationship Id="rId4" Type="http://schemas.openxmlformats.org/officeDocument/2006/relationships/hyperlink" Target="http://dialectmagazine.com/2011/11/beauty-is-in-the-eye-of-the-behold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MKgOG8lRmLluWM&amp;tbnid=vnNmdz73szJUwM:&amp;ved=0CAUQjRw&amp;url=http://toddloganpickett.wordpress.com/tag/cultural-diffusion/&amp;ei=gqU3UbLEC6W10AGLmYDYDA&amp;bvm=bv.43287494,d.dmQ&amp;psig=AFQjCNFxGBp9heXgr9eI9RvYnMikRrIMcw&amp;ust=136268768215323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MKgOG8lRmLluWM&amp;tbnid=vnNmdz73szJUwM:&amp;ved=0CAUQjRw&amp;url=http://toddloganpickett.wordpress.com/tag/cultural-diffusion/&amp;ei=gqU3UbLEC6W10AGLmYDYDA&amp;bvm=bv.43287494,d.dmQ&amp;psig=AFQjCNFxGBp9heXgr9eI9RvYnMikRrIMcw&amp;ust=1362687682153237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frm=1&amp;source=images&amp;cd=&amp;cad=rja&amp;docid=e2tBkXJieo4zFM&amp;tbnid=au-khFxo3udN5M:&amp;ved=0CAUQjRw&amp;url=http://promisesareyes.blogspot.com/2010/10/training-in-la-gonave.html&amp;ei=VrA3UdiJEe-u0AHgo4CwBg&amp;bvm=bv.43287494,d.dmQ&amp;psig=AFQjCNHuqok8KXN4yovkCgna6DGE_Pi-Gw&amp;ust=136269050222171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OOlSOl7TrQWYBM&amp;tbnid=krlvdfI0bkhgsM:&amp;ved=0CAUQjRw&amp;url=http://mindtheproduct.com/2011/10/i-am-a-product-manager/&amp;ei=S7U3UdiBH5PD0AHJ14DgBg&amp;bvm=bv.43287494,d.dmQ&amp;psig=AFQjCNHHswNuWeLubwcbASdA5UpnfMSFuA&amp;ust=1362691784839444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changes in Cultural Identity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5"/>
            <a:ext cx="3886200" cy="18256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Mrs. </a:t>
            </a:r>
            <a:r>
              <a:rPr lang="en-US" dirty="0" err="1" smtClean="0"/>
              <a:t>Kapps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 Proctor High School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pkapps@uticaschools.org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What happens when your cultural identity is not the same as your parents?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38862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www.deseretnews.com/images/article/midres/1079357/1079357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352800"/>
            <a:ext cx="43529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being done?</a:t>
            </a:r>
            <a:br>
              <a:rPr lang="en-US" dirty="0" smtClean="0"/>
            </a:br>
            <a:r>
              <a:rPr lang="en-US" dirty="0" smtClean="0"/>
              <a:t>              What still needs to be done?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r>
              <a:rPr lang="en-US" smtClean="0">
                <a:hlinkClick r:id="rId2" action="ppaction://hlinksldjump"/>
              </a:rPr>
              <a:t>Step 1</a:t>
            </a:r>
            <a:r>
              <a:rPr lang="en-US" smtClean="0"/>
              <a:t>:  Defining the Social Problem</a:t>
            </a:r>
          </a:p>
          <a:p>
            <a:pPr eaLnBrk="1" hangingPunct="1"/>
            <a:r>
              <a:rPr lang="en-US" smtClean="0">
                <a:hlinkClick r:id="rId3" action="ppaction://hlinksldjump"/>
              </a:rPr>
              <a:t>Step 2</a:t>
            </a:r>
            <a:r>
              <a:rPr lang="en-US" smtClean="0"/>
              <a:t>:  Gathering Evidence of the Problem</a:t>
            </a:r>
          </a:p>
          <a:p>
            <a:pPr eaLnBrk="1" hangingPunct="1"/>
            <a:r>
              <a:rPr lang="en-US" smtClean="0">
                <a:hlinkClick r:id="rId4" action="ppaction://hlinksldjump"/>
              </a:rPr>
              <a:t>Step 3</a:t>
            </a:r>
            <a:r>
              <a:rPr lang="en-US" smtClean="0"/>
              <a:t>:  Identifying the Causes of the Problem</a:t>
            </a:r>
          </a:p>
          <a:p>
            <a:pPr eaLnBrk="1" hangingPunct="1"/>
            <a:r>
              <a:rPr lang="en-US" smtClean="0">
                <a:hlinkClick r:id="rId5" action="ppaction://hlinksldjump"/>
              </a:rPr>
              <a:t>Step 4</a:t>
            </a:r>
            <a:r>
              <a:rPr lang="en-US" smtClean="0"/>
              <a:t>:  Evaluating Existing Public Policy</a:t>
            </a:r>
          </a:p>
          <a:p>
            <a:pPr eaLnBrk="1" hangingPunct="1"/>
            <a:r>
              <a:rPr lang="en-US" smtClean="0">
                <a:hlinkClick r:id="rId6" action="ppaction://hlinksldjump"/>
              </a:rPr>
              <a:t>Step 5</a:t>
            </a:r>
            <a:r>
              <a:rPr lang="en-US" smtClean="0"/>
              <a:t>:  Developing Public Policy Solutions</a:t>
            </a:r>
          </a:p>
          <a:p>
            <a:pPr eaLnBrk="1" hangingPunct="1"/>
            <a:r>
              <a:rPr lang="en-US" smtClean="0">
                <a:hlinkClick r:id="rId7" action="ppaction://hlinksldjump"/>
              </a:rPr>
              <a:t>Step 6</a:t>
            </a:r>
            <a:r>
              <a:rPr lang="en-US" smtClean="0"/>
              <a:t>:  Selecting the Best Public Policy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Step 1</a:t>
            </a:r>
            <a:r>
              <a:rPr lang="en-US" dirty="0" smtClean="0"/>
              <a:t>: Defining the problem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Give me one sentence to explain the problem.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the SPECIFIC location of the problem?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List three undesirable social conditions that result from this problem.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Write a short phrase that summarizes the social problem.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68580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1452563" cy="36988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Back to Steps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Step 2</a:t>
            </a:r>
            <a:r>
              <a:rPr lang="en-US" dirty="0" smtClean="0"/>
              <a:t>: Gathering Evidence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r>
              <a:rPr lang="en-US" smtClean="0"/>
              <a:t>Create a Student Survey to Collect Data.</a:t>
            </a:r>
          </a:p>
          <a:p>
            <a:pPr eaLnBrk="1" hangingPunct="1"/>
            <a:r>
              <a:rPr lang="en-US" smtClean="0"/>
              <a:t>What are three questions you can ask?</a:t>
            </a:r>
          </a:p>
          <a:p>
            <a:pPr eaLnBrk="1" hangingPunct="1"/>
            <a:r>
              <a:rPr lang="en-US" smtClean="0"/>
              <a:t>Do they pass the “Mall Test”?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0"/>
            <a:ext cx="1543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Step 3</a:t>
            </a:r>
            <a:r>
              <a:rPr lang="en-US" dirty="0" smtClean="0"/>
              <a:t>: Identifying the causes</a:t>
            </a:r>
            <a:endParaRPr 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r>
              <a:rPr lang="en-US" smtClean="0"/>
              <a:t>What might the causes of this problem be?</a:t>
            </a:r>
          </a:p>
          <a:p>
            <a:pPr eaLnBrk="1" hangingPunct="1"/>
            <a:r>
              <a:rPr lang="en-US" smtClean="0"/>
              <a:t>Was your data collection helpful?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1543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STEP 4</a:t>
            </a:r>
            <a:r>
              <a:rPr lang="en-US" dirty="0" smtClean="0"/>
              <a:t>: </a:t>
            </a:r>
            <a:r>
              <a:rPr lang="en-US" sz="2800" dirty="0" smtClean="0"/>
              <a:t>Evaluating existing public policy</a:t>
            </a:r>
            <a:endParaRPr lang="en-US" sz="2800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r>
              <a:rPr lang="en-US" smtClean="0"/>
              <a:t>State the major existing policy.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299200"/>
            <a:ext cx="1543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Step 5</a:t>
            </a:r>
            <a:r>
              <a:rPr lang="en-US" dirty="0" smtClean="0"/>
              <a:t>: Developing Public Policy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r>
              <a:rPr lang="en-US" smtClean="0"/>
              <a:t>What is something YOU can do?</a:t>
            </a:r>
          </a:p>
          <a:p>
            <a:pPr eaLnBrk="1" hangingPunct="1"/>
            <a:r>
              <a:rPr lang="en-US" smtClean="0"/>
              <a:t>What is something the school can do?</a:t>
            </a:r>
          </a:p>
          <a:p>
            <a:pPr eaLnBrk="1" hangingPunct="1"/>
            <a:endParaRPr lang="en-US" smtClean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172200"/>
            <a:ext cx="1543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hlinkClick r:id="rId2"/>
              </a:rPr>
              <a:t>Step 6</a:t>
            </a:r>
            <a:r>
              <a:rPr lang="en-US" dirty="0" smtClean="0"/>
              <a:t>: </a:t>
            </a:r>
            <a:r>
              <a:rPr lang="en-US" sz="2400" dirty="0" smtClean="0"/>
              <a:t>Selecting best Public Policy Solution</a:t>
            </a:r>
            <a:endParaRPr lang="en-US" sz="2400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3733800"/>
          </a:xfrm>
        </p:spPr>
        <p:txBody>
          <a:bodyPr/>
          <a:lstStyle/>
          <a:p>
            <a:pPr eaLnBrk="1" hangingPunct="1"/>
            <a:r>
              <a:rPr lang="en-US" smtClean="0"/>
              <a:t>Is the policy feasible?</a:t>
            </a:r>
          </a:p>
          <a:p>
            <a:pPr eaLnBrk="1" hangingPunct="1"/>
            <a:r>
              <a:rPr lang="en-US" smtClean="0"/>
              <a:t>Is the policy effective?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172200"/>
            <a:ext cx="1543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r>
              <a:rPr lang="en-US" smtClean="0"/>
              <a:t>Websites and Worksheets</a:t>
            </a:r>
          </a:p>
          <a:p>
            <a:pPr lvl="1" eaLnBrk="1" hangingPunct="1"/>
            <a:r>
              <a:rPr lang="en-US" smtClean="0">
                <a:hlinkClick r:id="rId2"/>
              </a:rPr>
              <a:t>PPA Websites</a:t>
            </a:r>
            <a:endParaRPr lang="en-US" smtClean="0"/>
          </a:p>
          <a:p>
            <a:pPr lvl="1" eaLnBrk="1" hangingPunct="1"/>
            <a:r>
              <a:rPr lang="en-US" smtClean="0">
                <a:hlinkClick r:id="rId3"/>
              </a:rPr>
              <a:t>“I am From” Poem Template</a:t>
            </a:r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Photos</a:t>
            </a:r>
          </a:p>
          <a:p>
            <a:pPr lvl="1" eaLnBrk="1" hangingPunct="1"/>
            <a:r>
              <a:rPr lang="en-US" smtClean="0">
                <a:hlinkClick r:id="rId4"/>
              </a:rPr>
              <a:t>“Four Faces”</a:t>
            </a:r>
            <a:endParaRPr lang="en-US" smtClean="0"/>
          </a:p>
          <a:p>
            <a:pPr lvl="1" eaLnBrk="1" hangingPunct="1"/>
            <a:r>
              <a:rPr lang="en-US" smtClean="0">
                <a:hlinkClick r:id="rId5"/>
              </a:rPr>
              <a:t>“Student Presenting”</a:t>
            </a:r>
            <a:endParaRPr lang="en-US" smtClean="0"/>
          </a:p>
          <a:p>
            <a:pPr lvl="1" eaLnBrk="1" hangingPunct="1"/>
            <a:r>
              <a:rPr lang="en-US" smtClean="0">
                <a:hlinkClick r:id="rId6"/>
              </a:rPr>
              <a:t>“I am?”</a:t>
            </a:r>
            <a:endParaRPr lang="en-US" smtClean="0"/>
          </a:p>
          <a:p>
            <a:pPr lvl="1" eaLnBrk="1" hangingPunct="1"/>
            <a:r>
              <a:rPr lang="en-US" smtClean="0">
                <a:hlinkClick r:id="rId7"/>
              </a:rPr>
              <a:t>“Mother and Daughter”</a:t>
            </a:r>
            <a:r>
              <a:rPr lang="en-US" smtClean="0"/>
              <a:t>    </a:t>
            </a:r>
            <a:r>
              <a:rPr lang="en-US" smtClean="0">
                <a:hlinkClick r:id="rId8"/>
              </a:rPr>
              <a:t>“Father and Son”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ddloganpickett.files.wordpress.com/2011/12/culture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t="1332" b="1332"/>
          <a:stretch>
            <a:fillRect/>
          </a:stretch>
        </p:blipFill>
        <p:spPr>
          <a:xfrm>
            <a:off x="4572000" y="609600"/>
            <a:ext cx="3886200" cy="4191000"/>
          </a:xfrm>
          <a:extLst/>
        </p:spPr>
      </p:pic>
      <p:sp>
        <p:nvSpPr>
          <p:cNvPr id="16386" name="Title 2"/>
          <p:cNvSpPr>
            <a:spLocks noGrp="1"/>
          </p:cNvSpPr>
          <p:nvPr>
            <p:ph type="title"/>
          </p:nvPr>
        </p:nvSpPr>
        <p:spPr bwMode="auto">
          <a:xfrm>
            <a:off x="685800" y="3048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smtClean="0"/>
              <a:t>Cultural Identity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6275" y="1524000"/>
            <a:ext cx="3381375" cy="3295650"/>
          </a:xfrm>
          <a:solidFill>
            <a:schemeClr val="bg2">
              <a:lumMod val="10000"/>
              <a:lumOff val="90000"/>
            </a:schemeClr>
          </a:solidFill>
        </p:spPr>
        <p:txBody>
          <a:bodyPr rtlCol="0"/>
          <a:lstStyle/>
          <a:p>
            <a:pPr lvl="1" indent="-27432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What do you notice about this photograph?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225" y="-152400"/>
            <a:ext cx="7772400" cy="2819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Language Objectives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Students will be able to define  and discuss issues related to cultural identity.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Content Objectives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Students will be able to use analytic tool to explore public policy.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60400" y="3505200"/>
            <a:ext cx="7772400" cy="1500188"/>
          </a:xfrm>
          <a:prstGeom prst="rect">
            <a:avLst/>
          </a:prstGeom>
        </p:spPr>
        <p:txBody>
          <a:bodyPr lIns="0" rIns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Vocabulary: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Culture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Cultural identity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Public Policy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676275" y="609600"/>
            <a:ext cx="6791325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smtClean="0"/>
              <a:t>What is CULTURE?</a:t>
            </a:r>
            <a:br>
              <a:rPr lang="en-US" sz="2400" smtClean="0"/>
            </a:br>
            <a:r>
              <a:rPr lang="en-US" sz="2400" smtClean="0"/>
              <a:t>Sort words to show whether this are material or non-material components of culture.</a:t>
            </a:r>
          </a:p>
        </p:txBody>
      </p:sp>
      <p:pic>
        <p:nvPicPr>
          <p:cNvPr id="19458" name="Picture 2" descr="http://toddloganpickett.files.wordpress.com/2011/12/culture.jpg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 t="1332" b="1332"/>
          <a:stretch>
            <a:fillRect/>
          </a:stretch>
        </p:blipFill>
        <p:spPr>
          <a:xfrm>
            <a:off x="7543800" y="381000"/>
            <a:ext cx="1219200" cy="1314450"/>
          </a:xfrm>
        </p:spPr>
      </p:pic>
      <p:sp>
        <p:nvSpPr>
          <p:cNvPr id="6" name="Up Ribbon 5"/>
          <p:cNvSpPr/>
          <p:nvPr/>
        </p:nvSpPr>
        <p:spPr>
          <a:xfrm>
            <a:off x="304800" y="1676400"/>
            <a:ext cx="8458200" cy="2362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Material</a:t>
            </a:r>
            <a:endParaRPr lang="en-US" sz="2400" dirty="0"/>
          </a:p>
        </p:txBody>
      </p:sp>
      <p:sp>
        <p:nvSpPr>
          <p:cNvPr id="7" name="Up Ribbon 6"/>
          <p:cNvSpPr/>
          <p:nvPr/>
        </p:nvSpPr>
        <p:spPr>
          <a:xfrm>
            <a:off x="439738" y="4267200"/>
            <a:ext cx="8458200" cy="22098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0D0D0D"/>
                </a:solidFill>
              </a:rPr>
              <a:t>Abstract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600" y="533400"/>
            <a:ext cx="1179513" cy="57943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values</a:t>
            </a: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8800" y="1600200"/>
            <a:ext cx="1724025" cy="57943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emotions</a:t>
            </a:r>
            <a:endParaRPr lang="en-US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2600" y="3962400"/>
            <a:ext cx="1214438" cy="57943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beliefs</a:t>
            </a:r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5000" y="4953000"/>
            <a:ext cx="971550" cy="57943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fears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48800" y="3276600"/>
            <a:ext cx="1006475" cy="57943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ideas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66800" y="457200"/>
            <a:ext cx="877887" cy="57943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toys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295400" y="1447800"/>
            <a:ext cx="941387" cy="57943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food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2600" y="2514600"/>
            <a:ext cx="1566863" cy="57943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language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295400" y="3048000"/>
            <a:ext cx="1012825" cy="57943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tools</a:t>
            </a:r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600200" y="4572000"/>
            <a:ext cx="1412875" cy="57943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utensils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990600" y="2286000"/>
            <a:ext cx="652462" cy="57943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</a:rPr>
              <a:t>art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895600" y="3810000"/>
            <a:ext cx="2582862" cy="579438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595959"/>
                </a:solidFill>
                <a:latin typeface="Gill Sans MT" pitchFamily="34" charset="0"/>
              </a:rPr>
              <a:t>dress / clothes</a:t>
            </a:r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0.0419 C -0.08576 0.0449 -0.10538 0.05648 -0.11806 0.06666 C -0.1776 0.11435 -0.23438 0.16828 -0.29514 0.21342 C -0.33177 0.24074 -0.36875 0.26736 -0.40521 0.29537 C -0.46771 0.34352 -0.53177 0.39653 -0.60365 0.41528 C -0.60625 0.42453 -0.60816 0.43773 -0.61233 0.44583 C -0.61406 0.45532 -0.61372 0.45092 -0.61372 0.45903 L -0.61372 0.44398 " pathEditMode="relative" ptsTypes="ffffff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371 0.44399 L -0.32205 0.78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-0.01158 L 0.54427 0.45509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27 0.45509 L 0.3776 0.15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92593E-6 L -0.50833 0.14444 " pathEditMode="relative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833 0.14445 L -0.625 0.48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18519E-6 L 0.46667 0.32223 " pathEditMode="relative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667 0.32222 L 0.63334 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-0.00879 L 0.48924 0.20232 " pathEditMode="relative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913 0.2 L 0.77413 -0.066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8 0.00232 L 0.61128 0.0801 " pathEditMode="relative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28 0.08009 L 0.31961 -0.086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93 -0.03101 L -0.6026 0.29121 " pathEditMode="relative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26 0.2912 L -0.3776 0.4800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5.92593E-6 L -0.60001 0.05555 " pathEditMode="relative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267 0.04398 L -0.83767 0.166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71 -0.0338 L 0.65104 -0.0338 " pathEditMode="relative" ptsTypes="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104 -0.03379 L 0.95104 -0.1893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55833 -0.01111 " pathEditMode="relative" ptsTypes="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465 0.01342 L -0.89132 0.2023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7037E-6 L 0.54166 -0.06667 " pathEditMode="relative" ptsTypes="AA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107 -0.07547 L 0.88107 -0.208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58334 -0.16667 " pathEditMode="relative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909 -0.20046 L -0.77743 0.0884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ABOUT YOUR CULTURE?</a:t>
            </a:r>
            <a:endParaRPr lang="en-US" dirty="0"/>
          </a:p>
        </p:txBody>
      </p:sp>
      <p:sp>
        <p:nvSpPr>
          <p:cNvPr id="20482" name="Content Placeholder 5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733800"/>
          </a:xfrm>
        </p:spPr>
        <p:txBody>
          <a:bodyPr/>
          <a:lstStyle/>
          <a:p>
            <a:pPr eaLnBrk="1" hangingPunct="1"/>
            <a:r>
              <a:rPr lang="en-US" smtClean="0"/>
              <a:t>Get into “cultural groups”     - One group can be others</a:t>
            </a:r>
          </a:p>
          <a:p>
            <a:pPr eaLnBrk="1" hangingPunct="1"/>
            <a:r>
              <a:rPr lang="en-US" smtClean="0"/>
              <a:t>List material and non-material components of your culture.</a:t>
            </a:r>
          </a:p>
          <a:p>
            <a:pPr eaLnBrk="1" hangingPunct="1"/>
            <a:r>
              <a:rPr lang="en-US" smtClean="0"/>
              <a:t>Be prepared to present these components to your class.</a:t>
            </a:r>
          </a:p>
        </p:txBody>
      </p:sp>
      <p:sp>
        <p:nvSpPr>
          <p:cNvPr id="20483" name="AutoShape 2" descr="http://3.bp.blogspot.com/_2-fmvkDom9Q/TLcjB8UuXsI/AAAAAAAABt4/efJyGHaXsoY/s1600/P1010078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562100"/>
            <a:ext cx="43529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20484" name="AutoShape 4" descr="http://3.bp.blogspot.com/_2-fmvkDom9Q/TLcjB8UuXsI/AAAAAAAABt4/efJyGHaXsoY/s1600/P1010078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1409700"/>
            <a:ext cx="43529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MT" pitchFamily="34" charset="0"/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332163"/>
            <a:ext cx="28162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676275" y="609600"/>
            <a:ext cx="3382963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What is CULTURAL  </a:t>
            </a:r>
            <a:br>
              <a:rPr lang="en-US" smtClean="0"/>
            </a:br>
            <a:r>
              <a:rPr lang="en-US" smtClean="0"/>
              <a:t>                        IDENTITY?</a:t>
            </a:r>
          </a:p>
        </p:txBody>
      </p:sp>
      <p:sp>
        <p:nvSpPr>
          <p:cNvPr id="2150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5800" y="2209800"/>
            <a:ext cx="3381375" cy="3295650"/>
          </a:xfrm>
        </p:spPr>
        <p:txBody>
          <a:bodyPr/>
          <a:lstStyle/>
          <a:p>
            <a:pPr eaLnBrk="1" hangingPunct="1"/>
            <a:r>
              <a:rPr lang="en-US" smtClean="0"/>
              <a:t>How a person describes themself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algn="ctr" eaLnBrk="1" hangingPunct="1"/>
            <a:r>
              <a:rPr lang="en-US" smtClean="0"/>
              <a:t>Activity:  “I am From” Poem</a:t>
            </a:r>
          </a:p>
        </p:txBody>
      </p:sp>
      <p:pic>
        <p:nvPicPr>
          <p:cNvPr id="4098" name="Picture 2" descr="http://mindtheproduct.com/wp-content/uploads/2011/10/i_am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7092" b="7092"/>
          <a:stretch>
            <a:fillRect/>
          </a:stretch>
        </p:blipFill>
        <p:spPr>
          <a:xfrm>
            <a:off x="4572000" y="609600"/>
            <a:ext cx="3886200" cy="4191000"/>
          </a:xfrm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85800" y="-152400"/>
            <a:ext cx="77724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smtClean="0">
                <a:latin typeface="Comic Sans MS" pitchFamily="66" charset="0"/>
              </a:rPr>
              <a:t>Where are you from?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1143000"/>
            <a:ext cx="7772400" cy="45259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mtClean="0"/>
              <a:t>I am from the old Formica kitchen table.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From linoleum and the old brown sleeper sofa.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I am from the little tan house that grew each time our family grew.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The huge old willow tree, bringing us joy in the summer when we’d swing from the branches, and anger in the fall when forced to clean up its fallen limbs.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I am from thick, curly hair and color changing eyes.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I am from a farmer’s son and a factory worker’s daughter.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I am from loud talking and fights that turn into jokes.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From staying out late Saturday and church on Sunday morning.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533400"/>
            <a:ext cx="7772400" cy="5592763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mtClean="0"/>
              <a:t>I am from “don’t kick the driver’s seat” and “stop hitting your sister!”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and “The Song that Never Ends”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I’m from cutting your own Christmas tree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From the United States, but also from England, Scotland, Whales, Ireland, Germany, France, Poland, Italy, France, Spain, and Sweden.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From garden grown tomatoes and hamburger helper.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I am from grandma’s three miracles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From homes made by hand and photos of soldiers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Post cards hidden in closets and photos worn from generations of children who wonder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Where they are from.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cap="none" smtClean="0"/>
              <a:t>Now you try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Fill in the template</a:t>
            </a:r>
          </a:p>
          <a:p>
            <a:pPr eaLnBrk="1" hangingPunct="1"/>
            <a:r>
              <a:rPr lang="en-US" b="1" smtClean="0"/>
              <a:t>Hand in for the teacher to check spelling</a:t>
            </a:r>
          </a:p>
          <a:p>
            <a:pPr eaLnBrk="1" hangingPunct="1"/>
            <a:r>
              <a:rPr lang="en-US" b="1" smtClean="0"/>
              <a:t>Copy onto good paper and add decoration</a:t>
            </a:r>
            <a:endParaRPr lang="en-US" smtClean="0"/>
          </a:p>
        </p:txBody>
      </p:sp>
      <p:pic>
        <p:nvPicPr>
          <p:cNvPr id="24579" name="Picture 5" descr="i-am-from-poe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69949">
            <a:off x="-228600" y="3505200"/>
            <a:ext cx="3810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untitled-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971800"/>
            <a:ext cx="31099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I%20am%20Poem%20Jacob%20Fernandez_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93145">
            <a:off x="6096000" y="297180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287</TotalTime>
  <Words>668</Words>
  <Application>Microsoft Office PowerPoint</Application>
  <PresentationFormat>On-screen Show (4:3)</PresentationFormat>
  <Paragraphs>112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 Pop</vt:lpstr>
      <vt:lpstr>changes in Cultural Identity</vt:lpstr>
      <vt:lpstr>Cultural Identity</vt:lpstr>
      <vt:lpstr>PowerPoint Presentation</vt:lpstr>
      <vt:lpstr>What is CULTURE? Sort words to show whether this are material or non-material components of culture.</vt:lpstr>
      <vt:lpstr>WHAT ABOUT YOUR CULTURE?</vt:lpstr>
      <vt:lpstr>What is CULTURAL                           IDENTITY?</vt:lpstr>
      <vt:lpstr>Where are you from?</vt:lpstr>
      <vt:lpstr>PowerPoint Presentation</vt:lpstr>
      <vt:lpstr>Now you try</vt:lpstr>
      <vt:lpstr>What happens when your cultural identity is not the same as your parents?</vt:lpstr>
      <vt:lpstr>What is being done?               What still needs to be done?</vt:lpstr>
      <vt:lpstr>Step 1: Defining the problem       </vt:lpstr>
      <vt:lpstr>Step 2: Gathering Evidence</vt:lpstr>
      <vt:lpstr>Step 3: Identifying the causes</vt:lpstr>
      <vt:lpstr>STEP 4: Evaluating existing public policy</vt:lpstr>
      <vt:lpstr>Step 5: Developing Public Policy</vt:lpstr>
      <vt:lpstr>Step 6: Selecting best Public Policy Solution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Cultural Identity</dc:title>
  <dc:creator>Steven Davis</dc:creator>
  <cp:lastModifiedBy>Joe Montecalvo</cp:lastModifiedBy>
  <cp:revision>22</cp:revision>
  <dcterms:created xsi:type="dcterms:W3CDTF">2013-03-06T19:55:21Z</dcterms:created>
  <dcterms:modified xsi:type="dcterms:W3CDTF">2013-03-26T18:37:13Z</dcterms:modified>
</cp:coreProperties>
</file>