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9" r:id="rId4"/>
    <p:sldId id="265" r:id="rId5"/>
    <p:sldId id="258" r:id="rId6"/>
    <p:sldId id="261" r:id="rId7"/>
    <p:sldId id="268" r:id="rId8"/>
    <p:sldId id="257" r:id="rId9"/>
    <p:sldId id="266" r:id="rId10"/>
    <p:sldId id="262" r:id="rId11"/>
    <p:sldId id="263" r:id="rId12"/>
    <p:sldId id="26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79CA-D260-4B96-9A9F-CA867E39E66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4BF954-5960-498E-BC0C-818BB596C8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79CA-D260-4B96-9A9F-CA867E39E66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F954-5960-498E-BC0C-818BB596C8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B4BF954-5960-498E-BC0C-818BB596C8E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79CA-D260-4B96-9A9F-CA867E39E66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79CA-D260-4B96-9A9F-CA867E39E66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B4BF954-5960-498E-BC0C-818BB596C8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79CA-D260-4B96-9A9F-CA867E39E66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4BF954-5960-498E-BC0C-818BB596C8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D779CA-D260-4B96-9A9F-CA867E39E66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F954-5960-498E-BC0C-818BB596C8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79CA-D260-4B96-9A9F-CA867E39E66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B4BF954-5960-498E-BC0C-818BB596C8E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79CA-D260-4B96-9A9F-CA867E39E66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B4BF954-5960-498E-BC0C-818BB596C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79CA-D260-4B96-9A9F-CA867E39E66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4BF954-5960-498E-BC0C-818BB596C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4BF954-5960-498E-BC0C-818BB596C8E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79CA-D260-4B96-9A9F-CA867E39E66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B4BF954-5960-498E-BC0C-818BB596C8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D779CA-D260-4B96-9A9F-CA867E39E66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D779CA-D260-4B96-9A9F-CA867E39E66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4BF954-5960-498E-BC0C-818BB596C8E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nyc.gov/NR/rdonlyres/531C5296-BC35-43E0-BD29-2D7E29BAB2C7/0/AcpolicySWD.pdf" TargetMode="External"/><Relationship Id="rId2" Type="http://schemas.openxmlformats.org/officeDocument/2006/relationships/hyperlink" Target="http://schools.nyc.gov/NR/rdonlyres/215FF06B-DCA3-442B-89DF-18E674DC867E/0/Acpolicygene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ideschools.org/high/graduation-requiremen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mail.uticaschools.org/gw/webacc?User.context=a119399a98d331d65986a9ee69b6cb6bb5ff1457&amp;Item.drn=29116z1z0&amp;htmlId=1&amp;action=Item.Action&amp;merge=xsend&amp;Url.Item.Reply=1&amp;Item.Read=&amp;Item.Reply=sender&amp;Message.Charset=Windows-125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worksheet6.doc" TargetMode="External"/><Relationship Id="rId2" Type="http://schemas.openxmlformats.org/officeDocument/2006/relationships/hyperlink" Target="http://www2.maxwell.syr.edu/plegal/TIPS/bestso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nyc.gov/NR/rdonlyres/531C5296-BC35-43E0-BD29-2D7E29BAB2C7/0/AcpolicySWD.pdf" TargetMode="External"/><Relationship Id="rId7" Type="http://schemas.openxmlformats.org/officeDocument/2006/relationships/hyperlink" Target="http://insideschools.org/high/graduation-requirements" TargetMode="External"/><Relationship Id="rId2" Type="http://schemas.openxmlformats.org/officeDocument/2006/relationships/hyperlink" Target="http://schools.nyc.gov/NR/rdonlyres/215FF06B-DCA3-442B-89DF-18E674DC867E/0/Acpolicygene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ortcards.nysed.gov/files/2010-11/AOR-2011-412300010024.pdf" TargetMode="External"/><Relationship Id="rId5" Type="http://schemas.openxmlformats.org/officeDocument/2006/relationships/hyperlink" Target="http://www2.maxwell.syr.edu/plegal/TIPS/worksheet6.html" TargetMode="External"/><Relationship Id="rId4" Type="http://schemas.openxmlformats.org/officeDocument/2006/relationships/hyperlink" Target="http://www2.maxwell.syr.edu/plegal/ppae/step3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e/step3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eportcards.nysed.gov/files/2010-11/AOR-2011-41230001002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chools.nyc.gov/NR/rdonlyres/215FF06B-DCA3-442B-89DF-18E674DC867E/0/Acpolicygene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Maria </a:t>
            </a:r>
            <a:r>
              <a:rPr lang="en-US" dirty="0" err="1" smtClean="0"/>
              <a:t>Fielteau</a:t>
            </a:r>
            <a:endParaRPr lang="en-US" dirty="0" smtClean="0"/>
          </a:p>
          <a:p>
            <a:r>
              <a:rPr lang="en-US" dirty="0" smtClean="0"/>
              <a:t>T.R. Proctor High School</a:t>
            </a:r>
          </a:p>
          <a:p>
            <a:r>
              <a:rPr lang="en-US" dirty="0" smtClean="0"/>
              <a:t>ESL Department</a:t>
            </a:r>
          </a:p>
          <a:p>
            <a:r>
              <a:rPr lang="en-US" dirty="0" smtClean="0"/>
              <a:t>mfielteau@uticaschools.org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154732" cy="44958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Applying Public Policy Analysis to Low Graduation Rate of ELLs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the Policy for Different Groups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are the requirements for </a:t>
            </a:r>
            <a:r>
              <a:rPr lang="en-US" dirty="0" smtClean="0">
                <a:hlinkClick r:id="rId2"/>
              </a:rPr>
              <a:t>Regular Education students?</a:t>
            </a:r>
            <a:endParaRPr lang="en-US" dirty="0" smtClean="0"/>
          </a:p>
          <a:p>
            <a:r>
              <a:rPr lang="en-US" dirty="0" smtClean="0"/>
              <a:t>What are the </a:t>
            </a:r>
            <a:r>
              <a:rPr lang="en-US" dirty="0">
                <a:hlinkClick r:id="rId3"/>
              </a:rPr>
              <a:t>requirements for </a:t>
            </a:r>
            <a:r>
              <a:rPr lang="en-US" dirty="0" smtClean="0">
                <a:hlinkClick r:id="rId3"/>
              </a:rPr>
              <a:t>Special </a:t>
            </a:r>
            <a:r>
              <a:rPr lang="en-US" dirty="0">
                <a:hlinkClick r:id="rId3"/>
              </a:rPr>
              <a:t>Education students</a:t>
            </a:r>
            <a:r>
              <a:rPr lang="en-US" dirty="0" smtClean="0">
                <a:hlinkClick r:id="rId3"/>
              </a:rPr>
              <a:t>?</a:t>
            </a:r>
            <a:endParaRPr lang="en-US" dirty="0" smtClean="0"/>
          </a:p>
          <a:p>
            <a:r>
              <a:rPr lang="en-US" dirty="0"/>
              <a:t>What are the </a:t>
            </a:r>
            <a:r>
              <a:rPr lang="en-US" dirty="0">
                <a:hlinkClick r:id="rId4"/>
              </a:rPr>
              <a:t>requirements for </a:t>
            </a:r>
            <a:r>
              <a:rPr lang="en-US" dirty="0" smtClean="0">
                <a:hlinkClick r:id="rId4"/>
              </a:rPr>
              <a:t>ELLs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do you notice?</a:t>
            </a:r>
          </a:p>
          <a:p>
            <a:r>
              <a:rPr lang="en-US" dirty="0" smtClean="0"/>
              <a:t>What is your opinion about that?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 in 4 groups to develop possible solutions to address low graduation rate of ESL students</a:t>
            </a:r>
          </a:p>
          <a:p>
            <a:r>
              <a:rPr lang="en-US" dirty="0" smtClean="0"/>
              <a:t>Present your solutions</a:t>
            </a:r>
          </a:p>
          <a:p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3662362" cy="27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1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Select the </a:t>
            </a:r>
            <a:r>
              <a:rPr lang="en-US" dirty="0">
                <a:hlinkClick r:id="rId2"/>
              </a:rPr>
              <a:t>B</a:t>
            </a:r>
            <a:r>
              <a:rPr lang="en-US" dirty="0" smtClean="0">
                <a:hlinkClick r:id="rId2"/>
              </a:rPr>
              <a:t>est </a:t>
            </a:r>
            <a:r>
              <a:rPr lang="en-US" dirty="0">
                <a:hlinkClick r:id="rId2"/>
              </a:rPr>
              <a:t>S</a:t>
            </a:r>
            <a:r>
              <a:rPr lang="en-US" dirty="0" smtClean="0">
                <a:hlinkClick r:id="rId2"/>
              </a:rPr>
              <a:t>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Evaluate the proposed </a:t>
            </a:r>
            <a:r>
              <a:rPr lang="en-US" dirty="0"/>
              <a:t> </a:t>
            </a:r>
            <a:r>
              <a:rPr lang="en-US" dirty="0" smtClean="0"/>
              <a:t>solutions individually (Feasibility </a:t>
            </a:r>
            <a:r>
              <a:rPr lang="en-US" dirty="0"/>
              <a:t>vs. Effectiveness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Complete worksheet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www2.maxwell.syr.edu/plegal/TIPS/worksheet6.doc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Rate the solutions and vote as a group to chose the best one.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7" y="211281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1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schools.nyc.gov/NR/rdonlyres/215FF06B-DCA3-442B-89DF-18E674DC867E/0/Acpolicygened.pdf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schools.nyc.gov/NR/rdonlyres/531C5296-BC35-43E0-BD29-2D7E29BAB2C7/0/AcpolicySWD.pdf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www2.maxwell.syr.edu/plegal/ppae/step3a.html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http://www2.maxwell.syr.edu/plegal/TIPS/worksheet6.html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reportcards.nysed.gov/files/2010-11/AOR-2011-412300010024.pdf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insideschools.org/high/graduation-requirements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3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6 Steps of the Public Policy Analyst (PPA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                      Define the Problem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                      Gather the Evidence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                      </a:t>
            </a:r>
            <a:r>
              <a:rPr lang="en-US" dirty="0">
                <a:hlinkClick r:id="rId2"/>
              </a:rPr>
              <a:t>Identify the Causes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                      Evaluate an Existing Policy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                      Develop Solutions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                      Select </a:t>
            </a:r>
            <a:r>
              <a:rPr lang="en-US" dirty="0"/>
              <a:t>the Best Solution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(</a:t>
            </a:r>
            <a:r>
              <a:rPr lang="en-US" dirty="0"/>
              <a:t>Feasibility vs. Effectiveness)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Gathering Evidence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See the </a:t>
            </a:r>
            <a:r>
              <a:rPr lang="en-US" dirty="0" smtClean="0">
                <a:hlinkClick r:id="rId2"/>
              </a:rPr>
              <a:t>T.R. Proctor High School report card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2029690"/>
            <a:ext cx="8763000" cy="43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Compare Graduation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Compare ELL graduation rate in our school to the school’s total graduation rate.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Compare ELL graduation rate in our school to the State’s standard graduation rate for 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 you notice?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the evidence indicate a problem?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45" y="4648200"/>
            <a:ext cx="20859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7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you need the high school diploma?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Think – pair- share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2" y="3276600"/>
            <a:ext cx="4438650" cy="259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6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the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Whose fault is it?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495800" cy="43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7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the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Whose fault is it? </a:t>
            </a:r>
          </a:p>
          <a:p>
            <a:pPr marL="0" indent="0">
              <a:buNone/>
            </a:pPr>
            <a:r>
              <a:rPr lang="en-US" dirty="0" smtClean="0"/>
              <a:t>? Poverty level</a:t>
            </a:r>
          </a:p>
          <a:p>
            <a:pPr marL="0" indent="0">
              <a:buNone/>
            </a:pPr>
            <a:r>
              <a:rPr lang="en-US" dirty="0" smtClean="0"/>
              <a:t>? Language proficiency</a:t>
            </a:r>
          </a:p>
          <a:p>
            <a:pPr marL="0" indent="0">
              <a:buNone/>
            </a:pPr>
            <a:r>
              <a:rPr lang="en-US" dirty="0" smtClean="0"/>
              <a:t>? Educational background</a:t>
            </a:r>
          </a:p>
          <a:p>
            <a:pPr marL="0" indent="0">
              <a:buNone/>
            </a:pPr>
            <a:r>
              <a:rPr lang="en-US" dirty="0" smtClean="0"/>
              <a:t>? Parental involvement</a:t>
            </a:r>
          </a:p>
          <a:p>
            <a:pPr marL="0" indent="0">
              <a:buNone/>
            </a:pPr>
            <a:r>
              <a:rPr lang="en-US" dirty="0" smtClean="0"/>
              <a:t>? Ineffective teachers</a:t>
            </a:r>
          </a:p>
          <a:p>
            <a:pPr marL="0" indent="0">
              <a:buNone/>
            </a:pPr>
            <a:r>
              <a:rPr lang="en-US" dirty="0" smtClean="0"/>
              <a:t>? Genetic predisposition</a:t>
            </a:r>
          </a:p>
          <a:p>
            <a:pPr marL="0" indent="0">
              <a:buNone/>
            </a:pPr>
            <a:r>
              <a:rPr lang="en-US" dirty="0" smtClean="0"/>
              <a:t>? Health issues</a:t>
            </a:r>
          </a:p>
          <a:p>
            <a:pPr marL="0" indent="0">
              <a:buNone/>
            </a:pPr>
            <a:r>
              <a:rPr lang="en-US" dirty="0" smtClean="0"/>
              <a:t>? Wrong zip code (hint: 90210 is a better one)</a:t>
            </a:r>
          </a:p>
          <a:p>
            <a:pPr marL="0" indent="0">
              <a:buNone/>
            </a:pPr>
            <a:r>
              <a:rPr lang="en-US" dirty="0" smtClean="0"/>
              <a:t>? State policy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25107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Examine Existing Policy for Graduation Requirements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 you need to graduate from high school?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Let’s make a list as a class:</a:t>
            </a:r>
          </a:p>
          <a:p>
            <a:pPr lvl="4"/>
            <a:r>
              <a:rPr lang="en-US" dirty="0" smtClean="0"/>
              <a:t>Credits</a:t>
            </a:r>
          </a:p>
          <a:p>
            <a:pPr lvl="4"/>
            <a:r>
              <a:rPr lang="en-US" dirty="0" smtClean="0"/>
              <a:t>Regents examination	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r>
              <a:rPr lang="en-US" dirty="0" smtClean="0"/>
              <a:t>http</a:t>
            </a:r>
            <a:r>
              <a:rPr lang="en-US" dirty="0"/>
              <a:t>://schools.nyc.gov/NR/rdonlyres/215FF06B-DCA3-442B-89DF-18E674DC867E/0/Acpolicygened.pdf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8600" cy="275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8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Graduation Requirements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371600"/>
            <a:ext cx="4572000" cy="51530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72253"/>
            <a:ext cx="4486997" cy="523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27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243</TotalTime>
  <Words>333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Applying Public Policy Analysis to Low Graduation Rate of ELLs     </vt:lpstr>
      <vt:lpstr>The 6 Steps of the Public Policy Analyst (PPA)</vt:lpstr>
      <vt:lpstr>Gathering Evidence</vt:lpstr>
      <vt:lpstr>Compare Graduation Rates</vt:lpstr>
      <vt:lpstr>Why do you need the high school diploma?</vt:lpstr>
      <vt:lpstr>Brainstorm the Causes</vt:lpstr>
      <vt:lpstr>Brainstorm the Causes</vt:lpstr>
      <vt:lpstr> Examine Existing Policy for Graduation Requirements </vt:lpstr>
      <vt:lpstr>Graduation Requirements</vt:lpstr>
      <vt:lpstr>Compare the Policy for Different Groups  </vt:lpstr>
      <vt:lpstr>Develop the Solutions</vt:lpstr>
      <vt:lpstr>Select the Best Solution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Public Policy Analysis to the Issue of ELL  Graduation Rate</dc:title>
  <dc:creator>Steven Davis</dc:creator>
  <cp:lastModifiedBy>Joe Montecalvo</cp:lastModifiedBy>
  <cp:revision>16</cp:revision>
  <dcterms:created xsi:type="dcterms:W3CDTF">2013-03-06T20:21:34Z</dcterms:created>
  <dcterms:modified xsi:type="dcterms:W3CDTF">2013-03-28T15:08:38Z</dcterms:modified>
</cp:coreProperties>
</file>