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3" r:id="rId5"/>
    <p:sldId id="258" r:id="rId6"/>
    <p:sldId id="260" r:id="rId7"/>
    <p:sldId id="261" r:id="rId8"/>
    <p:sldId id="264" r:id="rId9"/>
    <p:sldId id="265"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7DC0DF-29A1-4DA3-A118-0D8B8F7BB0F9}"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DC0DF-29A1-4DA3-A118-0D8B8F7BB0F9}"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DC0DF-29A1-4DA3-A118-0D8B8F7BB0F9}"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DC0DF-29A1-4DA3-A118-0D8B8F7BB0F9}"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DC0DF-29A1-4DA3-A118-0D8B8F7BB0F9}"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7DC0DF-29A1-4DA3-A118-0D8B8F7BB0F9}"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DC0DF-29A1-4DA3-A118-0D8B8F7BB0F9}" type="datetimeFigureOut">
              <a:rPr lang="en-US" smtClean="0"/>
              <a:t>3/28/2013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DC0DF-29A1-4DA3-A118-0D8B8F7BB0F9}" type="datetimeFigureOut">
              <a:rPr lang="en-US" smtClean="0"/>
              <a:t>3/28/2013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DC0DF-29A1-4DA3-A118-0D8B8F7BB0F9}" type="datetimeFigureOut">
              <a:rPr lang="en-US" smtClean="0"/>
              <a:t>3/28/2013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9FF46-834B-4E24-BB93-59B4091987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DC0DF-29A1-4DA3-A118-0D8B8F7BB0F9}"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9FF46-834B-4E24-BB93-59B40919876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27DC0DF-29A1-4DA3-A118-0D8B8F7BB0F9}" type="datetimeFigureOut">
              <a:rPr lang="en-US" smtClean="0"/>
              <a:t>3/28/2013</a:t>
            </a:fld>
            <a:endParaRPr lang="en-US"/>
          </a:p>
        </p:txBody>
      </p:sp>
      <p:sp>
        <p:nvSpPr>
          <p:cNvPr id="9" name="Slide Number Placeholder 8"/>
          <p:cNvSpPr>
            <a:spLocks noGrp="1"/>
          </p:cNvSpPr>
          <p:nvPr>
            <p:ph type="sldNum" sz="quarter" idx="11"/>
          </p:nvPr>
        </p:nvSpPr>
        <p:spPr/>
        <p:txBody>
          <a:bodyPr/>
          <a:lstStyle/>
          <a:p>
            <a:fld id="{88C9FF46-834B-4E24-BB93-59B40919876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C9FF46-834B-4E24-BB93-59B40919876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7DC0DF-29A1-4DA3-A118-0D8B8F7BB0F9}" type="datetimeFigureOut">
              <a:rPr lang="en-US" smtClean="0"/>
              <a:t>3/28/2013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aliforniahealthline.org/articles/2011/7/28/study-draws-attention-to-teens-consumption-of-soda-fast-food.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2.maxwell.syr.edu/plegal/ppas/worksheet2.html" TargetMode="External"/><Relationship Id="rId2" Type="http://schemas.openxmlformats.org/officeDocument/2006/relationships/hyperlink" Target="http://www.cdc.gov/mmwr/preview/mmwrhtml/mm5824a3.htm" TargetMode="External"/><Relationship Id="rId1" Type="http://schemas.openxmlformats.org/officeDocument/2006/relationships/slideLayout" Target="../slideLayouts/slideLayout2.xml"/><Relationship Id="rId6" Type="http://schemas.openxmlformats.org/officeDocument/2006/relationships/hyperlink" Target="http://www2.maxwell.syr.edu/plegal/ppas/worksheet6.html" TargetMode="External"/><Relationship Id="rId5" Type="http://schemas.openxmlformats.org/officeDocument/2006/relationships/hyperlink" Target="http://www2.maxwell.syr.edu/plegal/ppas/worksheet5.html" TargetMode="External"/><Relationship Id="rId4" Type="http://schemas.openxmlformats.org/officeDocument/2006/relationships/hyperlink" Target="http://www2.maxwell.syr.edu/plegal/ppas/worksheet4.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hyperlink" Target="http://www.dosomething.org/tipsandtools/11-facts-about-american-eating-habi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Type II Diabetes in Young Adults</a:t>
            </a:r>
            <a:endParaRPr lang="en-US" dirty="0"/>
          </a:p>
        </p:txBody>
      </p:sp>
      <p:sp>
        <p:nvSpPr>
          <p:cNvPr id="3" name="Subtitle 2"/>
          <p:cNvSpPr>
            <a:spLocks noGrp="1"/>
          </p:cNvSpPr>
          <p:nvPr>
            <p:ph type="subTitle" idx="1"/>
          </p:nvPr>
        </p:nvSpPr>
        <p:spPr/>
        <p:txBody>
          <a:bodyPr>
            <a:normAutofit lnSpcReduction="10000"/>
          </a:bodyPr>
          <a:lstStyle/>
          <a:p>
            <a:r>
              <a:rPr lang="en-US" dirty="0" smtClean="0"/>
              <a:t>Ryan Cooney</a:t>
            </a:r>
          </a:p>
          <a:p>
            <a:r>
              <a:rPr lang="en-US" dirty="0" smtClean="0"/>
              <a:t>Notre Dame High School</a:t>
            </a:r>
          </a:p>
          <a:p>
            <a:r>
              <a:rPr lang="en-US" dirty="0" smtClean="0"/>
              <a:t>rtcooney@syrdiocese.org</a:t>
            </a:r>
            <a:endParaRPr lang="en-US" dirty="0"/>
          </a:p>
        </p:txBody>
      </p:sp>
    </p:spTree>
    <p:extLst>
      <p:ext uri="{BB962C8B-B14F-4D97-AF65-F5344CB8AC3E}">
        <p14:creationId xmlns:p14="http://schemas.microsoft.com/office/powerpoint/2010/main" val="3606523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US" dirty="0"/>
          </a:p>
        </p:txBody>
      </p:sp>
      <p:sp>
        <p:nvSpPr>
          <p:cNvPr id="3" name="Content Placeholder 2"/>
          <p:cNvSpPr>
            <a:spLocks noGrp="1"/>
          </p:cNvSpPr>
          <p:nvPr>
            <p:ph idx="1"/>
          </p:nvPr>
        </p:nvSpPr>
        <p:spPr/>
        <p:txBody>
          <a:bodyPr>
            <a:normAutofit/>
          </a:bodyPr>
          <a:lstStyle/>
          <a:p>
            <a:r>
              <a:rPr lang="en-US" dirty="0" smtClean="0"/>
              <a:t>Recommendations :policy changes to improve teens' food environments, including: </a:t>
            </a:r>
          </a:p>
          <a:p>
            <a:r>
              <a:rPr lang="en-US" dirty="0" smtClean="0"/>
              <a:t>Creating a program to bring fresh produce directly from farms to schools;</a:t>
            </a:r>
          </a:p>
          <a:p>
            <a:r>
              <a:rPr lang="en-US" dirty="0" smtClean="0"/>
              <a:t> Offering incentives to draw more healthful grocers to underserved neighborhoods; and</a:t>
            </a:r>
          </a:p>
          <a:p>
            <a:r>
              <a:rPr lang="en-US" dirty="0" smtClean="0"/>
              <a:t> Zoning food outlets more strategically, especially around schools (Los Angeles Examiner, 7/27).</a:t>
            </a:r>
          </a:p>
          <a:p>
            <a:endParaRPr lang="en-US" dirty="0" smtClean="0"/>
          </a:p>
          <a:p>
            <a:endParaRPr lang="en-US" dirty="0" smtClean="0"/>
          </a:p>
          <a:p>
            <a:pPr marL="0" indent="0">
              <a:buNone/>
            </a:pPr>
            <a:r>
              <a:rPr lang="en-US" dirty="0" smtClean="0"/>
              <a:t>Read more: </a:t>
            </a:r>
            <a:r>
              <a:rPr lang="en-US" dirty="0" smtClean="0">
                <a:hlinkClick r:id="rId2"/>
              </a:rPr>
              <a:t>healthonline.com</a:t>
            </a:r>
            <a:endParaRPr lang="en-US" dirty="0"/>
          </a:p>
        </p:txBody>
      </p:sp>
      <p:sp>
        <p:nvSpPr>
          <p:cNvPr id="4" name="TextBox 3"/>
          <p:cNvSpPr txBox="1"/>
          <p:nvPr/>
        </p:nvSpPr>
        <p:spPr>
          <a:xfrm>
            <a:off x="5334000" y="457200"/>
            <a:ext cx="2514600" cy="369332"/>
          </a:xfrm>
          <a:prstGeom prst="rect">
            <a:avLst/>
          </a:prstGeom>
          <a:noFill/>
        </p:spPr>
        <p:txBody>
          <a:bodyPr wrap="square" rtlCol="0">
            <a:spAutoFit/>
          </a:bodyPr>
          <a:lstStyle/>
          <a:p>
            <a:r>
              <a:rPr lang="en-US" dirty="0" smtClean="0"/>
              <a:t>STEP 5 of the PPA</a:t>
            </a:r>
            <a:endParaRPr lang="en-US" dirty="0"/>
          </a:p>
        </p:txBody>
      </p:sp>
    </p:spTree>
    <p:extLst>
      <p:ext uri="{BB962C8B-B14F-4D97-AF65-F5344CB8AC3E}">
        <p14:creationId xmlns:p14="http://schemas.microsoft.com/office/powerpoint/2010/main" val="118122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PPA</a:t>
            </a:r>
            <a:endParaRPr lang="en-US" dirty="0"/>
          </a:p>
        </p:txBody>
      </p:sp>
      <p:sp>
        <p:nvSpPr>
          <p:cNvPr id="3" name="Content Placeholder 2"/>
          <p:cNvSpPr>
            <a:spLocks noGrp="1"/>
          </p:cNvSpPr>
          <p:nvPr>
            <p:ph idx="1"/>
          </p:nvPr>
        </p:nvSpPr>
        <p:spPr/>
        <p:txBody>
          <a:bodyPr/>
          <a:lstStyle/>
          <a:p>
            <a:r>
              <a:rPr lang="en-US" dirty="0">
                <a:hlinkClick r:id="rId2"/>
              </a:rPr>
              <a:t>Worksheet # 1: Defining the Social Problem</a:t>
            </a:r>
            <a:endParaRPr lang="en-US" dirty="0"/>
          </a:p>
          <a:p>
            <a:endParaRPr lang="en-US" dirty="0"/>
          </a:p>
          <a:p>
            <a:r>
              <a:rPr lang="en-US" dirty="0">
                <a:hlinkClick r:id="rId2"/>
              </a:rPr>
              <a:t>Worksheet # 2: Gathering Evidence for the social problem</a:t>
            </a:r>
            <a:endParaRPr lang="en-US" dirty="0"/>
          </a:p>
          <a:p>
            <a:endParaRPr lang="en-US" dirty="0"/>
          </a:p>
          <a:p>
            <a:r>
              <a:rPr lang="en-US" dirty="0">
                <a:hlinkClick r:id="rId3"/>
              </a:rPr>
              <a:t>Worksheet # 3: Identifying the Causes for the problem</a:t>
            </a:r>
            <a:endParaRPr lang="en-US" dirty="0"/>
          </a:p>
          <a:p>
            <a:endParaRPr lang="en-US" dirty="0"/>
          </a:p>
          <a:p>
            <a:r>
              <a:rPr lang="en-US" dirty="0">
                <a:hlinkClick r:id="rId4"/>
              </a:rPr>
              <a:t>Worksheet # 4: Evaluating Current Public Policy</a:t>
            </a:r>
            <a:endParaRPr lang="en-US" dirty="0"/>
          </a:p>
          <a:p>
            <a:endParaRPr lang="en-US" dirty="0"/>
          </a:p>
          <a:p>
            <a:r>
              <a:rPr lang="en-US" dirty="0">
                <a:hlinkClick r:id="rId5"/>
              </a:rPr>
              <a:t>Worksheet # 5: Developing Solutions</a:t>
            </a:r>
            <a:endParaRPr lang="en-US" dirty="0"/>
          </a:p>
          <a:p>
            <a:r>
              <a:rPr lang="en-US" dirty="0">
                <a:hlinkClick r:id="rId6"/>
              </a:rPr>
              <a:t>Worksheet # 6: Selecting the Best Solution</a:t>
            </a:r>
            <a:endParaRPr lang="en-US" dirty="0"/>
          </a:p>
        </p:txBody>
      </p:sp>
    </p:spTree>
    <p:extLst>
      <p:ext uri="{BB962C8B-B14F-4D97-AF65-F5344CB8AC3E}">
        <p14:creationId xmlns:p14="http://schemas.microsoft.com/office/powerpoint/2010/main" val="14293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Problems</a:t>
            </a:r>
            <a:endParaRPr lang="en-US" dirty="0"/>
          </a:p>
        </p:txBody>
      </p:sp>
      <p:sp>
        <p:nvSpPr>
          <p:cNvPr id="3" name="Content Placeholder 2"/>
          <p:cNvSpPr>
            <a:spLocks noGrp="1"/>
          </p:cNvSpPr>
          <p:nvPr>
            <p:ph idx="1"/>
          </p:nvPr>
        </p:nvSpPr>
        <p:spPr>
          <a:xfrm>
            <a:off x="228600" y="1524000"/>
            <a:ext cx="7620000" cy="4800600"/>
          </a:xfrm>
        </p:spPr>
        <p:txBody>
          <a:bodyPr/>
          <a:lstStyle/>
          <a:p>
            <a:r>
              <a:rPr lang="en-US" dirty="0" smtClean="0"/>
              <a:t>Rising Health Care Costs</a:t>
            </a:r>
          </a:p>
          <a:p>
            <a:r>
              <a:rPr lang="en-US" dirty="0" smtClean="0"/>
              <a:t>Deteriorating Health of Individuals</a:t>
            </a:r>
          </a:p>
          <a:p>
            <a:r>
              <a:rPr lang="en-US" dirty="0" smtClean="0"/>
              <a:t>Hospitalizations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895600"/>
            <a:ext cx="6553200" cy="3798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05400" y="1447800"/>
            <a:ext cx="2514600" cy="369332"/>
          </a:xfrm>
          <a:prstGeom prst="rect">
            <a:avLst/>
          </a:prstGeom>
          <a:noFill/>
        </p:spPr>
        <p:txBody>
          <a:bodyPr wrap="square" rtlCol="0">
            <a:spAutoFit/>
          </a:bodyPr>
          <a:lstStyle/>
          <a:p>
            <a:r>
              <a:rPr lang="en-US" dirty="0" smtClean="0"/>
              <a:t>STEP 1 of the PPA</a:t>
            </a:r>
            <a:endParaRPr lang="en-US" dirty="0"/>
          </a:p>
        </p:txBody>
      </p:sp>
    </p:spTree>
    <p:extLst>
      <p:ext uri="{BB962C8B-B14F-4D97-AF65-F5344CB8AC3E}">
        <p14:creationId xmlns:p14="http://schemas.microsoft.com/office/powerpoint/2010/main" val="402419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smtClean="0"/>
              <a:t>•Rise in chronic diseases – Longer life spans and greater prevalence of chronic illnesses has placed tremendous demands on the health care system.  It is estimated that </a:t>
            </a:r>
            <a:r>
              <a:rPr lang="en-US" dirty="0" smtClean="0">
                <a:solidFill>
                  <a:srgbClr val="FF0000"/>
                </a:solidFill>
              </a:rPr>
              <a:t>health care costs for chronic disease treatment account for over 75%</a:t>
            </a:r>
            <a:r>
              <a:rPr lang="en-US" dirty="0" smtClean="0"/>
              <a:t> </a:t>
            </a:r>
            <a:r>
              <a:rPr lang="en-US" dirty="0" smtClean="0">
                <a:solidFill>
                  <a:srgbClr val="FF0000"/>
                </a:solidFill>
              </a:rPr>
              <a:t>of national health expenditures</a:t>
            </a:r>
            <a:r>
              <a:rPr lang="en-US" dirty="0" smtClean="0"/>
              <a:t>. In particular, there has been tremendous focus on the rise in rates of overweight and obesity and their contribution to chronic illnesses and health care spending.  The changing nature of illness has sparked a renewed interest in the possible role for prevention to help control costs. </a:t>
            </a:r>
            <a:endParaRPr lang="en-US" dirty="0"/>
          </a:p>
        </p:txBody>
      </p:sp>
      <p:sp>
        <p:nvSpPr>
          <p:cNvPr id="3" name="Title 2"/>
          <p:cNvSpPr>
            <a:spLocks noGrp="1"/>
          </p:cNvSpPr>
          <p:nvPr>
            <p:ph type="title"/>
          </p:nvPr>
        </p:nvSpPr>
        <p:spPr/>
        <p:txBody>
          <a:bodyPr/>
          <a:lstStyle/>
          <a:p>
            <a:r>
              <a:rPr lang="en-US" dirty="0" smtClean="0"/>
              <a:t>Diabetes is a Chronic Condition</a:t>
            </a:r>
            <a:endParaRPr lang="en-US" dirty="0"/>
          </a:p>
        </p:txBody>
      </p:sp>
    </p:spTree>
    <p:extLst>
      <p:ext uri="{BB962C8B-B14F-4D97-AF65-F5344CB8AC3E}">
        <p14:creationId xmlns:p14="http://schemas.microsoft.com/office/powerpoint/2010/main" val="240040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in USA</a:t>
            </a:r>
            <a:endParaRPr lang="en-US" dirty="0"/>
          </a:p>
        </p:txBody>
      </p:sp>
      <p:sp>
        <p:nvSpPr>
          <p:cNvPr id="3" name="Content Placeholder 2"/>
          <p:cNvSpPr>
            <a:spLocks noGrp="1"/>
          </p:cNvSpPr>
          <p:nvPr>
            <p:ph idx="1"/>
          </p:nvPr>
        </p:nvSpPr>
        <p:spPr/>
        <p:txBody>
          <a:bodyPr/>
          <a:lstStyle/>
          <a:p>
            <a:r>
              <a:rPr lang="en-US" dirty="0" smtClean="0"/>
              <a:t>215, 000 under age 20 currently diagnosed</a:t>
            </a:r>
          </a:p>
          <a:p>
            <a:r>
              <a:rPr lang="en-US" dirty="0" smtClean="0"/>
              <a:t>1 in 400 kids</a:t>
            </a:r>
          </a:p>
          <a:p>
            <a:r>
              <a:rPr lang="en-US" dirty="0" smtClean="0"/>
              <a:t>3,600 new cases/year</a:t>
            </a:r>
          </a:p>
          <a:p>
            <a:r>
              <a:rPr lang="en-US" dirty="0" smtClean="0"/>
              <a:t>Higher rates in minorities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200399"/>
            <a:ext cx="4572000" cy="341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257800" y="533400"/>
            <a:ext cx="2514600" cy="369332"/>
          </a:xfrm>
          <a:prstGeom prst="rect">
            <a:avLst/>
          </a:prstGeom>
          <a:noFill/>
        </p:spPr>
        <p:txBody>
          <a:bodyPr wrap="square" rtlCol="0">
            <a:spAutoFit/>
          </a:bodyPr>
          <a:lstStyle/>
          <a:p>
            <a:r>
              <a:rPr lang="en-US" dirty="0" smtClean="0"/>
              <a:t>STEP 2 of the PPA</a:t>
            </a:r>
            <a:endParaRPr lang="en-US" dirty="0"/>
          </a:p>
        </p:txBody>
      </p:sp>
    </p:spTree>
    <p:extLst>
      <p:ext uri="{BB962C8B-B14F-4D97-AF65-F5344CB8AC3E}">
        <p14:creationId xmlns:p14="http://schemas.microsoft.com/office/powerpoint/2010/main" val="351585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anim calcmode="lin" valueType="num">
                                      <p:cBhvr additive="base">
                                        <p:cTn id="31" dur="500" fill="hold"/>
                                        <p:tgtEl>
                                          <p:spTgt spid="2050"/>
                                        </p:tgtEl>
                                        <p:attrNameLst>
                                          <p:attrName>ppt_x</p:attrName>
                                        </p:attrNameLst>
                                      </p:cBhvr>
                                      <p:tavLst>
                                        <p:tav tm="0">
                                          <p:val>
                                            <p:strVal val="#ppt_x"/>
                                          </p:val>
                                        </p:tav>
                                        <p:tav tm="100000">
                                          <p:val>
                                            <p:strVal val="#ppt_x"/>
                                          </p:val>
                                        </p:tav>
                                      </p:tavLst>
                                    </p:anim>
                                    <p:anim calcmode="lin" valueType="num">
                                      <p:cBhvr additive="base">
                                        <p:cTn id="3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Teenage Type 2 Diabetes</a:t>
            </a:r>
            <a:endParaRPr lang="en-US" dirty="0"/>
          </a:p>
        </p:txBody>
      </p:sp>
      <p:sp>
        <p:nvSpPr>
          <p:cNvPr id="3" name="Content Placeholder 2"/>
          <p:cNvSpPr>
            <a:spLocks noGrp="1"/>
          </p:cNvSpPr>
          <p:nvPr>
            <p:ph idx="1"/>
          </p:nvPr>
        </p:nvSpPr>
        <p:spPr/>
        <p:txBody>
          <a:bodyPr/>
          <a:lstStyle/>
          <a:p>
            <a:r>
              <a:rPr lang="en-US" dirty="0" smtClean="0"/>
              <a:t>Using the PPA format, your task is to create a list of at least 3 causes of the rising rates of Type 2 diabetes.</a:t>
            </a:r>
          </a:p>
          <a:p>
            <a:r>
              <a:rPr lang="en-US" dirty="0" smtClean="0"/>
              <a:t>Use the Worksheet #3 to complete thus task. </a:t>
            </a:r>
            <a:endParaRPr lang="en-US" dirty="0"/>
          </a:p>
        </p:txBody>
      </p:sp>
    </p:spTree>
    <p:extLst>
      <p:ext uri="{BB962C8B-B14F-4D97-AF65-F5344CB8AC3E}">
        <p14:creationId xmlns:p14="http://schemas.microsoft.com/office/powerpoint/2010/main" val="29858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Teenage Type 2 Diabetes </a:t>
            </a:r>
            <a:endParaRPr lang="en-US" dirty="0"/>
          </a:p>
        </p:txBody>
      </p:sp>
      <p:sp>
        <p:nvSpPr>
          <p:cNvPr id="3" name="Content Placeholder 2"/>
          <p:cNvSpPr>
            <a:spLocks noGrp="1"/>
          </p:cNvSpPr>
          <p:nvPr>
            <p:ph idx="1"/>
          </p:nvPr>
        </p:nvSpPr>
        <p:spPr/>
        <p:txBody>
          <a:bodyPr/>
          <a:lstStyle/>
          <a:p>
            <a:r>
              <a:rPr lang="en-US" dirty="0" smtClean="0"/>
              <a:t>Increased caloric intake.</a:t>
            </a:r>
          </a:p>
          <a:p>
            <a:r>
              <a:rPr lang="en-US" dirty="0" smtClean="0"/>
              <a:t>8x more fast food restaurants than grocery stores near homes and schools.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19400"/>
            <a:ext cx="238125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048000"/>
            <a:ext cx="158115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006436"/>
            <a:ext cx="27051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61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Food A Major Culprit</a:t>
            </a:r>
            <a:endParaRPr lang="en-US" dirty="0"/>
          </a:p>
        </p:txBody>
      </p:sp>
      <p:sp>
        <p:nvSpPr>
          <p:cNvPr id="3" name="Content Placeholder 2"/>
          <p:cNvSpPr>
            <a:spLocks noGrp="1"/>
          </p:cNvSpPr>
          <p:nvPr>
            <p:ph idx="1"/>
          </p:nvPr>
        </p:nvSpPr>
        <p:spPr/>
        <p:txBody>
          <a:bodyPr/>
          <a:lstStyle/>
          <a:p>
            <a:r>
              <a:rPr lang="en-US" dirty="0" smtClean="0"/>
              <a:t>25% of Americans eat at least one fast food meal per day.</a:t>
            </a:r>
          </a:p>
          <a:p>
            <a:endParaRPr lang="en-US" dirty="0"/>
          </a:p>
          <a:p>
            <a:r>
              <a:rPr lang="en-US" dirty="0" smtClean="0">
                <a:hlinkClick r:id="rId2"/>
              </a:rPr>
              <a:t>dosomething.org</a:t>
            </a:r>
            <a:endParaRPr lang="en-US" dirty="0" smtClean="0"/>
          </a:p>
          <a:p>
            <a:endParaRPr lang="en-US" dirty="0"/>
          </a:p>
          <a:p>
            <a:r>
              <a:rPr lang="en-US" dirty="0" smtClean="0"/>
              <a:t>Teens between the ages of 13 and 18 purchased 800 to 1,100 calories in an average fast food visit.</a:t>
            </a:r>
          </a:p>
          <a:p>
            <a:endParaRPr lang="en-US" dirty="0"/>
          </a:p>
        </p:txBody>
      </p:sp>
    </p:spTree>
    <p:extLst>
      <p:ext uri="{BB962C8B-B14F-4D97-AF65-F5344CB8AC3E}">
        <p14:creationId xmlns:p14="http://schemas.microsoft.com/office/powerpoint/2010/main" val="261228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Public Policy</a:t>
            </a:r>
            <a:endParaRPr lang="en-US" dirty="0"/>
          </a:p>
        </p:txBody>
      </p:sp>
      <p:sp>
        <p:nvSpPr>
          <p:cNvPr id="3" name="Content Placeholder 2"/>
          <p:cNvSpPr>
            <a:spLocks noGrp="1"/>
          </p:cNvSpPr>
          <p:nvPr>
            <p:ph idx="1"/>
          </p:nvPr>
        </p:nvSpPr>
        <p:spPr/>
        <p:txBody>
          <a:bodyPr/>
          <a:lstStyle/>
          <a:p>
            <a:r>
              <a:rPr lang="en-US" dirty="0"/>
              <a:t>The Healthy, Hunger-Free Kids Act requires that the U.S. Department of Agriculture (USDA) issue </a:t>
            </a:r>
            <a:r>
              <a:rPr lang="en-US" dirty="0">
                <a:solidFill>
                  <a:srgbClr val="FF0000"/>
                </a:solidFill>
              </a:rPr>
              <a:t>new nutritional standards</a:t>
            </a:r>
            <a:r>
              <a:rPr lang="en-US" dirty="0"/>
              <a:t> for school meals and for </a:t>
            </a:r>
            <a:r>
              <a:rPr lang="en-US" dirty="0" smtClean="0"/>
              <a:t>competitive </a:t>
            </a:r>
            <a:r>
              <a:rPr lang="en-US" dirty="0"/>
              <a:t>foods and beverages sold through vending machines and elsewhere.</a:t>
            </a:r>
          </a:p>
          <a:p>
            <a:r>
              <a:rPr lang="en-US" dirty="0"/>
              <a:t> The new law authorizes an </a:t>
            </a:r>
            <a:r>
              <a:rPr lang="en-US" dirty="0">
                <a:solidFill>
                  <a:srgbClr val="FF0000"/>
                </a:solidFill>
              </a:rPr>
              <a:t>increase in federal funding </a:t>
            </a:r>
            <a:r>
              <a:rPr lang="en-US" dirty="0"/>
              <a:t>by 6 cents per lunch for schools that meet USDA's updated </a:t>
            </a:r>
            <a:r>
              <a:rPr lang="en-US" dirty="0" err="1"/>
              <a:t>nurtitional</a:t>
            </a:r>
            <a:r>
              <a:rPr lang="en-US" dirty="0"/>
              <a:t> standards, the largest reimbursement increase above inflation in more than 30 years.</a:t>
            </a:r>
          </a:p>
          <a:p>
            <a:r>
              <a:rPr lang="en-US" dirty="0"/>
              <a:t> The new law authorizes some $50 million for </a:t>
            </a:r>
            <a:r>
              <a:rPr lang="en-US" dirty="0">
                <a:solidFill>
                  <a:srgbClr val="FF0000"/>
                </a:solidFill>
              </a:rPr>
              <a:t>training and technical assistance to help school food service workers </a:t>
            </a:r>
            <a:r>
              <a:rPr lang="en-US" dirty="0"/>
              <a:t>prepare nutritious meals.</a:t>
            </a:r>
          </a:p>
          <a:p>
            <a:endParaRPr lang="en-US" dirty="0"/>
          </a:p>
        </p:txBody>
      </p:sp>
      <p:sp>
        <p:nvSpPr>
          <p:cNvPr id="4" name="TextBox 3"/>
          <p:cNvSpPr txBox="1"/>
          <p:nvPr/>
        </p:nvSpPr>
        <p:spPr>
          <a:xfrm>
            <a:off x="5791200" y="533400"/>
            <a:ext cx="2286000" cy="369332"/>
          </a:xfrm>
          <a:prstGeom prst="rect">
            <a:avLst/>
          </a:prstGeom>
          <a:noFill/>
        </p:spPr>
        <p:txBody>
          <a:bodyPr wrap="square" rtlCol="0">
            <a:spAutoFit/>
          </a:bodyPr>
          <a:lstStyle/>
          <a:p>
            <a:r>
              <a:rPr lang="en-US" dirty="0" smtClean="0"/>
              <a:t>STEP 4 of PPA</a:t>
            </a:r>
            <a:endParaRPr lang="en-US" dirty="0"/>
          </a:p>
        </p:txBody>
      </p:sp>
    </p:spTree>
    <p:extLst>
      <p:ext uri="{BB962C8B-B14F-4D97-AF65-F5344CB8AC3E}">
        <p14:creationId xmlns:p14="http://schemas.microsoft.com/office/powerpoint/2010/main" val="244764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127</TotalTime>
  <Words>490</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The Rise of Type II Diabetes in Young Adults</vt:lpstr>
      <vt:lpstr>Steps of the PPA</vt:lpstr>
      <vt:lpstr>Public Health Problems</vt:lpstr>
      <vt:lpstr>Diabetes is a Chronic Condition</vt:lpstr>
      <vt:lpstr>Incidence in USA</vt:lpstr>
      <vt:lpstr>Causes of Teenage Type 2 Diabetes</vt:lpstr>
      <vt:lpstr>Causes of Teenage Type 2 Diabetes </vt:lpstr>
      <vt:lpstr>Fast Food A Major Culprit</vt:lpstr>
      <vt:lpstr>Current Public Policy</vt:lpstr>
      <vt:lpstr>Possible 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Type II Diabetes in Young Adults</dc:title>
  <dc:creator>Steven Davis</dc:creator>
  <cp:lastModifiedBy>Joe Montecalvo</cp:lastModifiedBy>
  <cp:revision>14</cp:revision>
  <dcterms:created xsi:type="dcterms:W3CDTF">2013-03-06T20:51:41Z</dcterms:created>
  <dcterms:modified xsi:type="dcterms:W3CDTF">2013-03-28T15:09:40Z</dcterms:modified>
</cp:coreProperties>
</file>