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67" r:id="rId2"/>
    <p:sldId id="270" r:id="rId3"/>
    <p:sldId id="256" r:id="rId4"/>
    <p:sldId id="260" r:id="rId5"/>
    <p:sldId id="258" r:id="rId6"/>
    <p:sldId id="268" r:id="rId7"/>
    <p:sldId id="259" r:id="rId8"/>
    <p:sldId id="261" r:id="rId9"/>
    <p:sldId id="269"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1" autoAdjust="0"/>
    <p:restoredTop sz="94660"/>
  </p:normalViewPr>
  <p:slideViewPr>
    <p:cSldViewPr>
      <p:cViewPr>
        <p:scale>
          <a:sx n="108" d="100"/>
          <a:sy n="108" d="100"/>
        </p:scale>
        <p:origin x="-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D7ACD-5EBD-405C-AA52-34124899ED97}" type="datetimeFigureOut">
              <a:rPr lang="en-US" smtClean="0"/>
              <a:t>3/8/2013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CD71A-B594-468B-90CF-B561B2FD1979}" type="slidenum">
              <a:rPr lang="en-US" smtClean="0"/>
              <a:t>‹#›</a:t>
            </a:fld>
            <a:endParaRPr lang="en-US"/>
          </a:p>
        </p:txBody>
      </p:sp>
    </p:spTree>
    <p:extLst>
      <p:ext uri="{BB962C8B-B14F-4D97-AF65-F5344CB8AC3E}">
        <p14:creationId xmlns:p14="http://schemas.microsoft.com/office/powerpoint/2010/main" val="28143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F8C6B3-A194-41BB-9C90-5A74A16C2CB2}" type="datetimeFigureOut">
              <a:rPr lang="en-US" smtClean="0"/>
              <a:t>3/8/2013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EEE98C-D787-4EEA-87B3-6B3BB35D7C0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F8C6B3-A194-41BB-9C90-5A74A16C2CB2}" type="datetimeFigureOut">
              <a:rPr lang="en-US" smtClean="0"/>
              <a:t>3/8/2013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EEE98C-D787-4EEA-87B3-6B3BB35D7C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F8C6B3-A194-41BB-9C90-5A74A16C2CB2}" type="datetimeFigureOut">
              <a:rPr lang="en-US" smtClean="0"/>
              <a:t>3/8/2013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EEE98C-D787-4EEA-87B3-6B3BB35D7C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F8C6B3-A194-41BB-9C90-5A74A16C2CB2}" type="datetimeFigureOut">
              <a:rPr lang="en-US" smtClean="0"/>
              <a:t>3/8/2013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EEE98C-D787-4EEA-87B3-6B3BB35D7C0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F8C6B3-A194-41BB-9C90-5A74A16C2CB2}" type="datetimeFigureOut">
              <a:rPr lang="en-US" smtClean="0"/>
              <a:t>3/8/2013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EEE98C-D787-4EEA-87B3-6B3BB35D7C0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F8C6B3-A194-41BB-9C90-5A74A16C2CB2}" type="datetimeFigureOut">
              <a:rPr lang="en-US" smtClean="0"/>
              <a:t>3/8/2013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EEE98C-D787-4EEA-87B3-6B3BB35D7C0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F8C6B3-A194-41BB-9C90-5A74A16C2CB2}" type="datetimeFigureOut">
              <a:rPr lang="en-US" smtClean="0"/>
              <a:t>3/8/2013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DEEE98C-D787-4EEA-87B3-6B3BB35D7C0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F8C6B3-A194-41BB-9C90-5A74A16C2CB2}" type="datetimeFigureOut">
              <a:rPr lang="en-US" smtClean="0"/>
              <a:t>3/8/2013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DEEE98C-D787-4EEA-87B3-6B3BB35D7C0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F8C6B3-A194-41BB-9C90-5A74A16C2CB2}" type="datetimeFigureOut">
              <a:rPr lang="en-US" smtClean="0"/>
              <a:t>3/8/2013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DEEE98C-D787-4EEA-87B3-6B3BB35D7C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5F8C6B3-A194-41BB-9C90-5A74A16C2CB2}" type="datetimeFigureOut">
              <a:rPr lang="en-US" smtClean="0"/>
              <a:t>3/8/2013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EEE98C-D787-4EEA-87B3-6B3BB35D7C0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F8C6B3-A194-41BB-9C90-5A74A16C2CB2}" type="datetimeFigureOut">
              <a:rPr lang="en-US" smtClean="0"/>
              <a:t>3/8/2013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EEE98C-D787-4EEA-87B3-6B3BB35D7C0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F8C6B3-A194-41BB-9C90-5A74A16C2CB2}" type="datetimeFigureOut">
              <a:rPr lang="en-US" smtClean="0"/>
              <a:t>3/8/2013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DEEE98C-D787-4EEA-87B3-6B3BB35D7C0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2.maxwell.syr.edu/plegal/ppas/gather.html" TargetMode="External"/><Relationship Id="rId7" Type="http://schemas.openxmlformats.org/officeDocument/2006/relationships/hyperlink" Target="http://www2.maxwell.syr.edu/plegal/ppas/bestsol.html" TargetMode="External"/><Relationship Id="rId2" Type="http://schemas.openxmlformats.org/officeDocument/2006/relationships/hyperlink" Target="http://www2.maxwell.syr.edu/plegal/ppas/select.html" TargetMode="External"/><Relationship Id="rId1" Type="http://schemas.openxmlformats.org/officeDocument/2006/relationships/slideLayout" Target="../slideLayouts/slideLayout2.xml"/><Relationship Id="rId6" Type="http://schemas.openxmlformats.org/officeDocument/2006/relationships/hyperlink" Target="http://www2.maxwell.syr.edu/plegal/ppas/solutions.html" TargetMode="External"/><Relationship Id="rId5" Type="http://schemas.openxmlformats.org/officeDocument/2006/relationships/hyperlink" Target="http://www2.maxwell.syr.edu/plegal/ppas/existing.html" TargetMode="External"/><Relationship Id="rId4" Type="http://schemas.openxmlformats.org/officeDocument/2006/relationships/hyperlink" Target="http://www2.maxwell.syr.edu/plegal/ppas/identify.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670" y="1600200"/>
            <a:ext cx="4937478" cy="3283423"/>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135401">
            <a:off x="6203905" y="3791437"/>
            <a:ext cx="2381250" cy="2466975"/>
          </a:xfrm>
        </p:spPr>
      </p:pic>
      <p:sp>
        <p:nvSpPr>
          <p:cNvPr id="2" name="Title 1"/>
          <p:cNvSpPr>
            <a:spLocks noGrp="1"/>
          </p:cNvSpPr>
          <p:nvPr>
            <p:ph type="title"/>
          </p:nvPr>
        </p:nvSpPr>
        <p:spPr/>
        <p:txBody>
          <a:bodyPr>
            <a:normAutofit fontScale="90000"/>
          </a:bodyPr>
          <a:lstStyle/>
          <a:p>
            <a:pPr algn="ctr"/>
            <a:r>
              <a:rPr lang="en-US" dirty="0" smtClean="0">
                <a:latin typeface="Berlin Sans FB" pitchFamily="34" charset="0"/>
              </a:rPr>
              <a:t>Become a Science</a:t>
            </a:r>
            <a:br>
              <a:rPr lang="en-US" dirty="0" smtClean="0">
                <a:latin typeface="Berlin Sans FB" pitchFamily="34" charset="0"/>
              </a:rPr>
            </a:br>
            <a:r>
              <a:rPr lang="en-US" dirty="0" smtClean="0">
                <a:latin typeface="Berlin Sans FB" pitchFamily="34" charset="0"/>
              </a:rPr>
              <a:t> Public Policy Analyst</a:t>
            </a:r>
            <a:endParaRPr lang="en-US" dirty="0">
              <a:latin typeface="Berlin Sans FB"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67036">
            <a:off x="415528" y="4415705"/>
            <a:ext cx="2742119" cy="18280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40938">
            <a:off x="50208" y="1880090"/>
            <a:ext cx="2619375" cy="17430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57549">
            <a:off x="6400800" y="1584324"/>
            <a:ext cx="2362200" cy="1574800"/>
          </a:xfrm>
          <a:prstGeom prst="rect">
            <a:avLst/>
          </a:prstGeom>
        </p:spPr>
      </p:pic>
    </p:spTree>
    <p:extLst>
      <p:ext uri="{BB962C8B-B14F-4D97-AF65-F5344CB8AC3E}">
        <p14:creationId xmlns:p14="http://schemas.microsoft.com/office/powerpoint/2010/main" val="1609506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756"/>
            <a:ext cx="8229600" cy="4525963"/>
          </a:xfrm>
        </p:spPr>
        <p:txBody>
          <a:bodyPr>
            <a:normAutofit/>
          </a:bodyPr>
          <a:lstStyle/>
          <a:p>
            <a:r>
              <a:rPr lang="en-US" sz="3600" b="1" dirty="0" smtClean="0"/>
              <a:t>Rethink</a:t>
            </a:r>
            <a:r>
              <a:rPr lang="en-US" sz="3600" dirty="0" smtClean="0"/>
              <a:t>-what we purchase as a consumer</a:t>
            </a:r>
            <a:endParaRPr lang="en-US" sz="3600" dirty="0"/>
          </a:p>
          <a:p>
            <a:r>
              <a:rPr lang="en-US" sz="3600" b="1" dirty="0" smtClean="0"/>
              <a:t>Reduce</a:t>
            </a:r>
            <a:r>
              <a:rPr lang="en-US" sz="3600" dirty="0" smtClean="0"/>
              <a:t>-amount of waste</a:t>
            </a:r>
            <a:endParaRPr lang="en-US" sz="3600" dirty="0"/>
          </a:p>
          <a:p>
            <a:r>
              <a:rPr lang="en-US" sz="3600" b="1" dirty="0" smtClean="0"/>
              <a:t>Reuse</a:t>
            </a:r>
            <a:r>
              <a:rPr lang="en-US" sz="3600" dirty="0" smtClean="0"/>
              <a:t>-all possible materials</a:t>
            </a:r>
            <a:endParaRPr lang="en-US" sz="3600" dirty="0"/>
          </a:p>
          <a:p>
            <a:r>
              <a:rPr lang="en-US" sz="3600" b="1" dirty="0" smtClean="0"/>
              <a:t>Recycle</a:t>
            </a:r>
            <a:r>
              <a:rPr lang="en-US" sz="3600" dirty="0" smtClean="0"/>
              <a:t>-as many materials as we can</a:t>
            </a:r>
            <a:endParaRPr lang="en-US" sz="3600" dirty="0"/>
          </a:p>
          <a:p>
            <a:endParaRPr lang="en-US" sz="3600" dirty="0"/>
          </a:p>
        </p:txBody>
      </p:sp>
      <p:sp>
        <p:nvSpPr>
          <p:cNvPr id="2" name="Title 1"/>
          <p:cNvSpPr>
            <a:spLocks noGrp="1"/>
          </p:cNvSpPr>
          <p:nvPr>
            <p:ph type="title"/>
          </p:nvPr>
        </p:nvSpPr>
        <p:spPr/>
        <p:txBody>
          <a:bodyPr>
            <a:normAutofit fontScale="90000"/>
          </a:bodyPr>
          <a:lstStyle/>
          <a:p>
            <a:r>
              <a:rPr lang="en-US" dirty="0">
                <a:latin typeface="Berlin Sans FB" pitchFamily="34" charset="0"/>
              </a:rPr>
              <a:t>5</a:t>
            </a:r>
            <a:r>
              <a:rPr lang="en-US" dirty="0" smtClean="0">
                <a:latin typeface="Berlin Sans FB" pitchFamily="34" charset="0"/>
              </a:rPr>
              <a:t>. Develop solutions </a:t>
            </a:r>
            <a:r>
              <a:rPr lang="en-US" dirty="0" smtClean="0"/>
              <a:t/>
            </a:r>
            <a:br>
              <a:rPr lang="en-US" dirty="0" smtClean="0"/>
            </a:br>
            <a:endParaRPr lang="en-US" dirty="0"/>
          </a:p>
        </p:txBody>
      </p:sp>
      <p:pic>
        <p:nvPicPr>
          <p:cNvPr id="7170" name="Picture 2" descr="C:\Users\ccalenzo\AppData\Local\Microsoft\Windows\Temporary Internet Files\Content.IE5\2Z01BVOH\MC9003909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9010" y="152400"/>
            <a:ext cx="1827886" cy="170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07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600200"/>
            <a:ext cx="2466975" cy="1847850"/>
          </a:xfrm>
        </p:spPr>
      </p:pic>
      <p:sp>
        <p:nvSpPr>
          <p:cNvPr id="2" name="Title 1"/>
          <p:cNvSpPr>
            <a:spLocks noGrp="1"/>
          </p:cNvSpPr>
          <p:nvPr>
            <p:ph type="title"/>
          </p:nvPr>
        </p:nvSpPr>
        <p:spPr>
          <a:xfrm>
            <a:off x="381000" y="-152400"/>
            <a:ext cx="8229600" cy="6126162"/>
          </a:xfrm>
        </p:spPr>
        <p:txBody>
          <a:bodyPr>
            <a:normAutofit/>
          </a:bodyPr>
          <a:lstStyle/>
          <a:p>
            <a:r>
              <a:rPr lang="en-US" dirty="0" smtClean="0">
                <a:latin typeface="Berlin Sans FB" pitchFamily="34" charset="0"/>
              </a:rPr>
              <a:t>6. Select best solution </a:t>
            </a:r>
            <a:br>
              <a:rPr lang="en-US" dirty="0" smtClean="0">
                <a:latin typeface="Berlin Sans FB" pitchFamily="34" charset="0"/>
              </a:rPr>
            </a:br>
            <a:r>
              <a:rPr lang="en-US" dirty="0">
                <a:latin typeface="Berlin Sans FB" pitchFamily="34" charset="0"/>
              </a:rPr>
              <a:t/>
            </a:r>
            <a:br>
              <a:rPr lang="en-US" dirty="0">
                <a:latin typeface="Berlin Sans FB" pitchFamily="34" charset="0"/>
              </a:rPr>
            </a:br>
            <a:r>
              <a:rPr lang="en-US" dirty="0" smtClean="0">
                <a:latin typeface="Berlin Sans FB" pitchFamily="34" charset="0"/>
              </a:rPr>
              <a:t/>
            </a:r>
            <a:br>
              <a:rPr lang="en-US" dirty="0" smtClean="0">
                <a:latin typeface="Berlin Sans FB" pitchFamily="34" charset="0"/>
              </a:rPr>
            </a:br>
            <a:r>
              <a:rPr lang="en-US" dirty="0">
                <a:latin typeface="Berlin Sans FB" pitchFamily="34" charset="0"/>
              </a:rPr>
              <a:t/>
            </a:r>
            <a:br>
              <a:rPr lang="en-US" dirty="0">
                <a:latin typeface="Berlin Sans FB" pitchFamily="34" charset="0"/>
              </a:rPr>
            </a:br>
            <a:r>
              <a:rPr lang="en-US" dirty="0" smtClean="0">
                <a:latin typeface="Berlin Sans FB" pitchFamily="34" charset="0"/>
              </a:rPr>
              <a:t/>
            </a:r>
            <a:br>
              <a:rPr lang="en-US" dirty="0" smtClean="0">
                <a:latin typeface="Berlin Sans FB" pitchFamily="34" charset="0"/>
              </a:rPr>
            </a:br>
            <a:r>
              <a:rPr lang="en-US" dirty="0">
                <a:latin typeface="Berlin Sans FB" pitchFamily="34" charset="0"/>
              </a:rPr>
              <a:t>Recycle-as many materials as we can</a:t>
            </a:r>
            <a:br>
              <a:rPr lang="en-US" dirty="0">
                <a:latin typeface="Berlin Sans FB" pitchFamily="34" charset="0"/>
              </a:rPr>
            </a:br>
            <a:endParaRPr lang="en-US" dirty="0">
              <a:latin typeface="Berlin Sans FB" pitchFamily="34" charset="0"/>
            </a:endParaRPr>
          </a:p>
        </p:txBody>
      </p:sp>
      <p:pic>
        <p:nvPicPr>
          <p:cNvPr id="8194" name="Picture 2" descr="C:\Users\ccalenzo\AppData\Local\Microsoft\Windows\Temporary Internet Files\Content.IE5\FD3Y054Z\MC9003560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57200"/>
            <a:ext cx="702259" cy="93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69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65681"/>
            <a:ext cx="8229600" cy="4141610"/>
          </a:xfrm>
        </p:spPr>
        <p:txBody>
          <a:bodyPr/>
          <a:lstStyle/>
          <a:p>
            <a:r>
              <a:rPr lang="en-US" dirty="0" smtClean="0"/>
              <a:t>Less use of </a:t>
            </a:r>
            <a:r>
              <a:rPr lang="en-US" dirty="0"/>
              <a:t>landfills.</a:t>
            </a:r>
          </a:p>
          <a:p>
            <a:r>
              <a:rPr lang="en-US" dirty="0" smtClean="0"/>
              <a:t>Cleaner air, less </a:t>
            </a:r>
            <a:r>
              <a:rPr lang="en-US" dirty="0"/>
              <a:t>ground water pollution from leaching, and </a:t>
            </a:r>
            <a:r>
              <a:rPr lang="en-US" dirty="0" smtClean="0"/>
              <a:t>less health </a:t>
            </a:r>
            <a:r>
              <a:rPr lang="en-US" dirty="0"/>
              <a:t>problems due to  rodents and scavengers</a:t>
            </a:r>
            <a:r>
              <a:rPr lang="en-US" dirty="0" smtClean="0"/>
              <a:t>.</a:t>
            </a:r>
          </a:p>
          <a:p>
            <a:r>
              <a:rPr lang="en-US" dirty="0" smtClean="0"/>
              <a:t>Increasing </a:t>
            </a:r>
            <a:r>
              <a:rPr lang="en-US" dirty="0"/>
              <a:t>land values and </a:t>
            </a:r>
            <a:r>
              <a:rPr lang="en-US" dirty="0" smtClean="0"/>
              <a:t>aesthetic </a:t>
            </a:r>
            <a:r>
              <a:rPr lang="en-US" dirty="0"/>
              <a:t>appeal at Proctor HS due to </a:t>
            </a:r>
            <a:r>
              <a:rPr lang="en-US" dirty="0" smtClean="0"/>
              <a:t>less dumpsters. </a:t>
            </a:r>
          </a:p>
          <a:p>
            <a:r>
              <a:rPr lang="en-US" dirty="0" smtClean="0"/>
              <a:t>Cost? Zero dollars!</a:t>
            </a:r>
            <a:endParaRPr lang="en-US" dirty="0"/>
          </a:p>
        </p:txBody>
      </p:sp>
      <p:sp>
        <p:nvSpPr>
          <p:cNvPr id="2" name="Title 1"/>
          <p:cNvSpPr>
            <a:spLocks noGrp="1"/>
          </p:cNvSpPr>
          <p:nvPr>
            <p:ph type="title"/>
          </p:nvPr>
        </p:nvSpPr>
        <p:spPr/>
        <p:txBody>
          <a:bodyPr>
            <a:normAutofit fontScale="90000"/>
          </a:bodyPr>
          <a:lstStyle/>
          <a:p>
            <a:r>
              <a:rPr lang="en-US" dirty="0" smtClean="0"/>
              <a:t>	</a:t>
            </a:r>
            <a:r>
              <a:rPr lang="en-US" dirty="0" smtClean="0">
                <a:latin typeface="Berlin Sans FB" pitchFamily="34" charset="0"/>
              </a:rPr>
              <a:t>7. Benefits &amp; Costs </a:t>
            </a:r>
            <a:r>
              <a:rPr lang="en-US" dirty="0" smtClean="0"/>
              <a:t/>
            </a:r>
            <a:br>
              <a:rPr lang="en-US" dirty="0" smtClean="0"/>
            </a:br>
            <a:endParaRPr lang="en-US" dirty="0"/>
          </a:p>
        </p:txBody>
      </p:sp>
      <p:pic>
        <p:nvPicPr>
          <p:cNvPr id="9218" name="Picture 2" descr="C:\Users\ccalenzo\AppData\Local\Microsoft\Windows\Temporary Internet Files\Content.IE5\2Z01BVOH\MC9003384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1796796" cy="156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3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229600" cy="4525963"/>
          </a:xfrm>
        </p:spPr>
        <p:txBody>
          <a:bodyPr/>
          <a:lstStyle/>
          <a:p>
            <a:r>
              <a:rPr lang="en-US" dirty="0" smtClean="0"/>
              <a:t>The city of Utica provides recycling bins free of charge.</a:t>
            </a:r>
          </a:p>
          <a:p>
            <a:r>
              <a:rPr lang="en-US" dirty="0" smtClean="0"/>
              <a:t>Custodians are still required to remove waste but garbage is routed to the dumpster and recyclables into containers for pick-up.</a:t>
            </a:r>
          </a:p>
          <a:p>
            <a:pPr marL="109728" indent="0">
              <a:buNone/>
            </a:pPr>
            <a:endParaRPr lang="en-US" dirty="0" smtClean="0"/>
          </a:p>
          <a:p>
            <a:endParaRPr lang="en-US" dirty="0"/>
          </a:p>
        </p:txBody>
      </p:sp>
      <p:sp>
        <p:nvSpPr>
          <p:cNvPr id="2" name="Title 1"/>
          <p:cNvSpPr>
            <a:spLocks noGrp="1"/>
          </p:cNvSpPr>
          <p:nvPr>
            <p:ph type="title"/>
          </p:nvPr>
        </p:nvSpPr>
        <p:spPr/>
        <p:txBody>
          <a:bodyPr/>
          <a:lstStyle/>
          <a:p>
            <a:r>
              <a:rPr lang="en-US" dirty="0" smtClean="0">
                <a:latin typeface="Berlin Sans FB" pitchFamily="34" charset="0"/>
              </a:rPr>
              <a:t>Zero money? WHY?</a:t>
            </a:r>
            <a:endParaRPr lang="en-US" dirty="0">
              <a:latin typeface="Berlin Sans FB" pitchFamily="34" charset="0"/>
            </a:endParaRPr>
          </a:p>
        </p:txBody>
      </p:sp>
      <p:pic>
        <p:nvPicPr>
          <p:cNvPr id="11266" name="Picture 2" descr="C:\Users\ccalenzo\AppData\Local\Microsoft\Windows\Temporary Internet Files\Content.IE5\2Z01BVOH\MC9003243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524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9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07001"/>
            <a:ext cx="8229600" cy="4525963"/>
          </a:xfrm>
        </p:spPr>
        <p:txBody>
          <a:bodyPr/>
          <a:lstStyle/>
          <a:p>
            <a:r>
              <a:rPr lang="en-US" dirty="0" smtClean="0"/>
              <a:t>Ask the principal, superintendent or school board to comply with recycling laws and board policy.</a:t>
            </a:r>
          </a:p>
          <a:p>
            <a:r>
              <a:rPr lang="en-US" dirty="0" smtClean="0"/>
              <a:t>Write a letter to the editor of the newspaper exposing lack of recycling in our school.</a:t>
            </a:r>
          </a:p>
          <a:p>
            <a:r>
              <a:rPr lang="en-US" dirty="0" smtClean="0"/>
              <a:t>Form a Green Team of student volunteers who will handle recycling once a week.</a:t>
            </a:r>
          </a:p>
          <a:p>
            <a:endParaRPr lang="en-US" dirty="0"/>
          </a:p>
        </p:txBody>
      </p:sp>
      <p:sp>
        <p:nvSpPr>
          <p:cNvPr id="2" name="Title 1"/>
          <p:cNvSpPr>
            <a:spLocks noGrp="1"/>
          </p:cNvSpPr>
          <p:nvPr>
            <p:ph type="title"/>
          </p:nvPr>
        </p:nvSpPr>
        <p:spPr/>
        <p:txBody>
          <a:bodyPr>
            <a:normAutofit/>
          </a:bodyPr>
          <a:lstStyle/>
          <a:p>
            <a:r>
              <a:rPr lang="en-US" dirty="0">
                <a:latin typeface="Berlin Sans FB" pitchFamily="34" charset="0"/>
              </a:rPr>
              <a:t>9</a:t>
            </a:r>
            <a:r>
              <a:rPr lang="en-US" dirty="0" smtClean="0">
                <a:latin typeface="Berlin Sans FB" pitchFamily="34" charset="0"/>
              </a:rPr>
              <a:t>. Political Strategies </a:t>
            </a:r>
            <a:endParaRPr lang="en-US" dirty="0">
              <a:latin typeface="Berlin Sans FB" pitchFamily="34" charset="0"/>
            </a:endParaRPr>
          </a:p>
        </p:txBody>
      </p:sp>
      <p:pic>
        <p:nvPicPr>
          <p:cNvPr id="10242" name="Picture 2" descr="C:\Users\ccalenzo\AppData\Local\Microsoft\Windows\Temporary Internet Files\Content.IE5\I7ZJD10D\MC9003127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52400"/>
            <a:ext cx="1694383" cy="181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59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Define the Problem</a:t>
            </a:r>
            <a:endParaRPr lang="en-US" dirty="0" smtClean="0"/>
          </a:p>
          <a:p>
            <a:r>
              <a:rPr lang="en-US" dirty="0" smtClean="0">
                <a:hlinkClick r:id="rId3"/>
              </a:rPr>
              <a:t>Gather the Evidence</a:t>
            </a:r>
            <a:endParaRPr lang="en-US" dirty="0" smtClean="0"/>
          </a:p>
          <a:p>
            <a:r>
              <a:rPr lang="en-US" dirty="0" smtClean="0">
                <a:hlinkClick r:id="rId4"/>
              </a:rPr>
              <a:t>Identify the Causes</a:t>
            </a:r>
            <a:endParaRPr lang="en-US" dirty="0" smtClean="0"/>
          </a:p>
          <a:p>
            <a:r>
              <a:rPr lang="en-US" dirty="0" smtClean="0">
                <a:hlinkClick r:id="rId5"/>
              </a:rPr>
              <a:t>Examine an Existing Policy</a:t>
            </a:r>
            <a:endParaRPr lang="en-US" dirty="0" smtClean="0"/>
          </a:p>
          <a:p>
            <a:r>
              <a:rPr lang="en-US" dirty="0" smtClean="0">
                <a:hlinkClick r:id="rId6"/>
              </a:rPr>
              <a:t>Develop Solutions</a:t>
            </a:r>
            <a:endParaRPr lang="en-US" dirty="0" smtClean="0"/>
          </a:p>
          <a:p>
            <a:r>
              <a:rPr lang="en-US" dirty="0" smtClean="0">
                <a:hlinkClick r:id="rId7"/>
              </a:rPr>
              <a:t>Select the Best Solution</a:t>
            </a:r>
            <a:endParaRPr lang="en-US" dirty="0" smtClean="0"/>
          </a:p>
          <a:p>
            <a:pPr lvl="1"/>
            <a:r>
              <a:rPr lang="en-US" dirty="0" smtClean="0"/>
              <a:t>Effectiveness vs. Feasibility</a:t>
            </a:r>
            <a:endParaRPr lang="en-US" dirty="0"/>
          </a:p>
        </p:txBody>
      </p:sp>
      <p:sp>
        <p:nvSpPr>
          <p:cNvPr id="3" name="Title 2"/>
          <p:cNvSpPr>
            <a:spLocks noGrp="1"/>
          </p:cNvSpPr>
          <p:nvPr>
            <p:ph type="title"/>
          </p:nvPr>
        </p:nvSpPr>
        <p:spPr/>
        <p:txBody>
          <a:bodyPr>
            <a:noAutofit/>
          </a:bodyPr>
          <a:lstStyle/>
          <a:p>
            <a:r>
              <a:rPr lang="en-US" sz="3200" dirty="0" smtClean="0"/>
              <a:t>Steps of the Public Policy Analyst (PPA)</a:t>
            </a:r>
            <a:endParaRPr lang="en-US" sz="3200" dirty="0"/>
          </a:p>
        </p:txBody>
      </p:sp>
    </p:spTree>
    <p:extLst>
      <p:ext uri="{BB962C8B-B14F-4D97-AF65-F5344CB8AC3E}">
        <p14:creationId xmlns:p14="http://schemas.microsoft.com/office/powerpoint/2010/main" val="220202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3200400"/>
          </a:xfrm>
        </p:spPr>
        <p:txBody>
          <a:bodyPr>
            <a:normAutofit fontScale="90000"/>
          </a:bodyPr>
          <a:lstStyle/>
          <a:p>
            <a:r>
              <a:rPr lang="en-US" dirty="0" smtClean="0">
                <a:latin typeface="Berlin Sans FB" pitchFamily="34" charset="0"/>
              </a:rPr>
              <a:t>1. Define the problem</a:t>
            </a:r>
            <a:br>
              <a:rPr lang="en-US" dirty="0" smtClean="0">
                <a:latin typeface="Berlin Sans FB" pitchFamily="34" charset="0"/>
              </a:rPr>
            </a:br>
            <a:r>
              <a:rPr lang="en-US" dirty="0" smtClean="0">
                <a:latin typeface="Berlin Sans FB" pitchFamily="34" charset="0"/>
              </a:rPr>
              <a:t> </a:t>
            </a:r>
            <a:r>
              <a:rPr lang="en-US" dirty="0" smtClean="0"/>
              <a:t/>
            </a:r>
            <a:br>
              <a:rPr lang="en-US" dirty="0" smtClean="0"/>
            </a:br>
            <a:r>
              <a:rPr lang="en-US" sz="3600" dirty="0"/>
              <a:t>The problem that needs to be addressed is the </a:t>
            </a:r>
            <a:r>
              <a:rPr lang="en-US" sz="3600" dirty="0" smtClean="0"/>
              <a:t>overproduction of </a:t>
            </a:r>
            <a:r>
              <a:rPr lang="en-US" sz="3600" dirty="0"/>
              <a:t>garbage at Proctor High </a:t>
            </a:r>
            <a:r>
              <a:rPr lang="en-US" sz="3600" dirty="0" smtClean="0"/>
              <a:t>School,</a:t>
            </a:r>
            <a:br>
              <a:rPr lang="en-US" sz="3600" dirty="0" smtClean="0"/>
            </a:br>
            <a:r>
              <a:rPr lang="en-US" sz="3600" dirty="0" smtClean="0"/>
              <a:t> </a:t>
            </a:r>
            <a:r>
              <a:rPr lang="en-US" sz="3600" dirty="0"/>
              <a:t>Utica, New York.</a:t>
            </a:r>
          </a:p>
        </p:txBody>
      </p:sp>
      <p:sp>
        <p:nvSpPr>
          <p:cNvPr id="3" name="Subtitle 2"/>
          <p:cNvSpPr>
            <a:spLocks noGrp="1"/>
          </p:cNvSpPr>
          <p:nvPr>
            <p:ph type="subTitle" idx="1"/>
          </p:nvPr>
        </p:nvSpPr>
        <p:spPr>
          <a:xfrm>
            <a:off x="1371600" y="5257800"/>
            <a:ext cx="4800600" cy="381000"/>
          </a:xfrm>
        </p:spPr>
        <p:txBody>
          <a:bodyPr>
            <a:normAutofit fontScale="85000" lnSpcReduction="20000"/>
          </a:bodyPr>
          <a:lstStyle/>
          <a:p>
            <a:endParaRPr lang="en-US" dirty="0"/>
          </a:p>
        </p:txBody>
      </p:sp>
      <p:pic>
        <p:nvPicPr>
          <p:cNvPr id="3074" name="Picture 2" descr="C:\Users\ccalenzo\AppData\Local\Microsoft\Windows\Temporary Internet Files\Content.IE5\2Z01BVOH\MM90028666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9525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2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U.S. is the #1 trash-producing country in the world.</a:t>
            </a:r>
          </a:p>
          <a:p>
            <a:r>
              <a:rPr lang="en-US" dirty="0"/>
              <a:t> </a:t>
            </a:r>
            <a:r>
              <a:rPr lang="en-US" dirty="0" smtClean="0"/>
              <a:t>We produce1,679 lbs./person/yr</a:t>
            </a:r>
            <a:r>
              <a:rPr lang="en-US" dirty="0"/>
              <a:t>. </a:t>
            </a:r>
          </a:p>
          <a:p>
            <a:endParaRPr lang="en-US" dirty="0"/>
          </a:p>
          <a:p>
            <a:r>
              <a:rPr lang="en-US" dirty="0"/>
              <a:t>We generate 40% of the world's waste with only 5% of the population.</a:t>
            </a:r>
          </a:p>
          <a:p>
            <a:endParaRPr lang="en-US" dirty="0"/>
          </a:p>
        </p:txBody>
      </p:sp>
      <p:sp>
        <p:nvSpPr>
          <p:cNvPr id="2" name="Title 1"/>
          <p:cNvSpPr>
            <a:spLocks noGrp="1"/>
          </p:cNvSpPr>
          <p:nvPr>
            <p:ph type="title"/>
          </p:nvPr>
        </p:nvSpPr>
        <p:spPr/>
        <p:txBody>
          <a:bodyPr/>
          <a:lstStyle/>
          <a:p>
            <a:r>
              <a:rPr lang="en-US" dirty="0" smtClean="0">
                <a:latin typeface="Berlin Sans FB" pitchFamily="34" charset="0"/>
              </a:rPr>
              <a:t>2. Gather evidence </a:t>
            </a:r>
            <a:endParaRPr lang="en-US" dirty="0">
              <a:latin typeface="Berlin Sans FB" pitchFamily="34" charset="0"/>
            </a:endParaRPr>
          </a:p>
        </p:txBody>
      </p:sp>
      <p:pic>
        <p:nvPicPr>
          <p:cNvPr id="4098" name="Picture 2" descr="C:\Users\ccalenzo\AppData\Local\Microsoft\Windows\Temporary Internet Files\Content.IE5\I7ZJD10D\MM900286746[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7200"/>
            <a:ext cx="6477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73575"/>
            <a:ext cx="3048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43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6858090" cy="528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What are we throwing away?</a:t>
            </a:r>
            <a:endParaRPr lang="en-US" dirty="0"/>
          </a:p>
        </p:txBody>
      </p:sp>
      <p:sp>
        <p:nvSpPr>
          <p:cNvPr id="4" name="Rectangle 3"/>
          <p:cNvSpPr/>
          <p:nvPr/>
        </p:nvSpPr>
        <p:spPr>
          <a:xfrm>
            <a:off x="152400" y="5791200"/>
            <a:ext cx="4572000" cy="923330"/>
          </a:xfrm>
          <a:prstGeom prst="rect">
            <a:avLst/>
          </a:prstGeom>
        </p:spPr>
        <p:txBody>
          <a:bodyPr>
            <a:spAutoFit/>
          </a:bodyPr>
          <a:lstStyle/>
          <a:p>
            <a:r>
              <a:rPr lang="en-US" b="1" dirty="0" smtClean="0"/>
              <a:t>MUNICIPAL </a:t>
            </a:r>
            <a:br>
              <a:rPr lang="en-US" b="1" dirty="0" smtClean="0"/>
            </a:br>
            <a:r>
              <a:rPr lang="en-US" b="1" dirty="0" smtClean="0"/>
              <a:t>SOLID WASTE IN 2011 </a:t>
            </a:r>
          </a:p>
          <a:p>
            <a:r>
              <a:rPr lang="en-US" b="1" dirty="0" smtClean="0"/>
              <a:t>254.1 million tons </a:t>
            </a:r>
            <a:endParaRPr lang="en-US" b="1" dirty="0"/>
          </a:p>
        </p:txBody>
      </p:sp>
    </p:spTree>
    <p:extLst>
      <p:ext uri="{BB962C8B-B14F-4D97-AF65-F5344CB8AC3E}">
        <p14:creationId xmlns:p14="http://schemas.microsoft.com/office/powerpoint/2010/main" val="71652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t>
            </a:r>
            <a:r>
              <a:rPr lang="en-US" b="1" dirty="0" smtClean="0"/>
              <a:t>Bury It:</a:t>
            </a:r>
            <a:r>
              <a:rPr lang="en-US" dirty="0" smtClean="0"/>
              <a:t> </a:t>
            </a:r>
            <a:r>
              <a:rPr lang="en-US" dirty="0"/>
              <a:t>which </a:t>
            </a:r>
            <a:r>
              <a:rPr lang="en-US" dirty="0" smtClean="0"/>
              <a:t>requires </a:t>
            </a:r>
            <a:r>
              <a:rPr lang="en-US" dirty="0"/>
              <a:t>space, </a:t>
            </a:r>
            <a:r>
              <a:rPr lang="en-US" dirty="0" smtClean="0"/>
              <a:t>landfills</a:t>
            </a:r>
            <a:r>
              <a:rPr lang="en-US" dirty="0"/>
              <a:t>, off gassing, leaching </a:t>
            </a:r>
            <a:r>
              <a:rPr lang="en-US" dirty="0" smtClean="0"/>
              <a:t>control, </a:t>
            </a:r>
            <a:r>
              <a:rPr lang="en-US" dirty="0"/>
              <a:t>and monitoring 30 </a:t>
            </a:r>
            <a:r>
              <a:rPr lang="en-US" dirty="0" smtClean="0"/>
              <a:t>years </a:t>
            </a:r>
            <a:r>
              <a:rPr lang="en-US" dirty="0"/>
              <a:t>after the landfill is closed</a:t>
            </a:r>
          </a:p>
          <a:p>
            <a:endParaRPr lang="en-US" dirty="0"/>
          </a:p>
          <a:p>
            <a:r>
              <a:rPr lang="en-US" b="1" dirty="0" smtClean="0"/>
              <a:t>Burn It</a:t>
            </a:r>
            <a:r>
              <a:rPr lang="en-US" dirty="0" smtClean="0"/>
              <a:t>: which requires </a:t>
            </a:r>
            <a:r>
              <a:rPr lang="en-US" dirty="0"/>
              <a:t>special air quality equipment, </a:t>
            </a:r>
            <a:r>
              <a:rPr lang="en-US" dirty="0" smtClean="0"/>
              <a:t>produces hazardous ash, that goes into a landfill</a:t>
            </a:r>
            <a:endParaRPr lang="en-US" dirty="0"/>
          </a:p>
          <a:p>
            <a:endParaRPr lang="en-US" dirty="0"/>
          </a:p>
          <a:p>
            <a:r>
              <a:rPr lang="en-US" b="1" dirty="0" smtClean="0"/>
              <a:t>Recycle</a:t>
            </a:r>
            <a:r>
              <a:rPr lang="en-US" dirty="0" smtClean="0"/>
              <a:t>: reclaim </a:t>
            </a:r>
            <a:r>
              <a:rPr lang="en-US" dirty="0"/>
              <a:t>recyclable </a:t>
            </a:r>
            <a:r>
              <a:rPr lang="en-US" dirty="0" smtClean="0"/>
              <a:t>materials </a:t>
            </a:r>
            <a:r>
              <a:rPr lang="en-US" dirty="0"/>
              <a:t>but </a:t>
            </a:r>
            <a:r>
              <a:rPr lang="en-US" dirty="0" smtClean="0"/>
              <a:t>this does cost money</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What do we do with all of it?</a:t>
            </a:r>
            <a:endParaRPr lang="en-US" dirty="0"/>
          </a:p>
        </p:txBody>
      </p:sp>
    </p:spTree>
    <p:extLst>
      <p:ext uri="{BB962C8B-B14F-4D97-AF65-F5344CB8AC3E}">
        <p14:creationId xmlns:p14="http://schemas.microsoft.com/office/powerpoint/2010/main" val="286744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843272"/>
          </a:xfrm>
        </p:spPr>
        <p:txBody>
          <a:bodyPr>
            <a:normAutofit lnSpcReduction="10000"/>
          </a:bodyPr>
          <a:lstStyle/>
          <a:p>
            <a:endParaRPr lang="en-US" dirty="0" smtClean="0"/>
          </a:p>
          <a:p>
            <a:endParaRPr lang="en-US" dirty="0"/>
          </a:p>
          <a:p>
            <a:r>
              <a:rPr lang="en-US" sz="3200" dirty="0" smtClean="0"/>
              <a:t>Garbage </a:t>
            </a:r>
            <a:r>
              <a:rPr lang="en-US" sz="3200" dirty="0"/>
              <a:t>includes plastic bottles, </a:t>
            </a:r>
            <a:r>
              <a:rPr lang="en-US" sz="3200" dirty="0" smtClean="0"/>
              <a:t>used </a:t>
            </a:r>
            <a:r>
              <a:rPr lang="en-US" sz="3200" dirty="0"/>
              <a:t>electronics, </a:t>
            </a:r>
            <a:r>
              <a:rPr lang="en-US" sz="3200" dirty="0" smtClean="0"/>
              <a:t>Styrofoam, </a:t>
            </a:r>
            <a:r>
              <a:rPr lang="en-US" sz="3200" dirty="0"/>
              <a:t>plastic food wrappers, used batteries, </a:t>
            </a:r>
            <a:r>
              <a:rPr lang="en-US" sz="3200" dirty="0" smtClean="0"/>
              <a:t>magazines </a:t>
            </a:r>
            <a:r>
              <a:rPr lang="en-US" sz="3200" dirty="0"/>
              <a:t>and </a:t>
            </a:r>
            <a:r>
              <a:rPr lang="en-US" sz="3200" dirty="0" smtClean="0"/>
              <a:t> computer paper. </a:t>
            </a:r>
          </a:p>
          <a:p>
            <a:pPr marL="109728" indent="0">
              <a:buNone/>
            </a:pPr>
            <a:r>
              <a:rPr lang="en-US" sz="3200" dirty="0" smtClean="0"/>
              <a:t>     (things that do not decompose well)</a:t>
            </a:r>
          </a:p>
          <a:p>
            <a:pPr marL="109728" indent="0">
              <a:buNone/>
            </a:pPr>
            <a:endParaRPr lang="en-US" sz="3200" dirty="0"/>
          </a:p>
          <a:p>
            <a:r>
              <a:rPr lang="en-US" sz="3200" dirty="0" smtClean="0"/>
              <a:t>Recycling bins not available in the classrooms, halls or cafeteria.</a:t>
            </a:r>
            <a:endParaRPr lang="en-US" sz="3200" dirty="0"/>
          </a:p>
        </p:txBody>
      </p:sp>
      <p:sp>
        <p:nvSpPr>
          <p:cNvPr id="2" name="Title 1"/>
          <p:cNvSpPr>
            <a:spLocks noGrp="1"/>
          </p:cNvSpPr>
          <p:nvPr>
            <p:ph type="title"/>
          </p:nvPr>
        </p:nvSpPr>
        <p:spPr>
          <a:xfrm>
            <a:off x="2170373" y="530504"/>
            <a:ext cx="8229600" cy="1143000"/>
          </a:xfrm>
        </p:spPr>
        <p:txBody>
          <a:bodyPr>
            <a:noAutofit/>
          </a:bodyPr>
          <a:lstStyle/>
          <a:p>
            <a:r>
              <a:rPr lang="en-US" sz="4800" dirty="0" smtClean="0">
                <a:latin typeface="Berlin Sans FB" pitchFamily="34" charset="0"/>
              </a:rPr>
              <a:t>3. Identify causes </a:t>
            </a:r>
            <a:br>
              <a:rPr lang="en-US" sz="4800" dirty="0" smtClean="0">
                <a:latin typeface="Berlin Sans FB" pitchFamily="34" charset="0"/>
              </a:rPr>
            </a:br>
            <a:endParaRPr lang="en-US" sz="4800" dirty="0">
              <a:latin typeface="Berlin Sans FB" pitchFamily="34" charset="0"/>
            </a:endParaRPr>
          </a:p>
        </p:txBody>
      </p:sp>
      <p:pic>
        <p:nvPicPr>
          <p:cNvPr id="5122" name="Picture 2" descr="C:\Users\ccalenzo\AppData\Local\Microsoft\Windows\Temporary Internet Files\Content.IE5\2Z01BVOH\MC9003909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553" y="152400"/>
            <a:ext cx="1829714" cy="189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4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295400"/>
            <a:ext cx="2857500" cy="1924050"/>
          </a:xfrm>
        </p:spPr>
      </p:pic>
      <p:sp>
        <p:nvSpPr>
          <p:cNvPr id="2" name="Title 1"/>
          <p:cNvSpPr>
            <a:spLocks noGrp="1"/>
          </p:cNvSpPr>
          <p:nvPr>
            <p:ph type="title"/>
          </p:nvPr>
        </p:nvSpPr>
        <p:spPr>
          <a:xfrm>
            <a:off x="533400" y="1356519"/>
            <a:ext cx="8229600" cy="5364162"/>
          </a:xfrm>
        </p:spPr>
        <p:txBody>
          <a:bodyPr>
            <a:normAutofit fontScale="90000"/>
          </a:bodyPr>
          <a:lstStyle/>
          <a:p>
            <a:r>
              <a:rPr lang="en-US" dirty="0" smtClean="0">
                <a:latin typeface="Berlin Sans FB" pitchFamily="34" charset="0"/>
              </a:rPr>
              <a:t>	4. Evaluate a policy </a:t>
            </a:r>
            <a:br>
              <a:rPr lang="en-US" dirty="0" smtClean="0">
                <a:latin typeface="Berlin Sans FB" pitchFamily="34" charset="0"/>
              </a:rPr>
            </a:br>
            <a:r>
              <a:rPr lang="en-US" dirty="0">
                <a:latin typeface="Berlin Sans FB" pitchFamily="34" charset="0"/>
              </a:rPr>
              <a:t/>
            </a:r>
            <a:br>
              <a:rPr lang="en-US" dirty="0">
                <a:latin typeface="Berlin Sans FB" pitchFamily="34" charset="0"/>
              </a:rPr>
            </a:br>
            <a:r>
              <a:rPr lang="en-US" dirty="0" smtClean="0">
                <a:latin typeface="Berlin Sans FB" pitchFamily="34" charset="0"/>
              </a:rPr>
              <a:t/>
            </a:r>
            <a:br>
              <a:rPr lang="en-US" dirty="0" smtClean="0">
                <a:latin typeface="Berlin Sans FB" pitchFamily="34" charset="0"/>
              </a:rPr>
            </a:br>
            <a:r>
              <a:rPr lang="en-US" dirty="0">
                <a:latin typeface="Berlin Sans FB" pitchFamily="34" charset="0"/>
              </a:rPr>
              <a:t/>
            </a:r>
            <a:br>
              <a:rPr lang="en-US" dirty="0">
                <a:latin typeface="Berlin Sans FB" pitchFamily="34" charset="0"/>
              </a:rPr>
            </a:br>
            <a:r>
              <a:rPr lang="en-US" dirty="0">
                <a:latin typeface="Berlin Sans FB" pitchFamily="34" charset="0"/>
              </a:rPr>
              <a:t/>
            </a:r>
            <a:br>
              <a:rPr lang="en-US" dirty="0">
                <a:latin typeface="Berlin Sans FB" pitchFamily="34" charset="0"/>
              </a:rPr>
            </a:br>
            <a:r>
              <a:rPr lang="en-US" dirty="0">
                <a:latin typeface="Berlin Sans FB" pitchFamily="34" charset="0"/>
              </a:rPr>
              <a:t>UTICA CITY SCHOOL DISTRICT</a:t>
            </a:r>
            <a:br>
              <a:rPr lang="en-US" dirty="0">
                <a:latin typeface="Berlin Sans FB" pitchFamily="34" charset="0"/>
              </a:rPr>
            </a:br>
            <a:r>
              <a:rPr lang="en-US" dirty="0">
                <a:latin typeface="Berlin Sans FB" pitchFamily="34" charset="0"/>
              </a:rPr>
              <a:t>BOARD POLICY </a:t>
            </a:r>
            <a:r>
              <a:rPr lang="en-US" dirty="0" smtClean="0">
                <a:latin typeface="Berlin Sans FB" pitchFamily="34" charset="0"/>
              </a:rPr>
              <a:t>MANUAL-</a:t>
            </a:r>
            <a:r>
              <a:rPr lang="en-US" dirty="0">
                <a:latin typeface="Berlin Sans FB" pitchFamily="34" charset="0"/>
              </a:rPr>
              <a:t/>
            </a:r>
            <a:br>
              <a:rPr lang="en-US" dirty="0">
                <a:latin typeface="Berlin Sans FB" pitchFamily="34" charset="0"/>
              </a:rPr>
            </a:br>
            <a:r>
              <a:rPr lang="en-US" dirty="0" smtClean="0">
                <a:latin typeface="Berlin Sans FB" pitchFamily="34" charset="0"/>
              </a:rPr>
              <a:t>*SECTION 5000</a:t>
            </a:r>
            <a:br>
              <a:rPr lang="en-US" dirty="0" smtClean="0">
                <a:latin typeface="Berlin Sans FB" pitchFamily="34" charset="0"/>
              </a:rPr>
            </a:br>
            <a:r>
              <a:rPr lang="en-US" dirty="0" smtClean="0">
                <a:latin typeface="Berlin Sans FB" pitchFamily="34" charset="0"/>
              </a:rPr>
              <a:t> </a:t>
            </a:r>
            <a:r>
              <a:rPr lang="en-US" dirty="0">
                <a:latin typeface="Berlin Sans FB" pitchFamily="34" charset="0"/>
              </a:rPr>
              <a:t>BUSINESS </a:t>
            </a:r>
            <a:r>
              <a:rPr lang="en-US" dirty="0" smtClean="0">
                <a:latin typeface="Berlin Sans FB" pitchFamily="34" charset="0"/>
              </a:rPr>
              <a:t>OPERATIONS</a:t>
            </a:r>
            <a:br>
              <a:rPr lang="en-US" dirty="0" smtClean="0">
                <a:latin typeface="Berlin Sans FB" pitchFamily="34" charset="0"/>
              </a:rPr>
            </a:br>
            <a:r>
              <a:rPr lang="en-US" dirty="0" smtClean="0">
                <a:latin typeface="Berlin Sans FB" pitchFamily="34" charset="0"/>
              </a:rPr>
              <a:t/>
            </a:r>
            <a:br>
              <a:rPr lang="en-US" dirty="0" smtClean="0">
                <a:latin typeface="Berlin Sans FB" pitchFamily="34" charset="0"/>
              </a:rPr>
            </a:br>
            <a:r>
              <a:rPr lang="en-US" dirty="0" smtClean="0">
                <a:latin typeface="Berlin Sans FB" pitchFamily="34" charset="0"/>
              </a:rPr>
              <a:t/>
            </a:r>
            <a:br>
              <a:rPr lang="en-US" dirty="0" smtClean="0">
                <a:latin typeface="Berlin Sans FB" pitchFamily="34" charset="0"/>
              </a:rPr>
            </a:br>
            <a:r>
              <a:rPr lang="en-US" dirty="0" smtClean="0">
                <a:latin typeface="Berlin Sans FB" pitchFamily="34" charset="0"/>
              </a:rPr>
              <a:t/>
            </a:r>
            <a:br>
              <a:rPr lang="en-US" dirty="0" smtClean="0">
                <a:latin typeface="Berlin Sans FB" pitchFamily="34" charset="0"/>
              </a:rPr>
            </a:br>
            <a:endParaRPr lang="en-US" dirty="0">
              <a:latin typeface="Berlin Sans FB" pitchFamily="34" charset="0"/>
            </a:endParaRPr>
          </a:p>
        </p:txBody>
      </p:sp>
      <p:pic>
        <p:nvPicPr>
          <p:cNvPr id="6146" name="Picture 2" descr="C:\Users\ccalenzo\AppData\Local\Microsoft\Windows\Temporary Internet Files\Content.IE5\FD3Y054Z\MC90043749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3795" y="5351007"/>
            <a:ext cx="1354667" cy="131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0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391400" cy="5632311"/>
          </a:xfrm>
          <a:prstGeom prst="rect">
            <a:avLst/>
          </a:prstGeom>
        </p:spPr>
        <p:txBody>
          <a:bodyPr wrap="square">
            <a:spAutoFit/>
          </a:bodyPr>
          <a:lstStyle/>
          <a:p>
            <a:r>
              <a:rPr lang="en-US" dirty="0"/>
              <a:t>SUPPORT OPERATIONS </a:t>
            </a:r>
            <a:r>
              <a:rPr lang="en-US" dirty="0" smtClean="0"/>
              <a:t>(5007)</a:t>
            </a:r>
            <a:endParaRPr lang="en-US" dirty="0"/>
          </a:p>
          <a:p>
            <a:r>
              <a:rPr lang="en-US" dirty="0"/>
              <a:t>ENERGY CONSERVATION AND RECYCLING OF SOLID WASTE</a:t>
            </a:r>
          </a:p>
          <a:p>
            <a:r>
              <a:rPr lang="en-US" dirty="0"/>
              <a:t>I. The Board of education recognizes the importance of energy conservation and is committed to the analysis, development, and initiation of conversation measures throughout the District for the purpose of reducing energy consumption.</a:t>
            </a:r>
          </a:p>
          <a:p>
            <a:r>
              <a:rPr lang="en-US" dirty="0"/>
              <a:t>II. Recycling</a:t>
            </a:r>
          </a:p>
          <a:p>
            <a:r>
              <a:rPr lang="en-US" dirty="0"/>
              <a:t>The district will develop a program for the source separation and segregation of recyclable or reusable materials in the District. This District-wide recycling plan shall include:</a:t>
            </a:r>
          </a:p>
          <a:p>
            <a:r>
              <a:rPr lang="en-US" dirty="0"/>
              <a:t>1. A conservation education program to teach students about their social responsibility for preserving our resources, and involvement of all students and personnel in a comprehensive effort to reduce, reuse and recycle waste materials;</a:t>
            </a:r>
          </a:p>
          <a:p>
            <a:r>
              <a:rPr lang="en-US" dirty="0"/>
              <a:t>2. A concerted effort to purchase recycle items and biodegradable rather than non-biodegradable products;</a:t>
            </a:r>
          </a:p>
          <a:p>
            <a:r>
              <a:rPr lang="en-US" dirty="0"/>
              <a:t>3. Separation of waste into appropriate categories for the purpose of recycling, including mercury-added consumer products; and</a:t>
            </a:r>
          </a:p>
          <a:p>
            <a:r>
              <a:rPr lang="en-US" dirty="0"/>
              <a:t>4. A cooperative effort with community recycling programs</a:t>
            </a:r>
            <a:r>
              <a:rPr lang="en-US" dirty="0" smtClean="0"/>
              <a:t>.</a:t>
            </a:r>
            <a:endParaRPr lang="en-US" dirty="0"/>
          </a:p>
        </p:txBody>
      </p:sp>
    </p:spTree>
    <p:extLst>
      <p:ext uri="{BB962C8B-B14F-4D97-AF65-F5344CB8AC3E}">
        <p14:creationId xmlns:p14="http://schemas.microsoft.com/office/powerpoint/2010/main" val="1281568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219</TotalTime>
  <Words>522</Words>
  <Application>Microsoft Office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Become a Science  Public Policy Analyst</vt:lpstr>
      <vt:lpstr>Steps of the Public Policy Analyst (PPA)</vt:lpstr>
      <vt:lpstr>1. Define the problem   The problem that needs to be addressed is the overproduction of garbage at Proctor High School,  Utica, New York.</vt:lpstr>
      <vt:lpstr>2. Gather evidence </vt:lpstr>
      <vt:lpstr>What are we throwing away?</vt:lpstr>
      <vt:lpstr>What do we do with all of it?</vt:lpstr>
      <vt:lpstr>3. Identify causes  </vt:lpstr>
      <vt:lpstr> 4. Evaluate a policy      UTICA CITY SCHOOL DISTRICT BOARD POLICY MANUAL- *SECTION 5000  BUSINESS OPERATIONS    </vt:lpstr>
      <vt:lpstr>PowerPoint Presentation</vt:lpstr>
      <vt:lpstr>5. Develop solutions  </vt:lpstr>
      <vt:lpstr>6. Select best solution      Recycle-as many materials as we can </vt:lpstr>
      <vt:lpstr> 7. Benefits &amp; Costs  </vt:lpstr>
      <vt:lpstr>Zero money? WHY?</vt:lpstr>
      <vt:lpstr>9. Political Strategies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Davis</dc:creator>
  <cp:lastModifiedBy>Joe Montecalvo</cp:lastModifiedBy>
  <cp:revision>32</cp:revision>
  <dcterms:created xsi:type="dcterms:W3CDTF">2013-03-05T19:27:16Z</dcterms:created>
  <dcterms:modified xsi:type="dcterms:W3CDTF">2013-03-08T17:29:50Z</dcterms:modified>
</cp:coreProperties>
</file>