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omic Sans MS" pitchFamily="66" charset="0"/>
      <p:regular r:id="rId12"/>
      <p:bold r:id="rId13"/>
      <p:italic r:id="rId14"/>
      <p:boldItalic r:id="rId15"/>
    </p:embeddedFont>
    <p:embeddedFont>
      <p:font typeface="Raleway" charset="0"/>
      <p:regular r:id="rId16"/>
      <p:bold r:id="rId17"/>
      <p:italic r:id="rId18"/>
      <p:boldItalic r:id="rId19"/>
    </p:embeddedFont>
    <p:embeddedFont>
      <p:font typeface="Source Sans Pro"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Shape 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Shape 50"/>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Shape 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Shape 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Shape 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Shape 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Shape 40"/>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Shape 4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Shape 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vanduyne@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c2sdk.org/services_techaccess.html"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www.theatlantic.com/education/archive/2013/11/more-than-half-of-us-public-schools-dont-have-adequate-wireless-access/281410/" TargetMode="External"/><Relationship Id="rId5" Type="http://schemas.openxmlformats.org/officeDocument/2006/relationships/hyperlink" Target="http://neatoday.org/2016/04/20/the-homework-gap/" TargetMode="External"/><Relationship Id="rId4" Type="http://schemas.openxmlformats.org/officeDocument/2006/relationships/hyperlink" Target="https://www.theatlantic.com/education/archive/2014/12/what-happens-when-kids-dont-have-internet-at-home/38368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www.corestandards.org/ELA-Literacy/SL/5/2/" TargetMode="External"/><Relationship Id="rId3" Type="http://schemas.openxmlformats.org/officeDocument/2006/relationships/hyperlink" Target="http://www.corestandards.org/ELA-Literacy/SL/5/1/" TargetMode="External"/><Relationship Id="rId7" Type="http://schemas.openxmlformats.org/officeDocument/2006/relationships/hyperlink" Target="http://www.corestandards.org/ELA-Literacy/SL/5/1/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corestandards.org/ELA-Literacy/SL/5/1/c/" TargetMode="External"/><Relationship Id="rId11" Type="http://schemas.openxmlformats.org/officeDocument/2006/relationships/image" Target="../media/image9.png"/><Relationship Id="rId5" Type="http://schemas.openxmlformats.org/officeDocument/2006/relationships/hyperlink" Target="http://www.corestandards.org/ELA-Literacy/SL/5/1/b/" TargetMode="External"/><Relationship Id="rId10" Type="http://schemas.openxmlformats.org/officeDocument/2006/relationships/image" Target="../media/image8.png"/><Relationship Id="rId4" Type="http://schemas.openxmlformats.org/officeDocument/2006/relationships/hyperlink" Target="http://www.corestandards.org/ELA-Literacy/SL/5/1/a/" TargetMode="External"/><Relationship Id="rId9" Type="http://schemas.openxmlformats.org/officeDocument/2006/relationships/hyperlink" Target="http://www.corestandards.org/ELA-Literacy/SL/5/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corestandards.org/ELA-Literacy/SL/5/4/"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corestandards.org/ELA-Literacy/L/5/" TargetMode="External"/><Relationship Id="rId5" Type="http://schemas.openxmlformats.org/officeDocument/2006/relationships/hyperlink" Target="http://www.corestandards.org/ELA-Literacy/SL/5/6/" TargetMode="External"/><Relationship Id="rId4" Type="http://schemas.openxmlformats.org/officeDocument/2006/relationships/hyperlink" Target="http://www.corestandards.org/ELA-Literacy/SL/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dirty="0">
                <a:latin typeface="Comic Sans MS"/>
                <a:ea typeface="Comic Sans MS"/>
                <a:cs typeface="Comic Sans MS"/>
                <a:sym typeface="Comic Sans MS"/>
              </a:rPr>
              <a:t>Technology Report</a:t>
            </a:r>
            <a:endParaRPr dirty="0">
              <a:latin typeface="Comic Sans MS"/>
              <a:ea typeface="Comic Sans MS"/>
              <a:cs typeface="Comic Sans MS"/>
              <a:sym typeface="Comic Sans MS"/>
            </a:endParaRPr>
          </a:p>
        </p:txBody>
      </p:sp>
      <p:sp>
        <p:nvSpPr>
          <p:cNvPr id="59" name="Shape 59"/>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2"/>
              </a:buClr>
              <a:buSzPts val="1100"/>
              <a:buFont typeface="Arial"/>
              <a:buNone/>
            </a:pPr>
            <a:r>
              <a:rPr lang="en" sz="1100" dirty="0">
                <a:solidFill>
                  <a:schemeClr val="dk2"/>
                </a:solidFill>
                <a:latin typeface="Comic Sans MS"/>
                <a:ea typeface="Comic Sans MS"/>
                <a:cs typeface="Comic Sans MS"/>
                <a:sym typeface="Comic Sans MS"/>
              </a:rPr>
              <a:t>Kiymara Van Duyne</a:t>
            </a:r>
            <a:endParaRPr sz="1100" dirty="0">
              <a:solidFill>
                <a:schemeClr val="dk2"/>
              </a:solidFill>
              <a:latin typeface="Comic Sans MS"/>
              <a:ea typeface="Comic Sans MS"/>
              <a:cs typeface="Comic Sans MS"/>
              <a:sym typeface="Comic Sans MS"/>
            </a:endParaRPr>
          </a:p>
          <a:p>
            <a:pPr marL="0" lvl="0" indent="0" algn="ctr" rtl="0">
              <a:lnSpc>
                <a:spcPct val="115000"/>
              </a:lnSpc>
              <a:spcBef>
                <a:spcPts val="0"/>
              </a:spcBef>
              <a:spcAft>
                <a:spcPts val="0"/>
              </a:spcAft>
              <a:buClr>
                <a:schemeClr val="dk2"/>
              </a:buClr>
              <a:buSzPts val="1100"/>
              <a:buFont typeface="Arial"/>
              <a:buNone/>
            </a:pPr>
            <a:r>
              <a:rPr lang="en" sz="1100" dirty="0">
                <a:solidFill>
                  <a:schemeClr val="dk2"/>
                </a:solidFill>
                <a:latin typeface="Comic Sans MS"/>
                <a:ea typeface="Comic Sans MS"/>
                <a:cs typeface="Comic Sans MS"/>
                <a:sym typeface="Comic Sans MS"/>
              </a:rPr>
              <a:t>PS 194 Countee Cullen</a:t>
            </a:r>
            <a:endParaRPr sz="1100" dirty="0">
              <a:solidFill>
                <a:schemeClr val="dk2"/>
              </a:solidFill>
              <a:latin typeface="Comic Sans MS"/>
              <a:ea typeface="Comic Sans MS"/>
              <a:cs typeface="Comic Sans MS"/>
              <a:sym typeface="Comic Sans MS"/>
            </a:endParaRPr>
          </a:p>
          <a:p>
            <a:pPr marL="0" lvl="0" indent="0" algn="ctr" rtl="0">
              <a:lnSpc>
                <a:spcPct val="115000"/>
              </a:lnSpc>
              <a:spcBef>
                <a:spcPts val="0"/>
              </a:spcBef>
              <a:spcAft>
                <a:spcPts val="0"/>
              </a:spcAft>
              <a:buClr>
                <a:schemeClr val="dk2"/>
              </a:buClr>
              <a:buSzPts val="1100"/>
              <a:buFont typeface="Arial"/>
              <a:buNone/>
            </a:pPr>
            <a:r>
              <a:rPr lang="en" sz="1100" dirty="0" smtClean="0">
                <a:solidFill>
                  <a:schemeClr val="dk2"/>
                </a:solidFill>
                <a:latin typeface="Comic Sans MS"/>
                <a:ea typeface="Comic Sans MS"/>
                <a:cs typeface="Comic Sans MS"/>
                <a:sym typeface="Comic Sans MS"/>
                <a:hlinkClick r:id="rId3"/>
              </a:rPr>
              <a:t>kvanduyne@schools.nyc.gov</a:t>
            </a:r>
            <a:endParaRPr lang="en" sz="1100" dirty="0" smtClean="0">
              <a:solidFill>
                <a:schemeClr val="dk2"/>
              </a:solidFill>
              <a:latin typeface="Comic Sans MS"/>
              <a:ea typeface="Comic Sans MS"/>
              <a:cs typeface="Comic Sans MS"/>
              <a:sym typeface="Comic Sans MS"/>
            </a:endParaRPr>
          </a:p>
          <a:p>
            <a:pPr marL="0" lvl="0" indent="0" algn="ctr" rtl="0">
              <a:lnSpc>
                <a:spcPct val="115000"/>
              </a:lnSpc>
              <a:spcBef>
                <a:spcPts val="0"/>
              </a:spcBef>
              <a:spcAft>
                <a:spcPts val="0"/>
              </a:spcAft>
              <a:buClr>
                <a:schemeClr val="dk2"/>
              </a:buClr>
              <a:buSzPts val="1100"/>
              <a:buFont typeface="Arial"/>
              <a:buNone/>
            </a:pPr>
            <a:endParaRPr sz="1100" dirty="0">
              <a:solidFill>
                <a:schemeClr val="dk2"/>
              </a:solidFill>
              <a:latin typeface="Comic Sans MS"/>
              <a:ea typeface="Comic Sans MS"/>
              <a:cs typeface="Comic Sans MS"/>
              <a:sym typeface="Comic Sans MS"/>
            </a:endParaRPr>
          </a:p>
          <a:p>
            <a:pPr marL="0" lvl="0" indent="0" rtl="0">
              <a:lnSpc>
                <a:spcPct val="115000"/>
              </a:lnSpc>
              <a:spcBef>
                <a:spcPts val="0"/>
              </a:spcBef>
              <a:spcAft>
                <a:spcPts val="0"/>
              </a:spcAft>
              <a:buClr>
                <a:schemeClr val="dk2"/>
              </a:buClr>
              <a:buSzPts val="1100"/>
              <a:buFont typeface="Arial"/>
              <a:buNone/>
            </a:pPr>
            <a:r>
              <a:rPr lang="en" sz="1100" dirty="0">
                <a:solidFill>
                  <a:schemeClr val="dk2"/>
                </a:solidFill>
                <a:latin typeface="Comic Sans MS"/>
                <a:ea typeface="Comic Sans MS"/>
                <a:cs typeface="Comic Sans MS"/>
                <a:sym typeface="Comic Sans MS"/>
              </a:rPr>
              <a:t> </a:t>
            </a:r>
            <a:endParaRPr sz="1100" dirty="0">
              <a:solidFill>
                <a:schemeClr val="dk2"/>
              </a:solidFill>
              <a:latin typeface="Comic Sans MS"/>
              <a:ea typeface="Comic Sans MS"/>
              <a:cs typeface="Comic Sans MS"/>
              <a:sym typeface="Comic Sans MS"/>
            </a:endParaRPr>
          </a:p>
          <a:p>
            <a:pPr marL="0" lvl="0" indent="0">
              <a:spcBef>
                <a:spcPts val="0"/>
              </a:spcBef>
              <a:spcAft>
                <a:spcPts val="0"/>
              </a:spcAft>
              <a:buNone/>
            </a:pPr>
            <a:endParaRPr dirty="0"/>
          </a:p>
        </p:txBody>
      </p:sp>
      <p:pic>
        <p:nvPicPr>
          <p:cNvPr id="60" name="Shape 60"/>
          <p:cNvPicPr preferRelativeResize="0"/>
          <p:nvPr/>
        </p:nvPicPr>
        <p:blipFill>
          <a:blip r:embed="rId4">
            <a:alphaModFix/>
          </a:blip>
          <a:stretch>
            <a:fillRect/>
          </a:stretch>
        </p:blipFill>
        <p:spPr>
          <a:xfrm>
            <a:off x="3143250" y="2751500"/>
            <a:ext cx="2857500" cy="220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Introduction</a:t>
            </a:r>
            <a:endParaRPr>
              <a:latin typeface="Comic Sans MS"/>
              <a:ea typeface="Comic Sans MS"/>
              <a:cs typeface="Comic Sans MS"/>
              <a:sym typeface="Comic Sans MS"/>
            </a:endParaRPr>
          </a:p>
        </p:txBody>
      </p:sp>
      <p:sp>
        <p:nvSpPr>
          <p:cNvPr id="66" name="Shape 6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 name="Shape 6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2"/>
              </a:buClr>
              <a:buSzPts val="1100"/>
              <a:buFont typeface="Arial"/>
              <a:buNone/>
            </a:pPr>
            <a:r>
              <a:rPr lang="en" sz="1100">
                <a:solidFill>
                  <a:srgbClr val="FFFFFF"/>
                </a:solidFill>
                <a:latin typeface="Comic Sans MS"/>
                <a:ea typeface="Comic Sans MS"/>
                <a:cs typeface="Comic Sans MS"/>
                <a:sym typeface="Comic Sans MS"/>
              </a:rPr>
              <a:t>The society we live in depends heavily on technology. The way the we communicate in school and at home. It is easy to think that everyone has access to technology all the time. However, we know that this is not always true. There are plenty of schools and homes that not have adequate access to technology.</a:t>
            </a:r>
            <a:endParaRPr sz="1100">
              <a:solidFill>
                <a:srgbClr val="FFFFFF"/>
              </a:solidFill>
              <a:latin typeface="Comic Sans MS"/>
              <a:ea typeface="Comic Sans MS"/>
              <a:cs typeface="Comic Sans MS"/>
              <a:sym typeface="Comic Sans MS"/>
            </a:endParaRPr>
          </a:p>
          <a:p>
            <a:pPr marL="0" lvl="0" indent="0">
              <a:spcBef>
                <a:spcPts val="1600"/>
              </a:spcBef>
              <a:spcAft>
                <a:spcPts val="1600"/>
              </a:spcAft>
              <a:buNone/>
            </a:pPr>
            <a:endParaRPr/>
          </a:p>
        </p:txBody>
      </p:sp>
      <p:pic>
        <p:nvPicPr>
          <p:cNvPr id="68" name="Shape 68"/>
          <p:cNvPicPr preferRelativeResize="0"/>
          <p:nvPr/>
        </p:nvPicPr>
        <p:blipFill>
          <a:blip r:embed="rId3">
            <a:alphaModFix/>
          </a:blip>
          <a:stretch>
            <a:fillRect/>
          </a:stretch>
        </p:blipFill>
        <p:spPr>
          <a:xfrm>
            <a:off x="816475" y="2769000"/>
            <a:ext cx="2943225" cy="144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Task</a:t>
            </a:r>
            <a:endParaRPr>
              <a:latin typeface="Comic Sans MS"/>
              <a:ea typeface="Comic Sans MS"/>
              <a:cs typeface="Comic Sans MS"/>
              <a:sym typeface="Comic Sans MS"/>
            </a:endParaRPr>
          </a:p>
        </p:txBody>
      </p:sp>
      <p:sp>
        <p:nvSpPr>
          <p:cNvPr id="74" name="Shape 7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latin typeface="Comic Sans MS"/>
              <a:ea typeface="Comic Sans MS"/>
              <a:cs typeface="Comic Sans MS"/>
              <a:sym typeface="Comic Sans MS"/>
            </a:endParaRPr>
          </a:p>
        </p:txBody>
      </p:sp>
      <p:sp>
        <p:nvSpPr>
          <p:cNvPr id="75" name="Shape 7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2"/>
              </a:buClr>
              <a:buSzPts val="1100"/>
              <a:buFont typeface="Arial"/>
              <a:buNone/>
            </a:pPr>
            <a:r>
              <a:rPr lang="en" sz="1100">
                <a:solidFill>
                  <a:srgbClr val="FFFFFF"/>
                </a:solidFill>
                <a:latin typeface="Comic Sans MS"/>
                <a:ea typeface="Comic Sans MS"/>
                <a:cs typeface="Comic Sans MS"/>
                <a:sym typeface="Comic Sans MS"/>
              </a:rPr>
              <a:t>You and your classmates are a part of a Technology Crew! Each Technology Crew has four members. Your job is to research the reasons why technology is not accessible to all scholars and brainstorm one way that technology could be more easily accessible between home and school.</a:t>
            </a:r>
            <a:endParaRPr sz="1100">
              <a:solidFill>
                <a:srgbClr val="FFFFFF"/>
              </a:solidFill>
              <a:latin typeface="Comic Sans MS"/>
              <a:ea typeface="Comic Sans MS"/>
              <a:cs typeface="Comic Sans MS"/>
              <a:sym typeface="Comic Sans MS"/>
            </a:endParaRPr>
          </a:p>
          <a:p>
            <a:pPr marL="0" lvl="0" indent="0">
              <a:spcBef>
                <a:spcPts val="1600"/>
              </a:spcBef>
              <a:spcAft>
                <a:spcPts val="1600"/>
              </a:spcAft>
              <a:buNone/>
            </a:pPr>
            <a:endParaRPr>
              <a:latin typeface="Comic Sans MS"/>
              <a:ea typeface="Comic Sans MS"/>
              <a:cs typeface="Comic Sans MS"/>
              <a:sym typeface="Comic Sans MS"/>
            </a:endParaRPr>
          </a:p>
        </p:txBody>
      </p:sp>
      <p:pic>
        <p:nvPicPr>
          <p:cNvPr id="76" name="Shape 76"/>
          <p:cNvPicPr preferRelativeResize="0"/>
          <p:nvPr/>
        </p:nvPicPr>
        <p:blipFill>
          <a:blip r:embed="rId3">
            <a:alphaModFix/>
          </a:blip>
          <a:stretch>
            <a:fillRect/>
          </a:stretch>
        </p:blipFill>
        <p:spPr>
          <a:xfrm>
            <a:off x="573600" y="2769000"/>
            <a:ext cx="3429000" cy="186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Process</a:t>
            </a:r>
            <a:endParaRPr>
              <a:latin typeface="Comic Sans MS"/>
              <a:ea typeface="Comic Sans MS"/>
              <a:cs typeface="Comic Sans MS"/>
              <a:sym typeface="Comic Sans MS"/>
            </a:endParaRPr>
          </a:p>
        </p:txBody>
      </p:sp>
      <p:sp>
        <p:nvSpPr>
          <p:cNvPr id="82" name="Shape 8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3" name="Shape 83"/>
          <p:cNvSpPr txBox="1">
            <a:spLocks noGrp="1"/>
          </p:cNvSpPr>
          <p:nvPr>
            <p:ph type="body" idx="2"/>
          </p:nvPr>
        </p:nvSpPr>
        <p:spPr>
          <a:xfrm>
            <a:off x="4939500" y="449425"/>
            <a:ext cx="3837000" cy="41823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Font typeface="Comic Sans MS"/>
              <a:buAutoNum type="arabicPeriod"/>
            </a:pPr>
            <a:r>
              <a:rPr lang="en" sz="1400">
                <a:latin typeface="Comic Sans MS"/>
                <a:ea typeface="Comic Sans MS"/>
                <a:cs typeface="Comic Sans MS"/>
                <a:sym typeface="Comic Sans MS"/>
              </a:rPr>
              <a:t>As a group define the problem with access to technology.</a:t>
            </a:r>
            <a:endParaRPr sz="1400">
              <a:latin typeface="Comic Sans MS"/>
              <a:ea typeface="Comic Sans MS"/>
              <a:cs typeface="Comic Sans MS"/>
              <a:sym typeface="Comic Sans MS"/>
            </a:endParaRPr>
          </a:p>
          <a:p>
            <a:pPr marL="457200" lvl="0" indent="-317500" rtl="0">
              <a:spcBef>
                <a:spcPts val="0"/>
              </a:spcBef>
              <a:spcAft>
                <a:spcPts val="0"/>
              </a:spcAft>
              <a:buSzPts val="1400"/>
              <a:buFont typeface="Comic Sans MS"/>
              <a:buAutoNum type="arabicPeriod"/>
            </a:pPr>
            <a:r>
              <a:rPr lang="en" sz="1400">
                <a:latin typeface="Comic Sans MS"/>
                <a:ea typeface="Comic Sans MS"/>
                <a:cs typeface="Comic Sans MS"/>
                <a:sym typeface="Comic Sans MS"/>
              </a:rPr>
              <a:t>Use the resources and your ow research to gather evidence to support your thinking</a:t>
            </a:r>
            <a:endParaRPr sz="1400">
              <a:latin typeface="Comic Sans MS"/>
              <a:ea typeface="Comic Sans MS"/>
              <a:cs typeface="Comic Sans MS"/>
              <a:sym typeface="Comic Sans MS"/>
            </a:endParaRPr>
          </a:p>
          <a:p>
            <a:pPr marL="457200" lvl="0" indent="-317500" rtl="0">
              <a:spcBef>
                <a:spcPts val="0"/>
              </a:spcBef>
              <a:spcAft>
                <a:spcPts val="0"/>
              </a:spcAft>
              <a:buSzPts val="1400"/>
              <a:buFont typeface="Comic Sans MS"/>
              <a:buAutoNum type="arabicPeriod"/>
            </a:pPr>
            <a:r>
              <a:rPr lang="en" sz="1400">
                <a:latin typeface="Comic Sans MS"/>
                <a:ea typeface="Comic Sans MS"/>
                <a:cs typeface="Comic Sans MS"/>
                <a:sym typeface="Comic Sans MS"/>
              </a:rPr>
              <a:t>identify causes for the lack of access of technology</a:t>
            </a:r>
            <a:endParaRPr sz="1400">
              <a:latin typeface="Comic Sans MS"/>
              <a:ea typeface="Comic Sans MS"/>
              <a:cs typeface="Comic Sans MS"/>
              <a:sym typeface="Comic Sans MS"/>
            </a:endParaRPr>
          </a:p>
          <a:p>
            <a:pPr marL="457200" lvl="0" indent="-342900" rtl="0">
              <a:spcBef>
                <a:spcPts val="0"/>
              </a:spcBef>
              <a:spcAft>
                <a:spcPts val="0"/>
              </a:spcAft>
              <a:buSzPts val="1800"/>
              <a:buFont typeface="Comic Sans MS"/>
              <a:buAutoNum type="arabicPeriod"/>
            </a:pPr>
            <a:r>
              <a:rPr lang="en" sz="1400">
                <a:latin typeface="Comic Sans MS"/>
                <a:ea typeface="Comic Sans MS"/>
                <a:cs typeface="Comic Sans MS"/>
                <a:sym typeface="Comic Sans MS"/>
              </a:rPr>
              <a:t>Discuss an existing policy related to technology and the ease of access for scholars.</a:t>
            </a:r>
            <a:endParaRPr sz="1400">
              <a:latin typeface="Comic Sans MS"/>
              <a:ea typeface="Comic Sans MS"/>
              <a:cs typeface="Comic Sans MS"/>
              <a:sym typeface="Comic Sans MS"/>
            </a:endParaRPr>
          </a:p>
          <a:p>
            <a:pPr marL="457200" lvl="0" indent="-317500" rtl="0">
              <a:spcBef>
                <a:spcPts val="0"/>
              </a:spcBef>
              <a:spcAft>
                <a:spcPts val="0"/>
              </a:spcAft>
              <a:buSzPts val="1400"/>
              <a:buFont typeface="Comic Sans MS"/>
              <a:buAutoNum type="arabicPeriod"/>
            </a:pPr>
            <a:r>
              <a:rPr lang="en" sz="1400">
                <a:latin typeface="Comic Sans MS"/>
                <a:ea typeface="Comic Sans MS"/>
                <a:cs typeface="Comic Sans MS"/>
                <a:sym typeface="Comic Sans MS"/>
              </a:rPr>
              <a:t>Brainsotrm with your group  solutions to bridging the technology gap for schoalrs.</a:t>
            </a:r>
            <a:endParaRPr sz="1400">
              <a:latin typeface="Comic Sans MS"/>
              <a:ea typeface="Comic Sans MS"/>
              <a:cs typeface="Comic Sans MS"/>
              <a:sym typeface="Comic Sans MS"/>
            </a:endParaRPr>
          </a:p>
          <a:p>
            <a:pPr marL="457200" lvl="0" indent="-317500">
              <a:spcBef>
                <a:spcPts val="0"/>
              </a:spcBef>
              <a:spcAft>
                <a:spcPts val="0"/>
              </a:spcAft>
              <a:buSzPts val="1400"/>
              <a:buFont typeface="Comic Sans MS"/>
              <a:buAutoNum type="arabicPeriod"/>
            </a:pPr>
            <a:r>
              <a:rPr lang="en" sz="1400">
                <a:latin typeface="Comic Sans MS"/>
                <a:ea typeface="Comic Sans MS"/>
                <a:cs typeface="Comic Sans MS"/>
                <a:sym typeface="Comic Sans MS"/>
              </a:rPr>
              <a:t>Agree to select the best solution and report your findings</a:t>
            </a:r>
            <a:endParaRPr sz="1400">
              <a:latin typeface="Comic Sans MS"/>
              <a:ea typeface="Comic Sans MS"/>
              <a:cs typeface="Comic Sans MS"/>
              <a:sym typeface="Comic Sans MS"/>
            </a:endParaRPr>
          </a:p>
        </p:txBody>
      </p:sp>
      <p:pic>
        <p:nvPicPr>
          <p:cNvPr id="84" name="Shape 84"/>
          <p:cNvPicPr preferRelativeResize="0"/>
          <p:nvPr/>
        </p:nvPicPr>
        <p:blipFill>
          <a:blip r:embed="rId3">
            <a:alphaModFix/>
          </a:blip>
          <a:stretch>
            <a:fillRect/>
          </a:stretch>
        </p:blipFill>
        <p:spPr>
          <a:xfrm>
            <a:off x="997463" y="2555925"/>
            <a:ext cx="2581275" cy="1771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Resources</a:t>
            </a:r>
            <a:endParaRPr>
              <a:latin typeface="Comic Sans MS"/>
              <a:ea typeface="Comic Sans MS"/>
              <a:cs typeface="Comic Sans MS"/>
              <a:sym typeface="Comic Sans MS"/>
            </a:endParaRPr>
          </a:p>
        </p:txBody>
      </p:sp>
      <p:sp>
        <p:nvSpPr>
          <p:cNvPr id="90" name="Shape 90"/>
          <p:cNvSpPr txBox="1">
            <a:spLocks noGrp="1"/>
          </p:cNvSpPr>
          <p:nvPr>
            <p:ph type="body" idx="2"/>
          </p:nvPr>
        </p:nvSpPr>
        <p:spPr>
          <a:xfrm>
            <a:off x="4939500" y="724200"/>
            <a:ext cx="3837000" cy="3695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2"/>
              </a:buClr>
              <a:buSzPts val="1100"/>
              <a:buFont typeface="Arial"/>
              <a:buNone/>
            </a:pPr>
            <a:r>
              <a:rPr lang="en" sz="1100">
                <a:solidFill>
                  <a:schemeClr val="dk2"/>
                </a:solidFill>
                <a:highlight>
                  <a:srgbClr val="FFFFFF"/>
                </a:highlight>
                <a:latin typeface="Comic Sans MS"/>
                <a:ea typeface="Comic Sans MS"/>
                <a:cs typeface="Comic Sans MS"/>
                <a:sym typeface="Comic Sans MS"/>
              </a:rPr>
              <a:t>Bergen, D. (March 07, 2000). Technology in the Classroom. Childhood Education,</a:t>
            </a:r>
            <a:endParaRPr sz="1100">
              <a:solidFill>
                <a:schemeClr val="dk2"/>
              </a:solidFill>
              <a:highlight>
                <a:srgbClr val="FFFFFF"/>
              </a:highlight>
              <a:latin typeface="Comic Sans MS"/>
              <a:ea typeface="Comic Sans MS"/>
              <a:cs typeface="Comic Sans MS"/>
              <a:sym typeface="Comic Sans MS"/>
            </a:endParaRPr>
          </a:p>
          <a:p>
            <a:pPr marL="0" lvl="0" indent="0" rtl="0">
              <a:lnSpc>
                <a:spcPct val="100000"/>
              </a:lnSpc>
              <a:spcBef>
                <a:spcPts val="0"/>
              </a:spcBef>
              <a:spcAft>
                <a:spcPts val="0"/>
              </a:spcAft>
              <a:buNone/>
            </a:pPr>
            <a:r>
              <a:rPr lang="en" sz="1100">
                <a:solidFill>
                  <a:schemeClr val="dk2"/>
                </a:solidFill>
                <a:highlight>
                  <a:srgbClr val="FFFFFF"/>
                </a:highlight>
                <a:latin typeface="Comic Sans MS"/>
                <a:ea typeface="Comic Sans MS"/>
                <a:cs typeface="Comic Sans MS"/>
                <a:sym typeface="Comic Sans MS"/>
              </a:rPr>
              <a:t>      76, 2, 116-18.     	</a:t>
            </a:r>
            <a:endParaRPr sz="1100">
              <a:solidFill>
                <a:schemeClr val="dk2"/>
              </a:solidFill>
              <a:highlight>
                <a:srgbClr val="FFFFFF"/>
              </a:highlight>
              <a:latin typeface="Comic Sans MS"/>
              <a:ea typeface="Comic Sans MS"/>
              <a:cs typeface="Comic Sans MS"/>
              <a:sym typeface="Comic Sans MS"/>
            </a:endParaRPr>
          </a:p>
          <a:p>
            <a:pPr marL="0" lvl="0" indent="0" rtl="0">
              <a:lnSpc>
                <a:spcPct val="100000"/>
              </a:lnSpc>
              <a:spcBef>
                <a:spcPts val="0"/>
              </a:spcBef>
              <a:spcAft>
                <a:spcPts val="0"/>
              </a:spcAft>
              <a:buClr>
                <a:schemeClr val="dk2"/>
              </a:buClr>
              <a:buSzPts val="1100"/>
              <a:buFont typeface="Arial"/>
              <a:buNone/>
            </a:pPr>
            <a:endParaRPr sz="1100">
              <a:solidFill>
                <a:schemeClr val="dk2"/>
              </a:solidFill>
              <a:highlight>
                <a:srgbClr val="FFFFFF"/>
              </a:highlight>
              <a:latin typeface="Comic Sans MS"/>
              <a:ea typeface="Comic Sans MS"/>
              <a:cs typeface="Comic Sans MS"/>
              <a:sym typeface="Comic Sans MS"/>
            </a:endParaRPr>
          </a:p>
          <a:p>
            <a:pPr marL="0" lvl="0" indent="0" rtl="0">
              <a:lnSpc>
                <a:spcPct val="100000"/>
              </a:lnSpc>
              <a:spcBef>
                <a:spcPts val="0"/>
              </a:spcBef>
              <a:spcAft>
                <a:spcPts val="0"/>
              </a:spcAft>
              <a:buNone/>
            </a:pPr>
            <a:r>
              <a:rPr lang="en" sz="1100" u="sng">
                <a:solidFill>
                  <a:schemeClr val="hlink"/>
                </a:solidFill>
                <a:highlight>
                  <a:srgbClr val="FFFFFF"/>
                </a:highlight>
                <a:latin typeface="Comic Sans MS"/>
                <a:ea typeface="Comic Sans MS"/>
                <a:cs typeface="Comic Sans MS"/>
                <a:sym typeface="Comic Sans MS"/>
                <a:hlinkClick r:id="rId3"/>
              </a:rPr>
              <a:t>http://www.c2sdk.org/services_techaccess.html</a:t>
            </a:r>
            <a:endParaRPr/>
          </a:p>
          <a:p>
            <a:pPr marL="0" lvl="0" indent="0" rtl="0">
              <a:lnSpc>
                <a:spcPct val="100000"/>
              </a:lnSpc>
              <a:spcBef>
                <a:spcPts val="0"/>
              </a:spcBef>
              <a:spcAft>
                <a:spcPts val="0"/>
              </a:spcAft>
              <a:buClr>
                <a:schemeClr val="dk2"/>
              </a:buClr>
              <a:buSzPts val="1100"/>
              <a:buFont typeface="Arial"/>
              <a:buNone/>
            </a:pPr>
            <a:endParaRPr sz="1100" u="sng">
              <a:solidFill>
                <a:schemeClr val="hlink"/>
              </a:solidFill>
              <a:highlight>
                <a:srgbClr val="FFFFFF"/>
              </a:highlight>
              <a:latin typeface="Comic Sans MS"/>
              <a:ea typeface="Comic Sans MS"/>
              <a:cs typeface="Comic Sans MS"/>
              <a:sym typeface="Comic Sans MS"/>
              <a:hlinkClick r:id="rId3"/>
            </a:endParaRPr>
          </a:p>
          <a:p>
            <a:pPr marL="0" lvl="0" indent="0" rtl="0">
              <a:lnSpc>
                <a:spcPct val="100000"/>
              </a:lnSpc>
              <a:spcBef>
                <a:spcPts val="0"/>
              </a:spcBef>
              <a:spcAft>
                <a:spcPts val="0"/>
              </a:spcAft>
              <a:buNone/>
            </a:pPr>
            <a:r>
              <a:rPr lang="en" sz="1100" u="sng">
                <a:solidFill>
                  <a:schemeClr val="hlink"/>
                </a:solidFill>
                <a:highlight>
                  <a:srgbClr val="FFFFFF"/>
                </a:highlight>
                <a:latin typeface="Comic Sans MS"/>
                <a:ea typeface="Comic Sans MS"/>
                <a:cs typeface="Comic Sans MS"/>
                <a:sym typeface="Comic Sans MS"/>
                <a:hlinkClick r:id="rId4"/>
              </a:rPr>
              <a:t>https://www.theatlantic.com/education/archive/2014/12/what-happens-when-kids-dont-have-internet-at-home/383680/</a:t>
            </a:r>
            <a:endParaRPr/>
          </a:p>
          <a:p>
            <a:pPr marL="0" lvl="0" indent="0" rtl="0">
              <a:lnSpc>
                <a:spcPct val="100000"/>
              </a:lnSpc>
              <a:spcBef>
                <a:spcPts val="0"/>
              </a:spcBef>
              <a:spcAft>
                <a:spcPts val="0"/>
              </a:spcAft>
              <a:buClr>
                <a:schemeClr val="dk2"/>
              </a:buClr>
              <a:buSzPts val="1100"/>
              <a:buFont typeface="Arial"/>
              <a:buNone/>
            </a:pPr>
            <a:endParaRPr sz="1100" u="sng">
              <a:solidFill>
                <a:schemeClr val="hlink"/>
              </a:solidFill>
              <a:highlight>
                <a:srgbClr val="FFFFFF"/>
              </a:highlight>
              <a:latin typeface="Comic Sans MS"/>
              <a:ea typeface="Comic Sans MS"/>
              <a:cs typeface="Comic Sans MS"/>
              <a:sym typeface="Comic Sans MS"/>
              <a:hlinkClick r:id="rId4"/>
            </a:endParaRPr>
          </a:p>
          <a:p>
            <a:pPr marL="0" lvl="0" indent="0" rtl="0">
              <a:lnSpc>
                <a:spcPct val="100000"/>
              </a:lnSpc>
              <a:spcBef>
                <a:spcPts val="0"/>
              </a:spcBef>
              <a:spcAft>
                <a:spcPts val="0"/>
              </a:spcAft>
              <a:buNone/>
            </a:pPr>
            <a:r>
              <a:rPr lang="en" sz="1100" u="sng">
                <a:solidFill>
                  <a:schemeClr val="hlink"/>
                </a:solidFill>
                <a:highlight>
                  <a:srgbClr val="FFFFFF"/>
                </a:highlight>
                <a:latin typeface="Comic Sans MS"/>
                <a:ea typeface="Comic Sans MS"/>
                <a:cs typeface="Comic Sans MS"/>
                <a:sym typeface="Comic Sans MS"/>
                <a:hlinkClick r:id="rId5"/>
              </a:rPr>
              <a:t>http://neatoday.org/2016/04/20/the-homework-gap/</a:t>
            </a:r>
            <a:endParaRPr/>
          </a:p>
          <a:p>
            <a:pPr marL="0" lvl="0" indent="0" rtl="0">
              <a:lnSpc>
                <a:spcPct val="100000"/>
              </a:lnSpc>
              <a:spcBef>
                <a:spcPts val="0"/>
              </a:spcBef>
              <a:spcAft>
                <a:spcPts val="0"/>
              </a:spcAft>
              <a:buClr>
                <a:schemeClr val="dk2"/>
              </a:buClr>
              <a:buSzPts val="1100"/>
              <a:buFont typeface="Arial"/>
              <a:buNone/>
            </a:pPr>
            <a:endParaRPr sz="1100" u="sng">
              <a:solidFill>
                <a:schemeClr val="hlink"/>
              </a:solidFill>
              <a:highlight>
                <a:srgbClr val="FFFFFF"/>
              </a:highlight>
              <a:latin typeface="Comic Sans MS"/>
              <a:ea typeface="Comic Sans MS"/>
              <a:cs typeface="Comic Sans MS"/>
              <a:sym typeface="Comic Sans MS"/>
              <a:hlinkClick r:id="rId5"/>
            </a:endParaRPr>
          </a:p>
          <a:p>
            <a:pPr marL="0" lvl="0" indent="0" rtl="0">
              <a:lnSpc>
                <a:spcPct val="100000"/>
              </a:lnSpc>
              <a:spcBef>
                <a:spcPts val="0"/>
              </a:spcBef>
              <a:spcAft>
                <a:spcPts val="0"/>
              </a:spcAft>
              <a:buClr>
                <a:schemeClr val="dk2"/>
              </a:buClr>
              <a:buSzPts val="1100"/>
              <a:buFont typeface="Arial"/>
              <a:buNone/>
            </a:pPr>
            <a:r>
              <a:rPr lang="en" sz="1100" u="sng">
                <a:solidFill>
                  <a:schemeClr val="hlink"/>
                </a:solidFill>
                <a:highlight>
                  <a:srgbClr val="FFFFFF"/>
                </a:highlight>
                <a:latin typeface="Comic Sans MS"/>
                <a:ea typeface="Comic Sans MS"/>
                <a:cs typeface="Comic Sans MS"/>
                <a:sym typeface="Comic Sans MS"/>
                <a:hlinkClick r:id="rId6"/>
              </a:rPr>
              <a:t>https://www.theatlantic.com/education/archive/2013/11/more-than-half-of-us-public-schools-dont-have-adequate-wireless-access/281410/</a:t>
            </a:r>
            <a:endParaRPr sz="1100" u="sng">
              <a:solidFill>
                <a:schemeClr val="hlink"/>
              </a:solidFill>
              <a:highlight>
                <a:srgbClr val="FFFFFF"/>
              </a:highlight>
              <a:latin typeface="Comic Sans MS"/>
              <a:ea typeface="Comic Sans MS"/>
              <a:cs typeface="Comic Sans MS"/>
              <a:sym typeface="Comic Sans MS"/>
              <a:hlinkClick r:id="rId6"/>
            </a:endParaRPr>
          </a:p>
          <a:p>
            <a:pPr marL="0" lvl="0" indent="0" algn="ctr" rtl="0">
              <a:spcBef>
                <a:spcPts val="0"/>
              </a:spcBef>
              <a:spcAft>
                <a:spcPts val="0"/>
              </a:spcAft>
              <a:buClr>
                <a:schemeClr val="dk2"/>
              </a:buClr>
              <a:buSzPts val="1100"/>
              <a:buFont typeface="Arial"/>
              <a:buNone/>
            </a:pPr>
            <a:r>
              <a:rPr lang="en" sz="1600">
                <a:solidFill>
                  <a:schemeClr val="dk2"/>
                </a:solidFill>
                <a:latin typeface="Comic Sans MS"/>
                <a:ea typeface="Comic Sans MS"/>
                <a:cs typeface="Comic Sans MS"/>
                <a:sym typeface="Comic Sans MS"/>
              </a:rPr>
              <a:t> </a:t>
            </a:r>
            <a:endParaRPr sz="1600">
              <a:solidFill>
                <a:schemeClr val="dk2"/>
              </a:solidFill>
              <a:latin typeface="Comic Sans MS"/>
              <a:ea typeface="Comic Sans MS"/>
              <a:cs typeface="Comic Sans MS"/>
              <a:sym typeface="Comic Sans MS"/>
            </a:endParaRPr>
          </a:p>
          <a:p>
            <a:pPr marL="0" lvl="0" indent="0">
              <a:spcBef>
                <a:spcPts val="0"/>
              </a:spcBef>
              <a:spcAft>
                <a:spcPts val="1600"/>
              </a:spcAft>
              <a:buNone/>
            </a:pPr>
            <a:endParaRPr/>
          </a:p>
        </p:txBody>
      </p:sp>
      <p:pic>
        <p:nvPicPr>
          <p:cNvPr id="91" name="Shape 91"/>
          <p:cNvPicPr preferRelativeResize="0"/>
          <p:nvPr/>
        </p:nvPicPr>
        <p:blipFill>
          <a:blip r:embed="rId7">
            <a:alphaModFix/>
          </a:blip>
          <a:stretch>
            <a:fillRect/>
          </a:stretch>
        </p:blipFill>
        <p:spPr>
          <a:xfrm>
            <a:off x="1141288" y="2517825"/>
            <a:ext cx="2466975" cy="184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Evaluation</a:t>
            </a:r>
            <a:endParaRPr>
              <a:latin typeface="Comic Sans MS"/>
              <a:ea typeface="Comic Sans MS"/>
              <a:cs typeface="Comic Sans MS"/>
              <a:sym typeface="Comic Sans MS"/>
            </a:endParaRPr>
          </a:p>
        </p:txBody>
      </p:sp>
      <p:sp>
        <p:nvSpPr>
          <p:cNvPr id="97" name="Shape 9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You will be evaluated on your oral presentation and your written presentation.</a:t>
            </a:r>
            <a:endParaRPr/>
          </a:p>
        </p:txBody>
      </p:sp>
      <p:sp>
        <p:nvSpPr>
          <p:cNvPr id="98" name="Shape 9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99" name="Shape 99"/>
          <p:cNvPicPr preferRelativeResize="0"/>
          <p:nvPr/>
        </p:nvPicPr>
        <p:blipFill>
          <a:blip r:embed="rId3">
            <a:alphaModFix/>
          </a:blip>
          <a:stretch>
            <a:fillRect/>
          </a:stretch>
        </p:blipFill>
        <p:spPr>
          <a:xfrm>
            <a:off x="4741925" y="362025"/>
            <a:ext cx="4232151" cy="42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Conclusion</a:t>
            </a:r>
            <a:endParaRPr>
              <a:latin typeface="Comic Sans MS"/>
              <a:ea typeface="Comic Sans MS"/>
              <a:cs typeface="Comic Sans MS"/>
              <a:sym typeface="Comic Sans MS"/>
            </a:endParaRPr>
          </a:p>
        </p:txBody>
      </p:sp>
      <p:sp>
        <p:nvSpPr>
          <p:cNvPr id="105" name="Shape 105"/>
          <p:cNvSpPr txBox="1">
            <a:spLocks noGrp="1"/>
          </p:cNvSpPr>
          <p:nvPr>
            <p:ph type="body" idx="2"/>
          </p:nvPr>
        </p:nvSpPr>
        <p:spPr>
          <a:xfrm>
            <a:off x="4939500" y="724200"/>
            <a:ext cx="3837000" cy="36951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latin typeface="Comic Sans MS"/>
                <a:ea typeface="Comic Sans MS"/>
                <a:cs typeface="Comic Sans MS"/>
                <a:sym typeface="Comic Sans MS"/>
              </a:rPr>
              <a:t>Following the rubric and the Six Steps to the PPA, as a crew you will create an oral and written presentation. The presentation and written assignment must be a collaboration of the entire crew. </a:t>
            </a:r>
            <a:endParaRPr>
              <a:latin typeface="Comic Sans MS"/>
              <a:ea typeface="Comic Sans MS"/>
              <a:cs typeface="Comic Sans MS"/>
              <a:sym typeface="Comic Sans MS"/>
            </a:endParaRPr>
          </a:p>
        </p:txBody>
      </p:sp>
      <p:pic>
        <p:nvPicPr>
          <p:cNvPr id="106" name="Shape 106"/>
          <p:cNvPicPr preferRelativeResize="0"/>
          <p:nvPr/>
        </p:nvPicPr>
        <p:blipFill>
          <a:blip r:embed="rId3">
            <a:alphaModFix/>
          </a:blip>
          <a:stretch>
            <a:fillRect/>
          </a:stretch>
        </p:blipFill>
        <p:spPr>
          <a:xfrm>
            <a:off x="973650" y="2676213"/>
            <a:ext cx="2628900"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latin typeface="Comic Sans MS"/>
                <a:ea typeface="Comic Sans MS"/>
                <a:cs typeface="Comic Sans MS"/>
                <a:sym typeface="Comic Sans MS"/>
              </a:rPr>
              <a:t>Common</a:t>
            </a:r>
            <a:endParaRPr>
              <a:latin typeface="Comic Sans MS"/>
              <a:ea typeface="Comic Sans MS"/>
              <a:cs typeface="Comic Sans MS"/>
              <a:sym typeface="Comic Sans MS"/>
            </a:endParaRPr>
          </a:p>
          <a:p>
            <a:pPr marL="0" lvl="0" indent="0">
              <a:spcBef>
                <a:spcPts val="0"/>
              </a:spcBef>
              <a:spcAft>
                <a:spcPts val="0"/>
              </a:spcAft>
              <a:buNone/>
            </a:pPr>
            <a:r>
              <a:rPr lang="en">
                <a:latin typeface="Comic Sans MS"/>
                <a:ea typeface="Comic Sans MS"/>
                <a:cs typeface="Comic Sans MS"/>
                <a:sym typeface="Comic Sans MS"/>
              </a:rPr>
              <a:t>Core Standards</a:t>
            </a:r>
            <a:endParaRPr>
              <a:latin typeface="Comic Sans MS"/>
              <a:ea typeface="Comic Sans MS"/>
              <a:cs typeface="Comic Sans MS"/>
              <a:sym typeface="Comic Sans MS"/>
            </a:endParaRPr>
          </a:p>
        </p:txBody>
      </p:sp>
      <p:sp>
        <p:nvSpPr>
          <p:cNvPr id="112" name="Shape 112"/>
          <p:cNvSpPr txBox="1">
            <a:spLocks noGrp="1"/>
          </p:cNvSpPr>
          <p:nvPr>
            <p:ph type="subTitle" idx="1"/>
          </p:nvPr>
        </p:nvSpPr>
        <p:spPr>
          <a:xfrm>
            <a:off x="490225" y="2769000"/>
            <a:ext cx="4045200" cy="18501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1800" u="sng">
                <a:solidFill>
                  <a:schemeClr val="dk2"/>
                </a:solidFill>
                <a:latin typeface="Comic Sans MS"/>
                <a:ea typeface="Comic Sans MS"/>
                <a:cs typeface="Comic Sans MS"/>
                <a:sym typeface="Comic Sans MS"/>
              </a:rPr>
              <a:t>Comprehension and Collaboration:</a:t>
            </a:r>
            <a:endParaRPr sz="1800" u="sng">
              <a:solidFill>
                <a:schemeClr val="dk2"/>
              </a:solidFill>
              <a:latin typeface="Comic Sans MS"/>
              <a:ea typeface="Comic Sans MS"/>
              <a:cs typeface="Comic Sans MS"/>
              <a:sym typeface="Comic Sans MS"/>
            </a:endParaRPr>
          </a:p>
          <a:p>
            <a:pPr marL="0" lvl="0" indent="0">
              <a:spcBef>
                <a:spcPts val="0"/>
              </a:spcBef>
              <a:spcAft>
                <a:spcPts val="0"/>
              </a:spcAft>
              <a:buNone/>
            </a:pPr>
            <a:endParaRPr/>
          </a:p>
        </p:txBody>
      </p:sp>
      <p:sp>
        <p:nvSpPr>
          <p:cNvPr id="113" name="Shape 113"/>
          <p:cNvSpPr txBox="1">
            <a:spLocks noGrp="1"/>
          </p:cNvSpPr>
          <p:nvPr>
            <p:ph type="body" idx="2"/>
          </p:nvPr>
        </p:nvSpPr>
        <p:spPr>
          <a:xfrm>
            <a:off x="4939500" y="349550"/>
            <a:ext cx="3837000" cy="45693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3"/>
              </a:rPr>
              <a:t>CCSS.ELA-LITERACY.SL.5.1</a:t>
            </a:r>
            <a:endParaRPr sz="1000">
              <a:solidFill>
                <a:schemeClr val="hlink"/>
              </a:solidFill>
              <a:uFill>
                <a:noFill/>
              </a:uFill>
              <a:latin typeface="Comic Sans MS"/>
              <a:ea typeface="Comic Sans MS"/>
              <a:cs typeface="Comic Sans MS"/>
              <a:sym typeface="Comic Sans MS"/>
              <a:hlinkClick r:id="rId3"/>
            </a:endParaRPr>
          </a:p>
          <a:p>
            <a:pPr marL="0" lvl="0" indent="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Engage effectively in a range of collaborative discussions (one-on-one, in groups, and teacher-led) with diverse partners on </a:t>
            </a:r>
            <a:r>
              <a:rPr lang="en" sz="1000" i="1">
                <a:solidFill>
                  <a:srgbClr val="FFFFFF"/>
                </a:solidFill>
                <a:latin typeface="Comic Sans MS"/>
                <a:ea typeface="Comic Sans MS"/>
                <a:cs typeface="Comic Sans MS"/>
                <a:sym typeface="Comic Sans MS"/>
              </a:rPr>
              <a:t>grade 5 topics and texts</a:t>
            </a:r>
            <a:r>
              <a:rPr lang="en" sz="1000">
                <a:solidFill>
                  <a:srgbClr val="FFFFFF"/>
                </a:solidFill>
                <a:latin typeface="Comic Sans MS"/>
                <a:ea typeface="Comic Sans MS"/>
                <a:cs typeface="Comic Sans MS"/>
                <a:sym typeface="Comic Sans MS"/>
              </a:rPr>
              <a:t>, building on others' ideas and expressing their own clearly.</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4"/>
              </a:rPr>
              <a:t>CCSS.ELA-LITERACY.SL.5.1.A</a:t>
            </a:r>
            <a:endParaRPr sz="1000">
              <a:solidFill>
                <a:schemeClr val="hlink"/>
              </a:solidFill>
              <a:uFill>
                <a:noFill/>
              </a:uFill>
              <a:latin typeface="Comic Sans MS"/>
              <a:ea typeface="Comic Sans MS"/>
              <a:cs typeface="Comic Sans MS"/>
              <a:sym typeface="Comic Sans MS"/>
              <a:hlinkClick r:id="rId4"/>
            </a:endParaRPr>
          </a:p>
          <a:p>
            <a:pPr marL="0" lvl="0" indent="0" rtl="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Come to discussions prepared, having read or studied required material; explicitly draw on that preparation and other information known about the topic to explore ideas under discussion.</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5"/>
              </a:rPr>
              <a:t>CCSS.ELA-LITERACY.SL.5.1.B</a:t>
            </a:r>
            <a:endParaRPr sz="1000">
              <a:solidFill>
                <a:schemeClr val="hlink"/>
              </a:solidFill>
              <a:uFill>
                <a:noFill/>
              </a:uFill>
              <a:latin typeface="Comic Sans MS"/>
              <a:ea typeface="Comic Sans MS"/>
              <a:cs typeface="Comic Sans MS"/>
              <a:sym typeface="Comic Sans MS"/>
              <a:hlinkClick r:id="rId5"/>
            </a:endParaRPr>
          </a:p>
          <a:p>
            <a:pPr marL="0" lvl="0" indent="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Follow agreed-upon rules for discussions and carry out assigned roles.</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6"/>
              </a:rPr>
              <a:t>CCSS.ELA-LITERACY.SL.5.1.C</a:t>
            </a:r>
            <a:endParaRPr sz="1000">
              <a:solidFill>
                <a:schemeClr val="hlink"/>
              </a:solidFill>
              <a:uFill>
                <a:noFill/>
              </a:uFill>
              <a:latin typeface="Comic Sans MS"/>
              <a:ea typeface="Comic Sans MS"/>
              <a:cs typeface="Comic Sans MS"/>
              <a:sym typeface="Comic Sans MS"/>
              <a:hlinkClick r:id="rId6"/>
            </a:endParaRPr>
          </a:p>
          <a:p>
            <a:pPr marL="0" lvl="0" indent="0" rtl="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Pose and respond to specific questions by making comments that contribute to the discussion and elaborate on the remarks of others.</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7"/>
              </a:rPr>
              <a:t>CCSS.ELA-LITERACY.SL.5.1.D</a:t>
            </a:r>
            <a:endParaRPr sz="1000">
              <a:solidFill>
                <a:schemeClr val="hlink"/>
              </a:solidFill>
              <a:uFill>
                <a:noFill/>
              </a:uFill>
              <a:latin typeface="Comic Sans MS"/>
              <a:ea typeface="Comic Sans MS"/>
              <a:cs typeface="Comic Sans MS"/>
              <a:sym typeface="Comic Sans MS"/>
              <a:hlinkClick r:id="rId7"/>
            </a:endParaRPr>
          </a:p>
          <a:p>
            <a:pPr marL="0" lvl="0" indent="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Review the key ideas expressed and draw conclusions in light of information and knowledge gained from the discussions.</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8"/>
              </a:rPr>
              <a:t>CCSS.ELA-LITERACY.SL.5.2</a:t>
            </a:r>
            <a:endParaRPr sz="1000">
              <a:solidFill>
                <a:schemeClr val="hlink"/>
              </a:solidFill>
              <a:uFill>
                <a:noFill/>
              </a:uFill>
              <a:latin typeface="Comic Sans MS"/>
              <a:ea typeface="Comic Sans MS"/>
              <a:cs typeface="Comic Sans MS"/>
              <a:sym typeface="Comic Sans MS"/>
              <a:hlinkClick r:id="rId8"/>
            </a:endParaRPr>
          </a:p>
          <a:p>
            <a:pPr marL="0" lvl="0" indent="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Summarize a written text read aloud or information presented in diverse media and formats, including visually, quantitatively, and orally.</a:t>
            </a:r>
            <a:endParaRPr sz="1000">
              <a:solidFill>
                <a:srgbClr val="FFFFFF"/>
              </a:solidFill>
              <a:latin typeface="Comic Sans MS"/>
              <a:ea typeface="Comic Sans MS"/>
              <a:cs typeface="Comic Sans MS"/>
              <a:sym typeface="Comic Sans MS"/>
            </a:endParaRPr>
          </a:p>
          <a:p>
            <a:pPr marL="0" lvl="0" indent="0">
              <a:lnSpc>
                <a:spcPct val="100000"/>
              </a:lnSpc>
              <a:spcBef>
                <a:spcPts val="0"/>
              </a:spcBef>
              <a:spcAft>
                <a:spcPts val="0"/>
              </a:spcAft>
              <a:buNone/>
            </a:pPr>
            <a:r>
              <a:rPr lang="en" sz="1000">
                <a:solidFill>
                  <a:schemeClr val="hlink"/>
                </a:solidFill>
                <a:uFill>
                  <a:noFill/>
                </a:uFill>
                <a:latin typeface="Comic Sans MS"/>
                <a:ea typeface="Comic Sans MS"/>
                <a:cs typeface="Comic Sans MS"/>
                <a:sym typeface="Comic Sans MS"/>
                <a:hlinkClick r:id="rId9"/>
              </a:rPr>
              <a:t>CCSS.ELA-LITERACY.SL.5.3</a:t>
            </a:r>
            <a:endParaRPr sz="1000">
              <a:solidFill>
                <a:schemeClr val="hlink"/>
              </a:solidFill>
              <a:uFill>
                <a:noFill/>
              </a:uFill>
              <a:latin typeface="Comic Sans MS"/>
              <a:ea typeface="Comic Sans MS"/>
              <a:cs typeface="Comic Sans MS"/>
              <a:sym typeface="Comic Sans MS"/>
              <a:hlinkClick r:id="rId9"/>
            </a:endParaRPr>
          </a:p>
          <a:p>
            <a:pPr marL="0" lvl="0" indent="0">
              <a:lnSpc>
                <a:spcPct val="100000"/>
              </a:lnSpc>
              <a:spcBef>
                <a:spcPts val="0"/>
              </a:spcBef>
              <a:spcAft>
                <a:spcPts val="0"/>
              </a:spcAft>
              <a:buNone/>
            </a:pPr>
            <a:r>
              <a:rPr lang="en" sz="1000">
                <a:solidFill>
                  <a:srgbClr val="FFFFFF"/>
                </a:solidFill>
                <a:latin typeface="Comic Sans MS"/>
                <a:ea typeface="Comic Sans MS"/>
                <a:cs typeface="Comic Sans MS"/>
                <a:sym typeface="Comic Sans MS"/>
              </a:rPr>
              <a:t>Summarize the points a speaker makes and explain how each claim is supported by reasons and evidence.</a:t>
            </a:r>
            <a:endParaRPr sz="1000">
              <a:solidFill>
                <a:srgbClr val="FFFFFF"/>
              </a:solidFill>
              <a:latin typeface="Comic Sans MS"/>
              <a:ea typeface="Comic Sans MS"/>
              <a:cs typeface="Comic Sans MS"/>
              <a:sym typeface="Comic Sans MS"/>
            </a:endParaRPr>
          </a:p>
          <a:p>
            <a:pPr marL="0" lvl="0" indent="0">
              <a:spcBef>
                <a:spcPts val="0"/>
              </a:spcBef>
              <a:spcAft>
                <a:spcPts val="0"/>
              </a:spcAft>
              <a:buClr>
                <a:schemeClr val="dk2"/>
              </a:buClr>
              <a:buSzPts val="1100"/>
              <a:buFont typeface="Arial"/>
              <a:buNone/>
            </a:pPr>
            <a:endParaRPr sz="1100">
              <a:solidFill>
                <a:schemeClr val="dk2"/>
              </a:solidFill>
              <a:latin typeface="Comic Sans MS"/>
              <a:ea typeface="Comic Sans MS"/>
              <a:cs typeface="Comic Sans MS"/>
              <a:sym typeface="Comic Sans MS"/>
            </a:endParaRPr>
          </a:p>
          <a:p>
            <a:pPr marL="0" lvl="0" indent="0">
              <a:spcBef>
                <a:spcPts val="1600"/>
              </a:spcBef>
              <a:spcAft>
                <a:spcPts val="1600"/>
              </a:spcAft>
              <a:buNone/>
            </a:pPr>
            <a:endParaRPr/>
          </a:p>
        </p:txBody>
      </p:sp>
      <p:pic>
        <p:nvPicPr>
          <p:cNvPr id="114" name="Shape 114"/>
          <p:cNvPicPr preferRelativeResize="0"/>
          <p:nvPr/>
        </p:nvPicPr>
        <p:blipFill>
          <a:blip r:embed="rId10">
            <a:alphaModFix/>
          </a:blip>
          <a:stretch>
            <a:fillRect/>
          </a:stretch>
        </p:blipFill>
        <p:spPr>
          <a:xfrm>
            <a:off x="265500" y="3351256"/>
            <a:ext cx="1854100" cy="1180444"/>
          </a:xfrm>
          <a:prstGeom prst="rect">
            <a:avLst/>
          </a:prstGeom>
          <a:noFill/>
          <a:ln>
            <a:noFill/>
          </a:ln>
        </p:spPr>
      </p:pic>
      <p:pic>
        <p:nvPicPr>
          <p:cNvPr id="115" name="Shape 115"/>
          <p:cNvPicPr preferRelativeResize="0"/>
          <p:nvPr/>
        </p:nvPicPr>
        <p:blipFill>
          <a:blip r:embed="rId11">
            <a:alphaModFix/>
          </a:blip>
          <a:stretch>
            <a:fillRect/>
          </a:stretch>
        </p:blipFill>
        <p:spPr>
          <a:xfrm>
            <a:off x="2234675" y="3309725"/>
            <a:ext cx="2371997" cy="126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65500" y="1181700"/>
            <a:ext cx="4045200" cy="1533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a:latin typeface="Comic Sans MS"/>
                <a:ea typeface="Comic Sans MS"/>
                <a:cs typeface="Comic Sans MS"/>
                <a:sym typeface="Comic Sans MS"/>
              </a:rPr>
              <a:t>Common</a:t>
            </a:r>
            <a:endParaRPr>
              <a:latin typeface="Comic Sans MS"/>
              <a:ea typeface="Comic Sans MS"/>
              <a:cs typeface="Comic Sans MS"/>
              <a:sym typeface="Comic Sans MS"/>
            </a:endParaRPr>
          </a:p>
          <a:p>
            <a:pPr marL="0" lvl="0" indent="0">
              <a:spcBef>
                <a:spcPts val="0"/>
              </a:spcBef>
              <a:spcAft>
                <a:spcPts val="0"/>
              </a:spcAft>
              <a:buClr>
                <a:schemeClr val="dk2"/>
              </a:buClr>
              <a:buSzPts val="1100"/>
              <a:buFont typeface="Arial"/>
              <a:buNone/>
            </a:pPr>
            <a:r>
              <a:rPr lang="en">
                <a:latin typeface="Comic Sans MS"/>
                <a:ea typeface="Comic Sans MS"/>
                <a:cs typeface="Comic Sans MS"/>
                <a:sym typeface="Comic Sans MS"/>
              </a:rPr>
              <a:t>Core Standards</a:t>
            </a:r>
            <a:endParaRPr/>
          </a:p>
        </p:txBody>
      </p:sp>
      <p:sp>
        <p:nvSpPr>
          <p:cNvPr id="121" name="Shape 121"/>
          <p:cNvSpPr txBox="1">
            <a:spLocks noGrp="1"/>
          </p:cNvSpPr>
          <p:nvPr>
            <p:ph type="subTitle" idx="1"/>
          </p:nvPr>
        </p:nvSpPr>
        <p:spPr>
          <a:xfrm>
            <a:off x="265500" y="2806449"/>
            <a:ext cx="4045200" cy="21123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1800" u="sng">
                <a:solidFill>
                  <a:schemeClr val="dk2"/>
                </a:solidFill>
                <a:latin typeface="Comic Sans MS"/>
                <a:ea typeface="Comic Sans MS"/>
                <a:cs typeface="Comic Sans MS"/>
                <a:sym typeface="Comic Sans MS"/>
              </a:rPr>
              <a:t>Presentation of Knowledge and Ideas:</a:t>
            </a:r>
            <a:endParaRPr sz="1800" u="sng">
              <a:solidFill>
                <a:schemeClr val="dk2"/>
              </a:solidFill>
              <a:latin typeface="Comic Sans MS"/>
              <a:ea typeface="Comic Sans MS"/>
              <a:cs typeface="Comic Sans MS"/>
              <a:sym typeface="Comic Sans MS"/>
            </a:endParaRPr>
          </a:p>
          <a:p>
            <a:pPr marL="0" lvl="0" indent="0" algn="l">
              <a:spcBef>
                <a:spcPts val="0"/>
              </a:spcBef>
              <a:spcAft>
                <a:spcPts val="0"/>
              </a:spcAft>
              <a:buNone/>
            </a:pPr>
            <a:endParaRPr/>
          </a:p>
        </p:txBody>
      </p:sp>
      <p:sp>
        <p:nvSpPr>
          <p:cNvPr id="122" name="Shape 1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2"/>
              </a:buClr>
              <a:buSzPts val="1100"/>
              <a:buFont typeface="Arial"/>
              <a:buNone/>
            </a:pPr>
            <a:r>
              <a:rPr lang="en" sz="1100">
                <a:solidFill>
                  <a:schemeClr val="hlink"/>
                </a:solidFill>
                <a:uFill>
                  <a:noFill/>
                </a:uFill>
                <a:latin typeface="Comic Sans MS"/>
                <a:ea typeface="Comic Sans MS"/>
                <a:cs typeface="Comic Sans MS"/>
                <a:sym typeface="Comic Sans MS"/>
                <a:hlinkClick r:id="rId3"/>
              </a:rPr>
              <a:t>CCSS.ELA-LITERACY.SL.5.4</a:t>
            </a:r>
            <a:endParaRPr sz="1100">
              <a:solidFill>
                <a:schemeClr val="hlink"/>
              </a:solidFill>
              <a:uFill>
                <a:noFill/>
              </a:uFill>
              <a:latin typeface="Comic Sans MS"/>
              <a:ea typeface="Comic Sans MS"/>
              <a:cs typeface="Comic Sans MS"/>
              <a:sym typeface="Comic Sans MS"/>
              <a:hlinkClick r:id="rId3"/>
            </a:endParaRPr>
          </a:p>
          <a:p>
            <a:pPr marL="0" lvl="0" indent="0" rtl="0">
              <a:lnSpc>
                <a:spcPct val="100000"/>
              </a:lnSpc>
              <a:spcBef>
                <a:spcPts val="0"/>
              </a:spcBef>
              <a:spcAft>
                <a:spcPts val="0"/>
              </a:spcAft>
              <a:buClr>
                <a:schemeClr val="dk2"/>
              </a:buClr>
              <a:buSzPts val="1100"/>
              <a:buFont typeface="Arial"/>
              <a:buNone/>
            </a:pPr>
            <a:r>
              <a:rPr lang="en" sz="1100">
                <a:solidFill>
                  <a:srgbClr val="FFFFFF"/>
                </a:solidFill>
                <a:latin typeface="Comic Sans MS"/>
                <a:ea typeface="Comic Sans MS"/>
                <a:cs typeface="Comic Sans MS"/>
                <a:sym typeface="Comic Sans MS"/>
              </a:rPr>
              <a:t>Report on a topic or text or present an opinion, sequencing ideas logically and using appropriate facts and relevant, descriptive details to support main ideas or themes; speak clearly at an understandable pace.</a:t>
            </a:r>
            <a:endParaRPr sz="1100">
              <a:solidFill>
                <a:srgbClr val="FFFFFF"/>
              </a:solidFill>
              <a:latin typeface="Comic Sans MS"/>
              <a:ea typeface="Comic Sans MS"/>
              <a:cs typeface="Comic Sans MS"/>
              <a:sym typeface="Comic Sans MS"/>
            </a:endParaRPr>
          </a:p>
          <a:p>
            <a:pPr marL="0" lvl="0" indent="0" rtl="0">
              <a:lnSpc>
                <a:spcPct val="100000"/>
              </a:lnSpc>
              <a:spcBef>
                <a:spcPts val="0"/>
              </a:spcBef>
              <a:spcAft>
                <a:spcPts val="0"/>
              </a:spcAft>
              <a:buClr>
                <a:schemeClr val="dk2"/>
              </a:buClr>
              <a:buSzPts val="1100"/>
              <a:buFont typeface="Arial"/>
              <a:buNone/>
            </a:pPr>
            <a:r>
              <a:rPr lang="en" sz="1100">
                <a:solidFill>
                  <a:schemeClr val="hlink"/>
                </a:solidFill>
                <a:uFill>
                  <a:noFill/>
                </a:uFill>
                <a:latin typeface="Comic Sans MS"/>
                <a:ea typeface="Comic Sans MS"/>
                <a:cs typeface="Comic Sans MS"/>
                <a:sym typeface="Comic Sans MS"/>
                <a:hlinkClick r:id="rId4"/>
              </a:rPr>
              <a:t>CCSS.ELA-LITERACY.SL.5.5</a:t>
            </a:r>
            <a:endParaRPr sz="1100">
              <a:solidFill>
                <a:schemeClr val="hlink"/>
              </a:solidFill>
              <a:uFill>
                <a:noFill/>
              </a:uFill>
              <a:latin typeface="Comic Sans MS"/>
              <a:ea typeface="Comic Sans MS"/>
              <a:cs typeface="Comic Sans MS"/>
              <a:sym typeface="Comic Sans MS"/>
              <a:hlinkClick r:id="rId4"/>
            </a:endParaRPr>
          </a:p>
          <a:p>
            <a:pPr marL="0" lvl="0" indent="0" rtl="0">
              <a:lnSpc>
                <a:spcPct val="100000"/>
              </a:lnSpc>
              <a:spcBef>
                <a:spcPts val="0"/>
              </a:spcBef>
              <a:spcAft>
                <a:spcPts val="0"/>
              </a:spcAft>
              <a:buClr>
                <a:schemeClr val="dk2"/>
              </a:buClr>
              <a:buSzPts val="1100"/>
              <a:buFont typeface="Arial"/>
              <a:buNone/>
            </a:pPr>
            <a:r>
              <a:rPr lang="en" sz="1100">
                <a:solidFill>
                  <a:srgbClr val="FFFFFF"/>
                </a:solidFill>
                <a:latin typeface="Comic Sans MS"/>
                <a:ea typeface="Comic Sans MS"/>
                <a:cs typeface="Comic Sans MS"/>
                <a:sym typeface="Comic Sans MS"/>
              </a:rPr>
              <a:t>Include multimedia components (e.g., graphics, sound) and visual displays in presentations when appropriate to enhance the development of main ideas or themes.</a:t>
            </a:r>
            <a:endParaRPr sz="1100">
              <a:solidFill>
                <a:srgbClr val="FFFFFF"/>
              </a:solidFill>
              <a:latin typeface="Comic Sans MS"/>
              <a:ea typeface="Comic Sans MS"/>
              <a:cs typeface="Comic Sans MS"/>
              <a:sym typeface="Comic Sans MS"/>
            </a:endParaRPr>
          </a:p>
          <a:p>
            <a:pPr marL="0" lvl="0" indent="0" rtl="0">
              <a:lnSpc>
                <a:spcPct val="100000"/>
              </a:lnSpc>
              <a:spcBef>
                <a:spcPts val="0"/>
              </a:spcBef>
              <a:spcAft>
                <a:spcPts val="0"/>
              </a:spcAft>
              <a:buClr>
                <a:schemeClr val="dk2"/>
              </a:buClr>
              <a:buSzPts val="1100"/>
              <a:buFont typeface="Arial"/>
              <a:buNone/>
            </a:pPr>
            <a:r>
              <a:rPr lang="en" sz="1100">
                <a:solidFill>
                  <a:schemeClr val="hlink"/>
                </a:solidFill>
                <a:uFill>
                  <a:noFill/>
                </a:uFill>
                <a:latin typeface="Comic Sans MS"/>
                <a:ea typeface="Comic Sans MS"/>
                <a:cs typeface="Comic Sans MS"/>
                <a:sym typeface="Comic Sans MS"/>
                <a:hlinkClick r:id="rId5"/>
              </a:rPr>
              <a:t>CCSS.ELA-LITERACY.SL.5.6</a:t>
            </a:r>
            <a:endParaRPr sz="1100">
              <a:solidFill>
                <a:schemeClr val="hlink"/>
              </a:solidFill>
              <a:uFill>
                <a:noFill/>
              </a:uFill>
              <a:latin typeface="Comic Sans MS"/>
              <a:ea typeface="Comic Sans MS"/>
              <a:cs typeface="Comic Sans MS"/>
              <a:sym typeface="Comic Sans MS"/>
              <a:hlinkClick r:id="rId5"/>
            </a:endParaRPr>
          </a:p>
          <a:p>
            <a:pPr marL="0" lvl="0" indent="0" rtl="0">
              <a:lnSpc>
                <a:spcPct val="100000"/>
              </a:lnSpc>
              <a:spcBef>
                <a:spcPts val="0"/>
              </a:spcBef>
              <a:spcAft>
                <a:spcPts val="0"/>
              </a:spcAft>
              <a:buClr>
                <a:schemeClr val="dk2"/>
              </a:buClr>
              <a:buSzPts val="1100"/>
              <a:buFont typeface="Arial"/>
              <a:buNone/>
            </a:pPr>
            <a:r>
              <a:rPr lang="en" sz="1100">
                <a:solidFill>
                  <a:srgbClr val="FFFFFF"/>
                </a:solidFill>
                <a:latin typeface="Comic Sans MS"/>
                <a:ea typeface="Comic Sans MS"/>
                <a:cs typeface="Comic Sans MS"/>
                <a:sym typeface="Comic Sans MS"/>
              </a:rPr>
              <a:t>Adapt speech to a variety of contexts and tasks, using formal English when appropriate to task and situation. (See grade 5 Language standards 1 and 3 </a:t>
            </a:r>
            <a:r>
              <a:rPr lang="en" sz="1100">
                <a:solidFill>
                  <a:schemeClr val="hlink"/>
                </a:solidFill>
                <a:uFill>
                  <a:noFill/>
                </a:uFill>
                <a:latin typeface="Comic Sans MS"/>
                <a:ea typeface="Comic Sans MS"/>
                <a:cs typeface="Comic Sans MS"/>
                <a:sym typeface="Comic Sans MS"/>
                <a:hlinkClick r:id="rId6"/>
              </a:rPr>
              <a:t>here</a:t>
            </a:r>
            <a:r>
              <a:rPr lang="en" sz="1100">
                <a:solidFill>
                  <a:schemeClr val="dk2"/>
                </a:solidFill>
                <a:latin typeface="Comic Sans MS"/>
                <a:ea typeface="Comic Sans MS"/>
                <a:cs typeface="Comic Sans MS"/>
                <a:sym typeface="Comic Sans MS"/>
              </a:rPr>
              <a:t> </a:t>
            </a:r>
            <a:r>
              <a:rPr lang="en" sz="1100">
                <a:solidFill>
                  <a:srgbClr val="FFFFFF"/>
                </a:solidFill>
                <a:latin typeface="Comic Sans MS"/>
                <a:ea typeface="Comic Sans MS"/>
                <a:cs typeface="Comic Sans MS"/>
                <a:sym typeface="Comic Sans MS"/>
              </a:rPr>
              <a:t>for specific expectations.)</a:t>
            </a:r>
            <a:endParaRPr sz="1100">
              <a:solidFill>
                <a:srgbClr val="FFFFFF"/>
              </a:solidFill>
              <a:latin typeface="Comic Sans MS"/>
              <a:ea typeface="Comic Sans MS"/>
              <a:cs typeface="Comic Sans MS"/>
              <a:sym typeface="Comic Sans MS"/>
            </a:endParaRPr>
          </a:p>
          <a:p>
            <a:pPr marL="0" lvl="0" indent="0" rtl="0">
              <a:lnSpc>
                <a:spcPct val="100000"/>
              </a:lnSpc>
              <a:spcBef>
                <a:spcPts val="0"/>
              </a:spcBef>
              <a:spcAft>
                <a:spcPts val="0"/>
              </a:spcAft>
              <a:buClr>
                <a:schemeClr val="dk2"/>
              </a:buClr>
              <a:buSzPts val="1100"/>
              <a:buFont typeface="Arial"/>
              <a:buNone/>
            </a:pPr>
            <a:r>
              <a:rPr lang="en" sz="1100">
                <a:solidFill>
                  <a:schemeClr val="dk2"/>
                </a:solidFill>
                <a:latin typeface="Comic Sans MS"/>
                <a:ea typeface="Comic Sans MS"/>
                <a:cs typeface="Comic Sans MS"/>
                <a:sym typeface="Comic Sans MS"/>
              </a:rPr>
              <a:t> </a:t>
            </a:r>
            <a:endParaRPr sz="1100">
              <a:solidFill>
                <a:schemeClr val="dk2"/>
              </a:solidFill>
              <a:latin typeface="Comic Sans MS"/>
              <a:ea typeface="Comic Sans MS"/>
              <a:cs typeface="Comic Sans MS"/>
              <a:sym typeface="Comic Sans MS"/>
            </a:endParaRPr>
          </a:p>
          <a:p>
            <a:pPr marL="0" lvl="0" indent="0" rtl="0">
              <a:lnSpc>
                <a:spcPct val="100000"/>
              </a:lnSpc>
              <a:spcBef>
                <a:spcPts val="0"/>
              </a:spcBef>
              <a:spcAft>
                <a:spcPts val="0"/>
              </a:spcAft>
              <a:buClr>
                <a:schemeClr val="dk2"/>
              </a:buClr>
              <a:buSzPts val="1100"/>
              <a:buFont typeface="Arial"/>
              <a:buNone/>
            </a:pP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marL="0" lvl="0" indent="0">
              <a:lnSpc>
                <a:spcPct val="100000"/>
              </a:lnSpc>
              <a:spcBef>
                <a:spcPts val="0"/>
              </a:spcBef>
              <a:spcAft>
                <a:spcPts val="0"/>
              </a:spcAft>
              <a:buNone/>
            </a:pPr>
            <a:endParaRPr/>
          </a:p>
        </p:txBody>
      </p:sp>
      <p:pic>
        <p:nvPicPr>
          <p:cNvPr id="123" name="Shape 123"/>
          <p:cNvPicPr preferRelativeResize="0"/>
          <p:nvPr/>
        </p:nvPicPr>
        <p:blipFill>
          <a:blip r:embed="rId7">
            <a:alphaModFix/>
          </a:blip>
          <a:stretch>
            <a:fillRect/>
          </a:stretch>
        </p:blipFill>
        <p:spPr>
          <a:xfrm>
            <a:off x="349575" y="3720300"/>
            <a:ext cx="1635424" cy="1123599"/>
          </a:xfrm>
          <a:prstGeom prst="rect">
            <a:avLst/>
          </a:prstGeom>
          <a:noFill/>
          <a:ln>
            <a:noFill/>
          </a:ln>
        </p:spPr>
      </p:pic>
      <p:pic>
        <p:nvPicPr>
          <p:cNvPr id="124" name="Shape 124"/>
          <p:cNvPicPr preferRelativeResize="0"/>
          <p:nvPr/>
        </p:nvPicPr>
        <p:blipFill>
          <a:blip r:embed="rId8">
            <a:alphaModFix/>
          </a:blip>
          <a:stretch>
            <a:fillRect/>
          </a:stretch>
        </p:blipFill>
        <p:spPr>
          <a:xfrm>
            <a:off x="2502950" y="3720300"/>
            <a:ext cx="1635425" cy="112360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(16:9)</PresentationFormat>
  <Paragraphs>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Comic Sans MS</vt:lpstr>
      <vt:lpstr>Raleway</vt:lpstr>
      <vt:lpstr>Source Sans Pro</vt:lpstr>
      <vt:lpstr>Plum</vt:lpstr>
      <vt:lpstr>Technology Report</vt:lpstr>
      <vt:lpstr>Introduction</vt:lpstr>
      <vt:lpstr>Task</vt:lpstr>
      <vt:lpstr>Process</vt:lpstr>
      <vt:lpstr>Resources</vt:lpstr>
      <vt:lpstr>Evaluation</vt:lpstr>
      <vt:lpstr>Conclusion</vt:lpstr>
      <vt:lpstr>Common Core Standards</vt:lpstr>
      <vt:lpstr>Common Core Standards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Report</dc:title>
  <cp:lastModifiedBy>Windows User</cp:lastModifiedBy>
  <cp:revision>1</cp:revision>
  <dcterms:modified xsi:type="dcterms:W3CDTF">2018-04-24T14:33:23Z</dcterms:modified>
</cp:coreProperties>
</file>