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257" r:id="rId6"/>
    <p:sldId id="269" r:id="rId7"/>
    <p:sldId id="270" r:id="rId8"/>
    <p:sldId id="271" r:id="rId9"/>
    <p:sldId id="273" r:id="rId10"/>
    <p:sldId id="274" r:id="rId11"/>
    <p:sldId id="275" r:id="rId12"/>
    <p:sldId id="276" r:id="rId13"/>
    <p:sldId id="277" r:id="rId14"/>
    <p:sldId id="278" r:id="rId1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showGuides="1">
      <p:cViewPr varScale="1">
        <p:scale>
          <a:sx n="81" d="100"/>
          <a:sy n="81" d="100"/>
        </p:scale>
        <p:origin x="-78" y="-690"/>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23CEAAF3-9831-450B-8D59-2C09DB96C8FC}" type="datetimeFigureOut">
              <a:rPr lang="en-US"/>
              <a:pPr/>
              <a:t>4/2/2018</a:t>
            </a:fld>
            <a:endParaRPr/>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xmlns=""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D50CD79-FC16-4410-AB61-17F26E6D3BC8}" type="datetimeFigureOut">
              <a:rPr lang="en-US"/>
              <a:pPr/>
              <a:t>4/2/2018</a:t>
            </a:fld>
            <a:endParaRPr/>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xmlns=""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pPr/>
              <a:t>1</a:t>
            </a:fld>
            <a:endParaRPr lang="en-US"/>
          </a:p>
        </p:txBody>
      </p:sp>
    </p:spTree>
    <p:extLst>
      <p:ext uri="{BB962C8B-B14F-4D97-AF65-F5344CB8AC3E}">
        <p14:creationId xmlns:p14="http://schemas.microsoft.com/office/powerpoint/2010/main" xmlns=""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saturation sat="30000"/>
                    </a14:imgEffect>
                  </a14:imgLayer>
                </a14:imgProps>
              </a:ext>
              <a:ext uri="{28A0092B-C50C-407E-A947-70E740481C1C}">
                <a14:useLocalDpi xmlns:a14="http://schemas.microsoft.com/office/drawing/2010/main" xmlns=""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4/2/2018</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xmlns="" val="16597565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pPr/>
              <a:t>4/2/2018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7696370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pPr/>
              <a:t>4/2/2018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20120767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pPr/>
              <a:t>4/2/2018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459271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pPr/>
              <a:t>4/2/2018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7868768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saturation sat="30000"/>
                    </a14:imgEffect>
                  </a14:imgLayer>
                </a14:imgProps>
              </a:ext>
              <a:ext uri="{28A0092B-C50C-407E-A947-70E740481C1C}">
                <a14:useLocalDpi xmlns:a14="http://schemas.microsoft.com/office/drawing/2010/main" xmlns=""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xmlns="" val="26739436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pPr/>
              <a:t>4/2/2018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602678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pPr/>
              <a:t>4/2/2018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5277910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pPr/>
              <a:t>4/2/2018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9710161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pPr/>
              <a:t>4/2/2018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1758111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pPr/>
              <a:t>4/2/2018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024169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pPr/>
              <a:t>4/2/2018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7697646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4/2/2018</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024744"/>
            <a:ext cx="6838950" cy="2487042"/>
          </a:xfrm>
        </p:spPr>
        <p:txBody>
          <a:bodyPr anchor="ctr">
            <a:normAutofit/>
          </a:bodyPr>
          <a:lstStyle/>
          <a:p>
            <a:pPr algn="ctr"/>
            <a:r>
              <a:rPr lang="en-US" sz="3200" dirty="0"/>
              <a:t/>
            </a:r>
            <a:br>
              <a:rPr lang="en-US" sz="3200" dirty="0"/>
            </a:br>
            <a:r>
              <a:rPr lang="en-US" sz="3200" dirty="0"/>
              <a:t>The effectiveness of peer tutoring to increase academic achievement</a:t>
            </a:r>
          </a:p>
        </p:txBody>
      </p:sp>
      <p:sp>
        <p:nvSpPr>
          <p:cNvPr id="7" name="Subtitle 6"/>
          <p:cNvSpPr>
            <a:spLocks noGrp="1"/>
          </p:cNvSpPr>
          <p:nvPr>
            <p:ph type="subTitle" idx="1"/>
          </p:nvPr>
        </p:nvSpPr>
        <p:spPr>
          <a:xfrm>
            <a:off x="1422627" y="4899302"/>
            <a:ext cx="3993696" cy="653143"/>
          </a:xfrm>
        </p:spPr>
        <p:txBody>
          <a:bodyPr>
            <a:noAutofit/>
          </a:bodyPr>
          <a:lstStyle/>
          <a:p>
            <a:r>
              <a:rPr lang="en-US" sz="2400" b="1" dirty="0"/>
              <a:t>Stephanie </a:t>
            </a:r>
            <a:r>
              <a:rPr lang="en-US" sz="2400" b="1" dirty="0" err="1" smtClean="0"/>
              <a:t>Maxy</a:t>
            </a:r>
            <a:endParaRPr lang="en-US" sz="2400" b="1" dirty="0"/>
          </a:p>
        </p:txBody>
      </p:sp>
      <p:pic>
        <p:nvPicPr>
          <p:cNvPr id="10" name="Picture Placeholder 9"/>
          <p:cNvPicPr>
            <a:picLocks noGrp="1" noChangeAspect="1"/>
          </p:cNvPicPr>
          <p:nvPr>
            <p:ph type="pic" sz="quarter" idx="13"/>
          </p:nvPr>
        </p:nvPicPr>
        <p:blipFill rotWithShape="1">
          <a:blip r:embed="rId3" cstate="print">
            <a:extLst>
              <a:ext uri="{28A0092B-C50C-407E-A947-70E740481C1C}">
                <a14:useLocalDpi xmlns:a14="http://schemas.microsoft.com/office/drawing/2010/main" xmlns="" val="0"/>
              </a:ext>
            </a:extLst>
          </a:blip>
          <a:srcRect l="789" r="789" b="11644"/>
          <a:stretch/>
        </p:blipFill>
        <p:spPr>
          <a:xfrm>
            <a:off x="6838949" y="1310656"/>
            <a:ext cx="5353051" cy="4208604"/>
          </a:xfrm>
        </p:spPr>
      </p:pic>
    </p:spTree>
    <p:extLst>
      <p:ext uri="{BB962C8B-B14F-4D97-AF65-F5344CB8AC3E}">
        <p14:creationId xmlns:p14="http://schemas.microsoft.com/office/powerpoint/2010/main" xmlns="" val="16521339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38" y="1797550"/>
            <a:ext cx="9980682" cy="598516"/>
          </a:xfrm>
        </p:spPr>
        <p:txBody>
          <a:bodyPr/>
          <a:lstStyle/>
          <a:p>
            <a:r>
              <a:rPr lang="en-US" dirty="0" smtClean="0"/>
              <a:t>Pre- Test						Post- Test</a:t>
            </a:r>
            <a:endParaRPr lang="en-US" dirty="0"/>
          </a:p>
        </p:txBody>
      </p:sp>
      <p:pic>
        <p:nvPicPr>
          <p:cNvPr id="2049" name="Picture 1" descr="https://nces.ed.gov/nceskids/createagraph/graphwrite.aspx?ID=34f120a8c6904160ae8649411925bf71&amp;r=75705.771573&amp;fil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7257" y="2537382"/>
            <a:ext cx="3336926" cy="2682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s://nces.ed.gov/nceskids/createagraph/graphwrite.aspx?ID=34f120a8c6904160ae8649411925bf71&amp;r=76101.8714876&amp;fil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1412" y="2597938"/>
            <a:ext cx="3384550" cy="27193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a:spLocks noChangeArrowheads="1"/>
          </p:cNvSpPr>
          <p:nvPr/>
        </p:nvSpPr>
        <p:spPr bwMode="auto">
          <a:xfrm>
            <a:off x="702733" y="1938866"/>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itle 1"/>
          <p:cNvSpPr txBox="1">
            <a:spLocks/>
          </p:cNvSpPr>
          <p:nvPr/>
        </p:nvSpPr>
        <p:spPr>
          <a:xfrm>
            <a:off x="1104900" y="76200"/>
            <a:ext cx="9980682"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dirty="0" smtClean="0"/>
              <a:t>F &amp; P Assessment </a:t>
            </a:r>
            <a:endParaRPr lang="en-US" dirty="0"/>
          </a:p>
        </p:txBody>
      </p:sp>
    </p:spTree>
    <p:extLst>
      <p:ext uri="{BB962C8B-B14F-4D97-AF65-F5344CB8AC3E}">
        <p14:creationId xmlns:p14="http://schemas.microsoft.com/office/powerpoint/2010/main" xmlns="" val="18181259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Reading Test </a:t>
            </a:r>
            <a:endParaRPr lang="en-US" dirty="0"/>
          </a:p>
        </p:txBody>
      </p:sp>
      <p:pic>
        <p:nvPicPr>
          <p:cNvPr id="3074" name="Picture 3" descr="https://nces.ed.gov/nceskids/createagraph/graphwrite.aspx?ID=34f120a8c6904160ae8649411925bf71&amp;r=76647.2167126&amp;fil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1118" y="3069121"/>
            <a:ext cx="3961660" cy="2807227"/>
          </a:xfrm>
          <a:prstGeom prst="rect">
            <a:avLst/>
          </a:prstGeom>
          <a:noFill/>
          <a:extLst>
            <a:ext uri="{909E8E84-426E-40DD-AFC4-6F175D3DCCD1}">
              <a14:hiddenFill xmlns:a14="http://schemas.microsoft.com/office/drawing/2010/main" xmlns="">
                <a:solidFill>
                  <a:srgbClr val="FFFFFF"/>
                </a:solidFill>
              </a14:hiddenFill>
            </a:ext>
          </a:extLst>
        </p:spPr>
      </p:pic>
      <p:pic>
        <p:nvPicPr>
          <p:cNvPr id="3073" name="Picture 4" descr="https://nces.ed.gov/nceskids/createagraph/graphwrite.aspx?ID=34f120a8c6904160ae8649411925bf71&amp;r=76770.5972156&amp;fil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08860" y="2915892"/>
            <a:ext cx="3598180" cy="285800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a:spLocks noChangeArrowheads="1"/>
          </p:cNvSpPr>
          <p:nvPr/>
        </p:nvSpPr>
        <p:spPr bwMode="auto">
          <a:xfrm>
            <a:off x="911012" y="1591794"/>
            <a:ext cx="9957486"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 Test                                                                                                                                                             Post- Test (After 10 </a:t>
            </a:r>
            <a:r>
              <a:rPr kumimoji="0" lang="en-US" altLang="en-US" sz="12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week period)</a:t>
            </a:r>
            <a:endParaRPr kumimoji="0" lang="en-US" altLang="en-US" sz="800" b="0" i="0" u="none" strike="noStrike" cap="none" normalizeH="0" baseline="0" dirty="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2764751" y="2699789"/>
            <a:ext cx="9957486"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13490243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What is Classwide Peer Tutoring (CWPT)</a:t>
            </a:r>
          </a:p>
        </p:txBody>
      </p:sp>
      <p:sp>
        <p:nvSpPr>
          <p:cNvPr id="14" name="Content Placeholder 13"/>
          <p:cNvSpPr>
            <a:spLocks noGrp="1"/>
          </p:cNvSpPr>
          <p:nvPr>
            <p:ph idx="1"/>
          </p:nvPr>
        </p:nvSpPr>
        <p:spPr/>
        <p:txBody>
          <a:bodyPr/>
          <a:lstStyle/>
          <a:p>
            <a:pPr algn="ctr"/>
            <a:r>
              <a:rPr lang="en-US" dirty="0"/>
              <a:t>The Classwide Peer Tutoring (CWPT) is a teaching strategy that involves the whole class to be engaged in the process of learning and/or practicing a particular academic skill, in a fun way.</a:t>
            </a:r>
          </a:p>
          <a:p>
            <a:pPr marL="0" indent="0" algn="ctr">
              <a:buNone/>
            </a:pPr>
            <a:endParaRPr lang="en-US" dirty="0"/>
          </a:p>
          <a:p>
            <a:pPr algn="ctr"/>
            <a:r>
              <a:rPr lang="en-US" dirty="0"/>
              <a:t>Can be use in many different subject: reading teachers may use CWPT to help students master their sight words or spelling. Math teachers may use CWPT to master math facts. </a:t>
            </a:r>
          </a:p>
          <a:p>
            <a:pPr algn="ctr"/>
            <a:endParaRPr lang="en-US" dirty="0"/>
          </a:p>
          <a:p>
            <a:pPr algn="ctr"/>
            <a:r>
              <a:rPr lang="en-US" dirty="0"/>
              <a:t>Whichever subject CWPT is used in, it incorporates one student playing the role of a “tutor” and another student playing the role of a “tutee”. </a:t>
            </a:r>
          </a:p>
        </p:txBody>
      </p:sp>
    </p:spTree>
    <p:extLst>
      <p:ext uri="{BB962C8B-B14F-4D97-AF65-F5344CB8AC3E}">
        <p14:creationId xmlns:p14="http://schemas.microsoft.com/office/powerpoint/2010/main" xmlns="" val="1654255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Problem Statement</a:t>
            </a:r>
          </a:p>
        </p:txBody>
      </p:sp>
      <p:sp>
        <p:nvSpPr>
          <p:cNvPr id="3" name="Content Placeholder 2"/>
          <p:cNvSpPr>
            <a:spLocks noGrp="1"/>
          </p:cNvSpPr>
          <p:nvPr>
            <p:ph idx="1"/>
          </p:nvPr>
        </p:nvSpPr>
        <p:spPr/>
        <p:txBody>
          <a:bodyPr/>
          <a:lstStyle/>
          <a:p>
            <a:pPr marL="0" indent="0" algn="ctr">
              <a:buNone/>
            </a:pPr>
            <a:r>
              <a:rPr lang="en-US" dirty="0"/>
              <a:t>	</a:t>
            </a:r>
          </a:p>
          <a:p>
            <a:pPr marL="0" indent="0" algn="ctr">
              <a:buNone/>
            </a:pPr>
            <a:endParaRPr lang="en-US" dirty="0"/>
          </a:p>
          <a:p>
            <a:pPr marL="0" indent="0" algn="ctr">
              <a:buNone/>
            </a:pPr>
            <a:r>
              <a:rPr lang="en-US" dirty="0"/>
              <a:t>Admitting any misunderstanding during whole group instruction takes a lot of courage. Students tend to keep quiet and shy away from asking questions that would clarify their thinking. There are many reasons for this. Some students feel embarrassed to admit their misunderstanding in front of others, some students give up as a result of feeling completely lost, and others want to give themselves more time to make sense of the problem at hand before seeking assistance. Unfortunately, those who find themselves in such situations, are usually the lower achieving students. As a result, One of the best instructional strategies to implement is the peer tutoring strategy. </a:t>
            </a:r>
          </a:p>
          <a:p>
            <a:pPr algn="ctr"/>
            <a:endParaRPr lang="en-US" dirty="0"/>
          </a:p>
        </p:txBody>
      </p:sp>
    </p:spTree>
    <p:extLst>
      <p:ext uri="{BB962C8B-B14F-4D97-AF65-F5344CB8AC3E}">
        <p14:creationId xmlns:p14="http://schemas.microsoft.com/office/powerpoint/2010/main" xmlns="" val="16753048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Research Questions</a:t>
            </a:r>
          </a:p>
        </p:txBody>
      </p:sp>
      <p:sp>
        <p:nvSpPr>
          <p:cNvPr id="3" name="Content Placeholder 2"/>
          <p:cNvSpPr>
            <a:spLocks noGrp="1"/>
          </p:cNvSpPr>
          <p:nvPr>
            <p:ph idx="1"/>
          </p:nvPr>
        </p:nvSpPr>
        <p:spPr>
          <a:xfrm>
            <a:off x="1104900" y="1600199"/>
            <a:ext cx="9982200" cy="5038595"/>
          </a:xfrm>
        </p:spPr>
        <p:txBody>
          <a:bodyPr>
            <a:normAutofit/>
          </a:bodyPr>
          <a:lstStyle/>
          <a:p>
            <a:pPr algn="ctr"/>
            <a:r>
              <a:rPr lang="en-US" sz="3600" dirty="0"/>
              <a:t>What is the effect of peer tutoring on students’ literacy development?</a:t>
            </a:r>
          </a:p>
          <a:p>
            <a:pPr algn="ctr"/>
            <a:r>
              <a:rPr lang="en-US" sz="3600" dirty="0"/>
              <a:t>How can peer tutoring be implemented within the classroom?</a:t>
            </a:r>
          </a:p>
          <a:p>
            <a:pPr algn="ctr"/>
            <a:r>
              <a:rPr lang="en-US" sz="3600" dirty="0"/>
              <a:t>How can peer tutoring be implemented outside the classroom?</a:t>
            </a:r>
          </a:p>
          <a:p>
            <a:pPr algn="ctr"/>
            <a:endParaRPr lang="en-US" sz="3600" dirty="0"/>
          </a:p>
        </p:txBody>
      </p:sp>
    </p:spTree>
    <p:extLst>
      <p:ext uri="{BB962C8B-B14F-4D97-AF65-F5344CB8AC3E}">
        <p14:creationId xmlns:p14="http://schemas.microsoft.com/office/powerpoint/2010/main" xmlns="" val="42136163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Data Sources</a:t>
            </a:r>
          </a:p>
        </p:txBody>
      </p:sp>
      <p:sp>
        <p:nvSpPr>
          <p:cNvPr id="3" name="Content Placeholder 2"/>
          <p:cNvSpPr>
            <a:spLocks noGrp="1"/>
          </p:cNvSpPr>
          <p:nvPr>
            <p:ph idx="1"/>
          </p:nvPr>
        </p:nvSpPr>
        <p:spPr/>
        <p:txBody>
          <a:bodyPr>
            <a:normAutofit/>
          </a:bodyPr>
          <a:lstStyle/>
          <a:p>
            <a:pPr algn="ctr"/>
            <a:r>
              <a:rPr lang="en-US" sz="3200" dirty="0"/>
              <a:t>Pre &amp; Post Test</a:t>
            </a:r>
          </a:p>
          <a:p>
            <a:pPr algn="ctr"/>
            <a:r>
              <a:rPr lang="en-US" sz="3200" dirty="0"/>
              <a:t>Checklist</a:t>
            </a:r>
          </a:p>
          <a:p>
            <a:pPr algn="ctr"/>
            <a:r>
              <a:rPr lang="en-US" sz="3200" dirty="0"/>
              <a:t>Teacher Observations</a:t>
            </a:r>
          </a:p>
          <a:p>
            <a:pPr algn="ctr"/>
            <a:r>
              <a:rPr lang="en-US" sz="3200" dirty="0"/>
              <a:t>F &amp; P Assessment </a:t>
            </a:r>
          </a:p>
          <a:p>
            <a:pPr marL="0" indent="0" algn="ctr">
              <a:buNone/>
            </a:pP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27614" y="4104622"/>
            <a:ext cx="4286250" cy="2612062"/>
          </a:xfrm>
          <a:prstGeom prst="rect">
            <a:avLst/>
          </a:prstGeom>
        </p:spPr>
      </p:pic>
    </p:spTree>
    <p:extLst>
      <p:ext uri="{BB962C8B-B14F-4D97-AF65-F5344CB8AC3E}">
        <p14:creationId xmlns:p14="http://schemas.microsoft.com/office/powerpoint/2010/main" xmlns="" val="33852094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is </a:t>
            </a:r>
            <a:r>
              <a:rPr lang="en-US" dirty="0" err="1"/>
              <a:t>classwide</a:t>
            </a:r>
            <a:r>
              <a:rPr lang="en-US" dirty="0"/>
              <a:t> peer tutoring effective?</a:t>
            </a:r>
          </a:p>
        </p:txBody>
      </p:sp>
      <p:sp>
        <p:nvSpPr>
          <p:cNvPr id="3" name="Content Placeholder 2"/>
          <p:cNvSpPr>
            <a:spLocks noGrp="1"/>
          </p:cNvSpPr>
          <p:nvPr>
            <p:ph idx="1"/>
          </p:nvPr>
        </p:nvSpPr>
        <p:spPr/>
        <p:txBody>
          <a:bodyPr>
            <a:normAutofit/>
          </a:bodyPr>
          <a:lstStyle/>
          <a:p>
            <a:pPr algn="ctr"/>
            <a:endParaRPr lang="en-US" sz="2800" dirty="0"/>
          </a:p>
          <a:p>
            <a:pPr algn="ctr"/>
            <a:r>
              <a:rPr lang="en-US" sz="2800" dirty="0"/>
              <a:t>Led to students doing better on standardized testing </a:t>
            </a:r>
          </a:p>
          <a:p>
            <a:pPr algn="ctr"/>
            <a:r>
              <a:rPr lang="en-US" sz="2800" dirty="0"/>
              <a:t> Led to students needing less special educational services</a:t>
            </a:r>
          </a:p>
          <a:p>
            <a:pPr algn="ctr"/>
            <a:r>
              <a:rPr lang="en-US" sz="2800" dirty="0"/>
              <a:t> Fewer students dropping out of high school</a:t>
            </a:r>
          </a:p>
          <a:p>
            <a:pPr algn="ctr"/>
            <a:r>
              <a:rPr lang="en-US" sz="2800" dirty="0"/>
              <a:t> Provides immediate feedback </a:t>
            </a:r>
          </a:p>
          <a:p>
            <a:pPr algn="ctr"/>
            <a:r>
              <a:rPr lang="en-US" sz="2800" dirty="0"/>
              <a:t> Helps to increase students’ academic and social skills</a:t>
            </a:r>
          </a:p>
          <a:p>
            <a:pPr algn="ctr"/>
            <a:endParaRPr lang="en-US" sz="2800" dirty="0"/>
          </a:p>
        </p:txBody>
      </p:sp>
    </p:spTree>
    <p:extLst>
      <p:ext uri="{BB962C8B-B14F-4D97-AF65-F5344CB8AC3E}">
        <p14:creationId xmlns:p14="http://schemas.microsoft.com/office/powerpoint/2010/main" xmlns="" val="12441888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How is Classwide Peer Tutoring (CWPT) Beneficial for Teachers?</a:t>
            </a:r>
          </a:p>
        </p:txBody>
      </p:sp>
      <p:sp>
        <p:nvSpPr>
          <p:cNvPr id="3" name="Content Placeholder 2"/>
          <p:cNvSpPr>
            <a:spLocks noGrp="1"/>
          </p:cNvSpPr>
          <p:nvPr>
            <p:ph idx="1"/>
          </p:nvPr>
        </p:nvSpPr>
        <p:spPr/>
        <p:txBody>
          <a:bodyPr>
            <a:normAutofit/>
          </a:bodyPr>
          <a:lstStyle/>
          <a:p>
            <a:pPr algn="ctr">
              <a:buFont typeface="Wingdings" panose="05000000000000000000" pitchFamily="2" charset="2"/>
              <a:buChar char="Ø"/>
            </a:pPr>
            <a:r>
              <a:rPr lang="en-US" sz="3200" dirty="0"/>
              <a:t>Provides data to create next steps for students</a:t>
            </a:r>
          </a:p>
          <a:p>
            <a:pPr marL="0" indent="0" algn="ctr">
              <a:buNone/>
            </a:pPr>
            <a:endParaRPr lang="en-US" sz="3200" dirty="0"/>
          </a:p>
          <a:p>
            <a:pPr algn="ctr">
              <a:buFont typeface="Wingdings" panose="05000000000000000000" pitchFamily="2" charset="2"/>
              <a:buChar char="Ø"/>
            </a:pPr>
            <a:r>
              <a:rPr lang="en-US" sz="3200" dirty="0"/>
              <a:t>Does not take to much time to prepare</a:t>
            </a:r>
          </a:p>
          <a:p>
            <a:pPr algn="ctr">
              <a:buFont typeface="Wingdings" panose="05000000000000000000" pitchFamily="2" charset="2"/>
              <a:buChar char="Ø"/>
            </a:pPr>
            <a:endParaRPr lang="en-US" sz="3200" dirty="0"/>
          </a:p>
          <a:p>
            <a:pPr algn="ctr">
              <a:buFont typeface="Wingdings" panose="05000000000000000000" pitchFamily="2" charset="2"/>
              <a:buChar char="Ø"/>
            </a:pPr>
            <a:r>
              <a:rPr lang="en-US" sz="3200" dirty="0"/>
              <a:t>Not much resources are required</a:t>
            </a:r>
          </a:p>
          <a:p>
            <a:endParaRPr lang="en-US" sz="3200" dirty="0"/>
          </a:p>
        </p:txBody>
      </p:sp>
    </p:spTree>
    <p:extLst>
      <p:ext uri="{BB962C8B-B14F-4D97-AF65-F5344CB8AC3E}">
        <p14:creationId xmlns:p14="http://schemas.microsoft.com/office/powerpoint/2010/main" xmlns="" val="39722220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How is Classwide Peer Tutoring (CWPT) beneficial for students?</a:t>
            </a:r>
          </a:p>
        </p:txBody>
      </p:sp>
      <p:sp>
        <p:nvSpPr>
          <p:cNvPr id="3" name="Content Placeholder 2"/>
          <p:cNvSpPr>
            <a:spLocks noGrp="1"/>
          </p:cNvSpPr>
          <p:nvPr>
            <p:ph idx="1"/>
          </p:nvPr>
        </p:nvSpPr>
        <p:spPr/>
        <p:txBody>
          <a:bodyPr>
            <a:normAutofit/>
          </a:bodyPr>
          <a:lstStyle/>
          <a:p>
            <a:pPr algn="ctr">
              <a:buFont typeface="Wingdings" panose="05000000000000000000" pitchFamily="2" charset="2"/>
              <a:buChar char="Ø"/>
            </a:pPr>
            <a:r>
              <a:rPr lang="en-US" sz="3200" dirty="0"/>
              <a:t> Takes the pressure off of them when they do not understand something as oppose to putting them on the spot</a:t>
            </a:r>
          </a:p>
          <a:p>
            <a:pPr algn="ctr">
              <a:buFont typeface="Wingdings" panose="05000000000000000000" pitchFamily="2" charset="2"/>
              <a:buChar char="Ø"/>
            </a:pPr>
            <a:r>
              <a:rPr lang="en-US" sz="3200" dirty="0"/>
              <a:t> They are learning in a fun way</a:t>
            </a:r>
          </a:p>
          <a:p>
            <a:pPr algn="ctr">
              <a:buFont typeface="Wingdings" panose="05000000000000000000" pitchFamily="2" charset="2"/>
              <a:buChar char="Ø"/>
            </a:pPr>
            <a:endParaRPr lang="en-US" sz="3200" dirty="0"/>
          </a:p>
          <a:p>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19607" y="3773465"/>
            <a:ext cx="4784942" cy="2713038"/>
          </a:xfrm>
          <a:prstGeom prst="rect">
            <a:avLst/>
          </a:prstGeom>
        </p:spPr>
      </p:pic>
    </p:spTree>
    <p:extLst>
      <p:ext uri="{BB962C8B-B14F-4D97-AF65-F5344CB8AC3E}">
        <p14:creationId xmlns:p14="http://schemas.microsoft.com/office/powerpoint/2010/main" xmlns="" val="42770766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Classwide Peer Tutoring (CWPT) look like?</a:t>
            </a:r>
          </a:p>
        </p:txBody>
      </p:sp>
      <p:pic>
        <p:nvPicPr>
          <p:cNvPr id="4" name="Classwide Peer Tutoring">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2032000" y="1600200"/>
            <a:ext cx="8128000" cy="4572000"/>
          </a:xfrm>
        </p:spPr>
      </p:pic>
    </p:spTree>
    <p:extLst>
      <p:ext uri="{BB962C8B-B14F-4D97-AF65-F5344CB8AC3E}">
        <p14:creationId xmlns:p14="http://schemas.microsoft.com/office/powerpoint/2010/main" xmlns="" val="33475842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4873beb7-5857-4685-be1f-d57550cc96c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68</TotalTime>
  <Words>341</Words>
  <Application>Microsoft Office PowerPoint</Application>
  <PresentationFormat>Custom</PresentationFormat>
  <Paragraphs>46</Paragraphs>
  <Slides>11</Slides>
  <Notes>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Academic Literature 16x9</vt:lpstr>
      <vt:lpstr> The effectiveness of peer tutoring to increase academic achievement</vt:lpstr>
      <vt:lpstr>What is Classwide Peer Tutoring (CWPT)</vt:lpstr>
      <vt:lpstr>Problem Statement</vt:lpstr>
      <vt:lpstr>Research Questions</vt:lpstr>
      <vt:lpstr>Data Sources</vt:lpstr>
      <vt:lpstr>How is classwide peer tutoring effective?</vt:lpstr>
      <vt:lpstr>How is Classwide Peer Tutoring (CWPT) Beneficial for Teachers?</vt:lpstr>
      <vt:lpstr>How is Classwide Peer Tutoring (CWPT) beneficial for students?</vt:lpstr>
      <vt:lpstr>What does Classwide Peer Tutoring (CWPT) look like?</vt:lpstr>
      <vt:lpstr>Pre- Test      Post- Test</vt:lpstr>
      <vt:lpstr>Reading Test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Midterm Presentation: The effectiveness of peer tutoring to increase academic achievement</dc:title>
  <dc:creator>Maxy Stephanie</dc:creator>
  <cp:lastModifiedBy>Windows User</cp:lastModifiedBy>
  <cp:revision>12</cp:revision>
  <cp:lastPrinted>2017-04-25T21:20:44Z</cp:lastPrinted>
  <dcterms:created xsi:type="dcterms:W3CDTF">2017-02-27T23:06:03Z</dcterms:created>
  <dcterms:modified xsi:type="dcterms:W3CDTF">2018-04-02T16:07:54Z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