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84" y="-57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thoughtco.com/how-to-use-a-periodic-table-608807" TargetMode="External"/><Relationship Id="rId7" Type="http://schemas.openxmlformats.org/officeDocument/2006/relationships/hyperlink" Target="http://flippedtips.com/plegal/ltgjackson3/fischerpp2.pptx"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flippedtips.com/plegal/ltgjackson3/fischerpp3.ppt" TargetMode="External"/><Relationship Id="rId5" Type="http://schemas.openxmlformats.org/officeDocument/2006/relationships/hyperlink" Target="http://sciencespot.net/Media/atomsfam.pdf" TargetMode="External"/><Relationship Id="rId4" Type="http://schemas.openxmlformats.org/officeDocument/2006/relationships/hyperlink" Target="https://www.ptable.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419683" y="115409"/>
            <a:ext cx="8520600" cy="1328615"/>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t>Periodic Table</a:t>
            </a:r>
            <a:endParaRPr dirty="0"/>
          </a:p>
        </p:txBody>
      </p:sp>
      <p:sp>
        <p:nvSpPr>
          <p:cNvPr id="55" name="Shape 55"/>
          <p:cNvSpPr txBox="1">
            <a:spLocks noGrp="1"/>
          </p:cNvSpPr>
          <p:nvPr>
            <p:ph type="subTitle" idx="1"/>
          </p:nvPr>
        </p:nvSpPr>
        <p:spPr>
          <a:xfrm>
            <a:off x="419675" y="1322475"/>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Ali Fischer </a:t>
            </a:r>
            <a:endParaRPr/>
          </a:p>
          <a:p>
            <a:pPr marL="0" lvl="0" indent="0">
              <a:spcBef>
                <a:spcPts val="0"/>
              </a:spcBef>
              <a:spcAft>
                <a:spcPts val="0"/>
              </a:spcAft>
              <a:buNone/>
            </a:pPr>
            <a:r>
              <a:rPr lang="en"/>
              <a:t>Grade 7</a:t>
            </a:r>
            <a:endParaRPr/>
          </a:p>
        </p:txBody>
      </p:sp>
      <p:pic>
        <p:nvPicPr>
          <p:cNvPr id="56" name="Shape 56"/>
          <p:cNvPicPr preferRelativeResize="0"/>
          <p:nvPr/>
        </p:nvPicPr>
        <p:blipFill>
          <a:blip r:embed="rId3">
            <a:alphaModFix/>
          </a:blip>
          <a:stretch>
            <a:fillRect/>
          </a:stretch>
        </p:blipFill>
        <p:spPr>
          <a:xfrm>
            <a:off x="2149675" y="2404900"/>
            <a:ext cx="4572000" cy="25717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Introduction</a:t>
            </a:r>
            <a:endParaRPr/>
          </a:p>
        </p:txBody>
      </p:sp>
      <p:sp>
        <p:nvSpPr>
          <p:cNvPr id="62" name="Shape 6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is the periodic table?</a:t>
            </a:r>
            <a:endParaRPr/>
          </a:p>
          <a:p>
            <a:pPr marL="0" lvl="0" indent="0">
              <a:spcBef>
                <a:spcPts val="1600"/>
              </a:spcBef>
              <a:spcAft>
                <a:spcPts val="0"/>
              </a:spcAft>
              <a:buNone/>
            </a:pPr>
            <a:r>
              <a:rPr lang="en"/>
              <a:t>How does the periodic table affect your daily life?</a:t>
            </a:r>
            <a:endParaRPr/>
          </a:p>
          <a:p>
            <a:pPr marL="0" lvl="0" indent="0">
              <a:spcBef>
                <a:spcPts val="1600"/>
              </a:spcBef>
              <a:spcAft>
                <a:spcPts val="0"/>
              </a:spcAft>
              <a:buNone/>
            </a:pPr>
            <a:r>
              <a:rPr lang="en"/>
              <a:t>How do the elements interact to cause change(s)?</a:t>
            </a:r>
            <a:endParaRPr/>
          </a:p>
          <a:p>
            <a:pPr marL="0" lvl="0" indent="0">
              <a:spcBef>
                <a:spcPts val="1600"/>
              </a:spcBef>
              <a:spcAft>
                <a:spcPts val="1600"/>
              </a:spcAft>
              <a:buNone/>
            </a:pPr>
            <a:r>
              <a:rPr lang="en"/>
              <a:t>How are the elements in the periodic table grouped?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68" name="Shape 6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The purpose of the periodic table is to group and organize all of our chemical elements so we can better understand their interactions and chemical behaviors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Task</a:t>
            </a:r>
            <a:endParaRPr/>
          </a:p>
        </p:txBody>
      </p:sp>
      <p:sp>
        <p:nvSpPr>
          <p:cNvPr id="74" name="Shape 7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Students will be split into groups of 3-4 to research various elements from the periodic table </a:t>
            </a:r>
            <a:endParaRPr/>
          </a:p>
          <a:p>
            <a:pPr marL="0" lvl="0" indent="0">
              <a:spcBef>
                <a:spcPts val="1600"/>
              </a:spcBef>
              <a:spcAft>
                <a:spcPts val="0"/>
              </a:spcAft>
              <a:buNone/>
            </a:pPr>
            <a:r>
              <a:rPr lang="en"/>
              <a:t>Students will begin by reviewing the atom and getting a better understanding of protons, neutrons, and electrons</a:t>
            </a:r>
            <a:endParaRPr/>
          </a:p>
          <a:p>
            <a:pPr marL="0" lvl="0" indent="0">
              <a:spcBef>
                <a:spcPts val="1600"/>
              </a:spcBef>
              <a:spcAft>
                <a:spcPts val="0"/>
              </a:spcAft>
              <a:buNone/>
            </a:pPr>
            <a:r>
              <a:rPr lang="en"/>
              <a:t>Students will then do a worksheet that helps them understand what parts of an element are displayed on the periodic table and what each part means</a:t>
            </a:r>
            <a:endParaRPr/>
          </a:p>
          <a:p>
            <a:pPr marL="0" lvl="0" indent="0">
              <a:spcBef>
                <a:spcPts val="1600"/>
              </a:spcBef>
              <a:spcAft>
                <a:spcPts val="1600"/>
              </a:spcAft>
              <a:buNone/>
            </a:pPr>
            <a:r>
              <a:rPr lang="en"/>
              <a:t>	-atomic number, atomic mass, protons, electrons, neutron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Process</a:t>
            </a:r>
            <a:endParaRPr/>
          </a:p>
        </p:txBody>
      </p:sp>
      <p:sp>
        <p:nvSpPr>
          <p:cNvPr id="80" name="Shape 8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u="sng" dirty="0">
                <a:solidFill>
                  <a:schemeClr val="hlink"/>
                </a:solidFill>
                <a:hlinkClick r:id="rId3"/>
              </a:rPr>
              <a:t>https://www.thoughtco.com/how-to-use-a-periodic-table-608807</a:t>
            </a:r>
            <a:endParaRPr dirty="0"/>
          </a:p>
          <a:p>
            <a:pPr marL="0" lvl="0" indent="0">
              <a:spcBef>
                <a:spcPts val="1600"/>
              </a:spcBef>
              <a:spcAft>
                <a:spcPts val="0"/>
              </a:spcAft>
              <a:buNone/>
            </a:pPr>
            <a:r>
              <a:rPr lang="en" u="sng" dirty="0">
                <a:solidFill>
                  <a:schemeClr val="hlink"/>
                </a:solidFill>
                <a:hlinkClick r:id="rId4"/>
              </a:rPr>
              <a:t>https://www.ptable.com/</a:t>
            </a:r>
            <a:endParaRPr dirty="0"/>
          </a:p>
          <a:p>
            <a:pPr marL="0" lvl="0" indent="0">
              <a:spcBef>
                <a:spcPts val="1600"/>
              </a:spcBef>
              <a:spcAft>
                <a:spcPts val="1600"/>
              </a:spcAft>
              <a:buNone/>
            </a:pPr>
            <a:r>
              <a:rPr lang="en" u="sng" dirty="0">
                <a:solidFill>
                  <a:schemeClr val="hlink"/>
                </a:solidFill>
                <a:hlinkClick r:id="rId5"/>
              </a:rPr>
              <a:t>http://</a:t>
            </a:r>
            <a:r>
              <a:rPr lang="en" u="sng" dirty="0" smtClean="0">
                <a:solidFill>
                  <a:schemeClr val="hlink"/>
                </a:solidFill>
                <a:hlinkClick r:id="rId5"/>
              </a:rPr>
              <a:t>sciencespot.net/Media/atomsfam.pdf</a:t>
            </a:r>
            <a:endParaRPr lang="en" u="sng" dirty="0" smtClean="0">
              <a:solidFill>
                <a:schemeClr val="hlink"/>
              </a:solidFill>
            </a:endParaRPr>
          </a:p>
          <a:p>
            <a:pPr marL="0" indent="0">
              <a:spcBef>
                <a:spcPts val="1600"/>
              </a:spcBef>
              <a:spcAft>
                <a:spcPts val="1600"/>
              </a:spcAft>
            </a:pPr>
            <a:r>
              <a:rPr lang="en-US" u="sng" dirty="0" smtClean="0">
                <a:solidFill>
                  <a:schemeClr val="hlink"/>
                </a:solidFill>
                <a:hlinkClick r:id="rId6"/>
              </a:rPr>
              <a:t>Atoms Family</a:t>
            </a:r>
            <a:endParaRPr lang="en" u="sng" dirty="0" smtClean="0">
              <a:solidFill>
                <a:schemeClr val="hlink"/>
              </a:solidFill>
            </a:endParaRPr>
          </a:p>
          <a:p>
            <a:pPr marL="0" indent="0">
              <a:spcBef>
                <a:spcPts val="1600"/>
              </a:spcBef>
              <a:spcAft>
                <a:spcPts val="1600"/>
              </a:spcAft>
            </a:pPr>
            <a:r>
              <a:rPr lang="en-US" u="sng" dirty="0" smtClean="0">
                <a:solidFill>
                  <a:schemeClr val="hlink"/>
                </a:solidFill>
                <a:hlinkClick r:id="rId7"/>
              </a:rPr>
              <a:t>Science Matters: Solid, Liquid, or Gas</a:t>
            </a:r>
            <a:endParaRPr lang="en" u="sng" dirty="0" smtClean="0">
              <a:solidFill>
                <a:schemeClr val="hlink"/>
              </a:solidFill>
            </a:endParaRPr>
          </a:p>
          <a:p>
            <a:pPr marL="0" lvl="0" indent="0">
              <a:spcBef>
                <a:spcPts val="1600"/>
              </a:spcBef>
              <a:spcAft>
                <a:spcPts val="160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Evaluation</a:t>
            </a:r>
            <a:endParaRPr/>
          </a:p>
        </p:txBody>
      </p:sp>
      <p:sp>
        <p:nvSpPr>
          <p:cNvPr id="86" name="Shape 8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Students will submit a project on an assigned element, the rubric will look to see that they understand that element and what it’s chemical formula is, what group it belongs to, the # of protons, neutrons, electrons it has, how it is used, what objects it is commonly found in, etc.</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Standards</a:t>
            </a:r>
            <a:endParaRPr/>
          </a:p>
        </p:txBody>
      </p:sp>
      <p:sp>
        <p:nvSpPr>
          <p:cNvPr id="92" name="Shape 9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P-PS1-1. Ask questions and use observations to test the claim that different kinds of matter exist as either solid or liquid. [Clarification Statement: Emphasis should be on observing and describing similarities and differences between solids and liquids based on their physical properties. Solids and liquids can be compared and categorized (sorted) based on those properties.] </a:t>
            </a:r>
            <a:endParaRPr/>
          </a:p>
          <a:p>
            <a:pPr marL="0" lvl="0" indent="0">
              <a:spcBef>
                <a:spcPts val="1600"/>
              </a:spcBef>
              <a:spcAft>
                <a:spcPts val="0"/>
              </a:spcAft>
              <a:buNone/>
            </a:pPr>
            <a:endParaRPr/>
          </a:p>
          <a:p>
            <a:pPr marL="0" lvl="0" indent="0">
              <a:spcBef>
                <a:spcPts val="1600"/>
              </a:spcBef>
              <a:spcAft>
                <a:spcPts val="1600"/>
              </a:spcAft>
              <a:buNone/>
            </a:pPr>
            <a:r>
              <a:rPr lang="en"/>
              <a:t>PS1.A: Structure and Properties of Matter  (NYSED) Different kinds of matter exist and many of them can be either solid or liquid. Matter can be described, categorized, and sorted by its observable properties. (P-PS1-1)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Standards</a:t>
            </a:r>
            <a:endParaRPr/>
          </a:p>
        </p:txBody>
      </p:sp>
      <p:sp>
        <p:nvSpPr>
          <p:cNvPr id="98" name="Shape 9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K-PS1-1. Plan and conduct an investigation to test the claim that different kinds of matter exist as either solid or liquid, depending on temperature. [Clarification Statement: Emphasis should be on solids and liquids at a given temperature and that a solid may be a liquid at higher temperature and a liquid may be a solid at a lower temperature.] [Assessment Boundary: Only a qualitative description of temperature, such as hot, warm, and cool, is expected] The performance expectation</a:t>
            </a:r>
            <a:endParaRPr/>
          </a:p>
          <a:p>
            <a:pPr marL="0" lvl="0" indent="0">
              <a:spcBef>
                <a:spcPts val="1600"/>
              </a:spcBef>
              <a:spcAft>
                <a:spcPts val="1600"/>
              </a:spcAft>
              <a:buNone/>
            </a:pPr>
            <a:r>
              <a:rPr lang="en"/>
              <a:t>PS1.A: Structure and Properties of Matter  Different kinds of matter exist and many of them can be either solid or liquid, depending on temperature. Matter can be described and classified by its observable properties. (K-PS1-1) </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453</Words>
  <Application>Microsoft Office PowerPoint</Application>
  <PresentationFormat>On-screen Show (16:9)</PresentationFormat>
  <Paragraphs>29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Simple Light</vt:lpstr>
      <vt:lpstr>Periodic Table</vt:lpstr>
      <vt:lpstr>Introduction</vt:lpstr>
      <vt:lpstr>Slide 3</vt:lpstr>
      <vt:lpstr>Task</vt:lpstr>
      <vt:lpstr>Process</vt:lpstr>
      <vt:lpstr>Evaluation</vt:lpstr>
      <vt:lpstr>Standards</vt:lpstr>
      <vt:lpstr>Standards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Periodic Table</dc:title>
  <cp:lastModifiedBy>Windows User</cp:lastModifiedBy>
  <cp:revision>3</cp:revision>
  <dcterms:created xsi:type="dcterms:W3CDTF">2018-03-05T20:28:58Z</dcterms:created>
  <dcterms:modified xsi:type="dcterms:W3CDTF">2018-03-06T22:19:48Z</dcterms:modified>
</cp:coreProperties>
</file>