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Roboto"/>
      <p:regular r:id="rId26"/>
      <p:bold r:id="rId27"/>
      <p:italic r:id="rId28"/>
      <p:boldItalic r:id="rId29"/>
    </p:embeddedFont>
    <p:embeddedFont>
      <p:font typeface="Nuni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7.xml"/><Relationship Id="rId33" Type="http://schemas.openxmlformats.org/officeDocument/2006/relationships/font" Target="fonts/Nunito-boldItalic.fntdata"/><Relationship Id="rId10" Type="http://schemas.openxmlformats.org/officeDocument/2006/relationships/slide" Target="slides/slide6.xml"/><Relationship Id="rId32" Type="http://schemas.openxmlformats.org/officeDocument/2006/relationships/font" Target="fonts/Nuni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Add the 20 ways slide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D6HUv2eFdLg"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www.parentinvolvementmatters.org/" TargetMode="External"/><Relationship Id="rId10" Type="http://schemas.openxmlformats.org/officeDocument/2006/relationships/hyperlink" Target="http://www.parentinvolvementmatters.org/" TargetMode="External"/><Relationship Id="rId13" Type="http://schemas.openxmlformats.org/officeDocument/2006/relationships/hyperlink" Target="http://www.projectappleseed.org/" TargetMode="External"/><Relationship Id="rId12" Type="http://schemas.openxmlformats.org/officeDocument/2006/relationships/hyperlink" Target="http://www.projectappleseed.org/"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learningtogive.org/lessons/unit367/lesson3.html" TargetMode="External"/><Relationship Id="rId4" Type="http://schemas.openxmlformats.org/officeDocument/2006/relationships/hyperlink" Target="http://learningtogive.org/lessons/unit367/lesson3.html" TargetMode="External"/><Relationship Id="rId9" Type="http://schemas.openxmlformats.org/officeDocument/2006/relationships/hyperlink" Target="http://www.parentinvolvementmatters.org/" TargetMode="External"/><Relationship Id="rId15" Type="http://schemas.openxmlformats.org/officeDocument/2006/relationships/hyperlink" Target="https://www.ohea.org/parental-involvement" TargetMode="External"/><Relationship Id="rId14" Type="http://schemas.openxmlformats.org/officeDocument/2006/relationships/hyperlink" Target="http://www.projectappleseed.org/" TargetMode="External"/><Relationship Id="rId17" Type="http://schemas.openxmlformats.org/officeDocument/2006/relationships/hyperlink" Target="https://www.ohea.org/parental-involvement" TargetMode="External"/><Relationship Id="rId16" Type="http://schemas.openxmlformats.org/officeDocument/2006/relationships/hyperlink" Target="https://www.ohea.org/parental-involvement" TargetMode="External"/><Relationship Id="rId5" Type="http://schemas.openxmlformats.org/officeDocument/2006/relationships/hyperlink" Target="http://learningtogive.org/lessons/unit367/lesson3.html" TargetMode="External"/><Relationship Id="rId6" Type="http://schemas.openxmlformats.org/officeDocument/2006/relationships/hyperlink" Target="http://www.centerforpubliceducation.org/main-menu/public-education/parent-involvement" TargetMode="External"/><Relationship Id="rId7" Type="http://schemas.openxmlformats.org/officeDocument/2006/relationships/hyperlink" Target="http://www.centerforpubliceducation.org/main-menu/public-education/parent-involvement" TargetMode="External"/><Relationship Id="rId8" Type="http://schemas.openxmlformats.org/officeDocument/2006/relationships/hyperlink" Target="http://www.centerforpubliceducation.org/main-menu/public-education/parent-involvement"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www.sdcoe.k12.ca.us/notes/51/parstu.html" TargetMode="External"/><Relationship Id="rId10" Type="http://schemas.openxmlformats.org/officeDocument/2006/relationships/hyperlink" Target="http://www.sdcoe.k12.ca.us/notes/51/parstu.html" TargetMode="External"/><Relationship Id="rId13" Type="http://schemas.openxmlformats.org/officeDocument/2006/relationships/hyperlink" Target="http://www.ericfacility.net/ericdigests/ed446340.html" TargetMode="External"/><Relationship Id="rId12" Type="http://schemas.openxmlformats.org/officeDocument/2006/relationships/hyperlink" Target="http://www.ericfacility.net/ericdigests/ed446340.html"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helpforfamilies.com/frameparent.htm" TargetMode="External"/><Relationship Id="rId4" Type="http://schemas.openxmlformats.org/officeDocument/2006/relationships/hyperlink" Target="http://www.helpforfamilies.com/frameparent.htm" TargetMode="External"/><Relationship Id="rId9" Type="http://schemas.openxmlformats.org/officeDocument/2006/relationships/hyperlink" Target="http://www.casey.org/whatworks/2000/11/practices.htm" TargetMode="External"/><Relationship Id="rId5" Type="http://schemas.openxmlformats.org/officeDocument/2006/relationships/hyperlink" Target="http://www.helpforfamilies.com/frameparent.htm" TargetMode="External"/><Relationship Id="rId6" Type="http://schemas.openxmlformats.org/officeDocument/2006/relationships/hyperlink" Target="http://www.montgomerycountyea.org/teampublish/108_461_1601.cfm" TargetMode="External"/><Relationship Id="rId7" Type="http://schemas.openxmlformats.org/officeDocument/2006/relationships/hyperlink" Target="http://www.montgomerycountyea.org/teampublish/108_461_1601.cfm" TargetMode="External"/><Relationship Id="rId8" Type="http://schemas.openxmlformats.org/officeDocument/2006/relationships/hyperlink" Target="http://www.casey.org/whatworks/2000/11/practices.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flippedtips.com/plegal/ppae/ppae1.html" TargetMode="External"/><Relationship Id="rId4" Type="http://schemas.openxmlformats.org/officeDocument/2006/relationships/hyperlink" Target="http://flippedtips.com/plegal/tips/select.html" TargetMode="External"/><Relationship Id="rId9" Type="http://schemas.openxmlformats.org/officeDocument/2006/relationships/hyperlink" Target="http://flippedtips.com/plegal/tips/bestsol.html" TargetMode="External"/><Relationship Id="rId5" Type="http://schemas.openxmlformats.org/officeDocument/2006/relationships/hyperlink" Target="http://flippedtips.com/plegal/tips/gather.html" TargetMode="External"/><Relationship Id="rId6" Type="http://schemas.openxmlformats.org/officeDocument/2006/relationships/hyperlink" Target="http://flippedtips.com/plegal/tips/identify.html" TargetMode="External"/><Relationship Id="rId7" Type="http://schemas.openxmlformats.org/officeDocument/2006/relationships/hyperlink" Target="http://flippedtips.com/plegal/tips/existing.html" TargetMode="External"/><Relationship Id="rId8" Type="http://schemas.openxmlformats.org/officeDocument/2006/relationships/hyperlink" Target="http://flippedtips.com/plegal/tips/solution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0" y="499376"/>
            <a:ext cx="5361300" cy="1448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ENL Parent Engagement</a:t>
            </a:r>
            <a:endParaRPr b="1"/>
          </a:p>
        </p:txBody>
      </p:sp>
      <p:sp>
        <p:nvSpPr>
          <p:cNvPr id="129" name="Shape 129"/>
          <p:cNvSpPr txBox="1"/>
          <p:nvPr>
            <p:ph idx="1" type="subTitle"/>
          </p:nvPr>
        </p:nvSpPr>
        <p:spPr>
          <a:xfrm>
            <a:off x="911350" y="1860125"/>
            <a:ext cx="7165800" cy="223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Hello, Bonjour, Ola, Hola, Ni hao,Ciao, Konnichiwa</a:t>
            </a:r>
            <a:endParaRPr sz="2400"/>
          </a:p>
          <a:p>
            <a:pPr indent="0" lvl="0" marL="0">
              <a:spcBef>
                <a:spcPts val="0"/>
              </a:spcBef>
              <a:spcAft>
                <a:spcPts val="0"/>
              </a:spcAft>
              <a:buNone/>
            </a:pPr>
            <a:r>
              <a:t/>
            </a:r>
            <a:endParaRPr sz="1800"/>
          </a:p>
          <a:p>
            <a:pPr indent="0" lvl="0" marL="0">
              <a:spcBef>
                <a:spcPts val="0"/>
              </a:spcBef>
              <a:spcAft>
                <a:spcPts val="0"/>
              </a:spcAft>
              <a:buNone/>
            </a:pPr>
            <a:r>
              <a:t/>
            </a:r>
            <a:endParaRPr sz="1800"/>
          </a:p>
          <a:p>
            <a:pPr indent="0" lvl="0" marL="0">
              <a:spcBef>
                <a:spcPts val="0"/>
              </a:spcBef>
              <a:spcAft>
                <a:spcPts val="0"/>
              </a:spcAft>
              <a:buNone/>
            </a:pPr>
            <a:r>
              <a:t/>
            </a:r>
            <a:endParaRPr b="1" sz="1800">
              <a:solidFill>
                <a:schemeClr val="accent6"/>
              </a:solidFill>
            </a:endParaRPr>
          </a:p>
          <a:p>
            <a:pPr indent="0" lvl="0" marL="0">
              <a:spcBef>
                <a:spcPts val="0"/>
              </a:spcBef>
              <a:spcAft>
                <a:spcPts val="0"/>
              </a:spcAft>
              <a:buNone/>
            </a:pPr>
            <a:r>
              <a:rPr b="1" lang="en" sz="1800">
                <a:solidFill>
                  <a:schemeClr val="accent6"/>
                </a:solidFill>
              </a:rPr>
              <a:t>Zina Burton-Myrick</a:t>
            </a:r>
            <a:endParaRPr b="1" sz="1800">
              <a:solidFill>
                <a:schemeClr val="accent6"/>
              </a:solidFill>
            </a:endParaRPr>
          </a:p>
          <a:p>
            <a:pPr indent="0" lvl="0" marL="0">
              <a:spcBef>
                <a:spcPts val="0"/>
              </a:spcBef>
              <a:spcAft>
                <a:spcPts val="0"/>
              </a:spcAft>
              <a:buNone/>
            </a:pPr>
            <a:r>
              <a:rPr b="1" lang="en" sz="1800">
                <a:solidFill>
                  <a:schemeClr val="accent6"/>
                </a:solidFill>
              </a:rPr>
              <a:t>UFT District 5 Representative</a:t>
            </a:r>
            <a:endParaRPr b="1" sz="1800">
              <a:solidFill>
                <a:schemeClr val="accent6"/>
              </a:solidFill>
            </a:endParaRPr>
          </a:p>
          <a:p>
            <a:pPr indent="0" lvl="0" marL="0">
              <a:spcBef>
                <a:spcPts val="0"/>
              </a:spcBef>
              <a:spcAft>
                <a:spcPts val="0"/>
              </a:spcAft>
              <a:buNone/>
            </a:pPr>
            <a:r>
              <a:rPr b="1" lang="en" sz="1800">
                <a:solidFill>
                  <a:schemeClr val="accent6"/>
                </a:solidFill>
              </a:rPr>
              <a:t>zmyrick@uft.org</a:t>
            </a:r>
            <a:endParaRPr b="1" sz="180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819150" y="486875"/>
            <a:ext cx="7505700" cy="1313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Video Clip - Moises</a:t>
            </a:r>
            <a:endParaRPr/>
          </a:p>
          <a:p>
            <a:pPr indent="0" lvl="0" marL="0" rtl="0" algn="ctr">
              <a:lnSpc>
                <a:spcPct val="115000"/>
              </a:lnSpc>
              <a:spcBef>
                <a:spcPts val="0"/>
              </a:spcBef>
              <a:spcAft>
                <a:spcPts val="0"/>
              </a:spcAft>
              <a:buNone/>
            </a:pPr>
            <a:r>
              <a:rPr lang="en" sz="2300">
                <a:solidFill>
                  <a:srgbClr val="000000"/>
                </a:solidFill>
                <a:highlight>
                  <a:srgbClr val="FFFFFF"/>
                </a:highlight>
                <a:latin typeface="Roboto"/>
                <a:ea typeface="Roboto"/>
                <a:cs typeface="Roboto"/>
                <a:sym typeface="Roboto"/>
              </a:rPr>
              <a:t>The Importance of ELL Strategies - Immersion </a:t>
            </a:r>
            <a:endParaRPr/>
          </a:p>
        </p:txBody>
      </p:sp>
      <p:sp>
        <p:nvSpPr>
          <p:cNvPr descr="This video is an excerpt of a short film entitled 'Immersion' written and directed by Richard Levien.  The movie tells the story of Moisés, a Spanish speaking immigrant in the US, who has been immersed into the public school system of which the target language of instruction is English.   This clip shows Moisés in math class, a short demonstration of why it's so important that teachers of ELLs (English Language Learners) use strategies to support the development of academic language in different subject areas.  You can watch the complete video here http://www.mediathatmattersfest.org/watch/9/immersion" id="183" name="Shape 183" title="The Importance of ELL Strategies - Immersion (Moises in Math Class)">
            <a:hlinkClick r:id="rId3"/>
          </p:cNvPr>
          <p:cNvSpPr/>
          <p:nvPr/>
        </p:nvSpPr>
        <p:spPr>
          <a:xfrm>
            <a:off x="2286000" y="1678625"/>
            <a:ext cx="4572000" cy="2763175"/>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could teacher assist Moises? (chart)</a:t>
            </a:r>
            <a:endParaRPr/>
          </a:p>
          <a:p>
            <a:pPr indent="0" lvl="0" marL="0">
              <a:spcBef>
                <a:spcPts val="0"/>
              </a:spcBef>
              <a:spcAft>
                <a:spcPts val="0"/>
              </a:spcAft>
              <a:buNone/>
            </a:pPr>
            <a:r>
              <a:t/>
            </a:r>
            <a:endParaRPr/>
          </a:p>
        </p:txBody>
      </p:sp>
      <p:sp>
        <p:nvSpPr>
          <p:cNvPr id="189" name="Shape 18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can students assist Moises? (chart)</a:t>
            </a:r>
            <a:endParaRPr/>
          </a:p>
          <a:p>
            <a:pPr indent="0" lvl="0" marL="0">
              <a:spcBef>
                <a:spcPts val="0"/>
              </a:spcBef>
              <a:spcAft>
                <a:spcPts val="0"/>
              </a:spcAft>
              <a:buNone/>
            </a:pPr>
            <a:r>
              <a:t/>
            </a:r>
            <a:endParaRPr/>
          </a:p>
        </p:txBody>
      </p:sp>
      <p:sp>
        <p:nvSpPr>
          <p:cNvPr id="195" name="Shape 19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Article</a:t>
            </a:r>
            <a:endParaRPr/>
          </a:p>
        </p:txBody>
      </p:sp>
      <p:sp>
        <p:nvSpPr>
          <p:cNvPr id="201" name="Shape 20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Each group has one section of an article </a:t>
            </a:r>
            <a:endParaRPr sz="2400"/>
          </a:p>
          <a:p>
            <a:pPr indent="0" lvl="0" marL="0">
              <a:spcBef>
                <a:spcPts val="1600"/>
              </a:spcBef>
              <a:spcAft>
                <a:spcPts val="1600"/>
              </a:spcAft>
              <a:buNone/>
            </a:pPr>
            <a:r>
              <a:rPr lang="en" sz="2400"/>
              <a:t>Choose a strategy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188300"/>
            <a:ext cx="8520600" cy="875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strategies can you give Moises’ family to assist him at home? </a:t>
            </a:r>
            <a:endParaRPr/>
          </a:p>
          <a:p>
            <a:pPr indent="0" lvl="0" marL="0">
              <a:spcBef>
                <a:spcPts val="0"/>
              </a:spcBef>
              <a:spcAft>
                <a:spcPts val="0"/>
              </a:spcAft>
              <a:buNone/>
            </a:pPr>
            <a:r>
              <a:t/>
            </a:r>
            <a:endParaRPr/>
          </a:p>
        </p:txBody>
      </p:sp>
      <p:sp>
        <p:nvSpPr>
          <p:cNvPr id="207" name="Shape 20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pic>
        <p:nvPicPr>
          <p:cNvPr id="208" name="Shape 208"/>
          <p:cNvPicPr preferRelativeResize="0"/>
          <p:nvPr/>
        </p:nvPicPr>
        <p:blipFill>
          <a:blip r:embed="rId3">
            <a:alphaModFix/>
          </a:blip>
          <a:stretch>
            <a:fillRect/>
          </a:stretch>
        </p:blipFill>
        <p:spPr>
          <a:xfrm>
            <a:off x="1143000" y="1285875"/>
            <a:ext cx="6858000" cy="3458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Belief Activity (on chart paper)</a:t>
            </a:r>
            <a:endParaRPr/>
          </a:p>
          <a:p>
            <a:pPr indent="0" lvl="0" marL="0">
              <a:spcBef>
                <a:spcPts val="0"/>
              </a:spcBef>
              <a:spcAft>
                <a:spcPts val="0"/>
              </a:spcAft>
              <a:buNone/>
            </a:pPr>
            <a:r>
              <a:t/>
            </a:r>
            <a:endParaRPr/>
          </a:p>
        </p:txBody>
      </p:sp>
      <p:sp>
        <p:nvSpPr>
          <p:cNvPr id="214" name="Shape 2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Guide for Engaging ELL Families: Twenty strategies for school leaders</a:t>
            </a:r>
            <a:endParaRPr/>
          </a:p>
        </p:txBody>
      </p:sp>
      <p:sp>
        <p:nvSpPr>
          <p:cNvPr id="220" name="Shape 22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819150" y="845600"/>
            <a:ext cx="7505700" cy="294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Resources:</a:t>
            </a:r>
            <a:endParaRPr/>
          </a:p>
          <a:p>
            <a:pPr indent="0" lvl="0" marL="0">
              <a:spcBef>
                <a:spcPts val="0"/>
              </a:spcBef>
              <a:spcAft>
                <a:spcPts val="0"/>
              </a:spcAft>
              <a:buNone/>
            </a:pPr>
            <a:r>
              <a:t/>
            </a:r>
            <a:endParaRPr b="1" sz="1800" u="sng">
              <a:solidFill>
                <a:srgbClr val="000000"/>
              </a:solidFill>
              <a:latin typeface="Arial"/>
              <a:ea typeface="Arial"/>
              <a:cs typeface="Arial"/>
              <a:sym typeface="Arial"/>
            </a:endParaRPr>
          </a:p>
          <a:p>
            <a:pPr indent="0" lvl="0" marL="0">
              <a:spcBef>
                <a:spcPts val="0"/>
              </a:spcBef>
              <a:spcAft>
                <a:spcPts val="0"/>
              </a:spcAft>
              <a:buNone/>
            </a:pPr>
            <a:r>
              <a:rPr lang="en" sz="1800">
                <a:solidFill>
                  <a:srgbClr val="000000"/>
                </a:solidFill>
                <a:latin typeface="Arial"/>
                <a:ea typeface="Arial"/>
                <a:cs typeface="Arial"/>
                <a:sym typeface="Arial"/>
              </a:rPr>
              <a:t>§ </a:t>
            </a:r>
            <a:r>
              <a:rPr lang="en" sz="1800">
                <a:solidFill>
                  <a:srgbClr val="000000"/>
                </a:solidFill>
                <a:uFill>
                  <a:noFill/>
                </a:uFill>
                <a:latin typeface="Arial"/>
                <a:ea typeface="Arial"/>
                <a:cs typeface="Arial"/>
                <a:sym typeface="Arial"/>
                <a:hlinkClick r:id="rId3"/>
              </a:rPr>
              <a:t> </a:t>
            </a:r>
            <a:r>
              <a:rPr lang="en" sz="1800" u="sng">
                <a:solidFill>
                  <a:srgbClr val="0000FF"/>
                </a:solidFill>
                <a:latin typeface="Arial"/>
                <a:ea typeface="Arial"/>
                <a:cs typeface="Arial"/>
                <a:sym typeface="Arial"/>
                <a:hlinkClick r:id="rId4"/>
              </a:rPr>
              <a:t>http://learningtogive.org/lessons/unit367/lesson3.html</a:t>
            </a:r>
            <a:endParaRPr sz="1800" u="sng">
              <a:solidFill>
                <a:srgbClr val="0000FF"/>
              </a:solidFill>
              <a:latin typeface="Arial"/>
              <a:ea typeface="Arial"/>
              <a:cs typeface="Arial"/>
              <a:sym typeface="Arial"/>
              <a:hlinkClick r:id="rId5"/>
            </a:endParaRPr>
          </a:p>
          <a:p>
            <a:pPr indent="0" lvl="0" marL="0">
              <a:spcBef>
                <a:spcPts val="0"/>
              </a:spcBef>
              <a:spcAft>
                <a:spcPts val="0"/>
              </a:spcAft>
              <a:buNone/>
            </a:pPr>
            <a:r>
              <a:rPr lang="en" sz="1800">
                <a:solidFill>
                  <a:srgbClr val="000000"/>
                </a:solidFill>
                <a:latin typeface="Arial"/>
                <a:ea typeface="Arial"/>
                <a:cs typeface="Arial"/>
                <a:sym typeface="Arial"/>
              </a:rPr>
              <a:t>§ </a:t>
            </a:r>
            <a:r>
              <a:rPr lang="en" sz="1800">
                <a:solidFill>
                  <a:srgbClr val="000000"/>
                </a:solidFill>
                <a:uFill>
                  <a:noFill/>
                </a:uFill>
                <a:latin typeface="Arial"/>
                <a:ea typeface="Arial"/>
                <a:cs typeface="Arial"/>
                <a:sym typeface="Arial"/>
                <a:hlinkClick r:id="rId6"/>
              </a:rPr>
              <a:t> </a:t>
            </a:r>
            <a:r>
              <a:rPr lang="en" sz="1800" u="sng">
                <a:solidFill>
                  <a:srgbClr val="0000FF"/>
                </a:solidFill>
                <a:latin typeface="Arial"/>
                <a:ea typeface="Arial"/>
                <a:cs typeface="Arial"/>
                <a:sym typeface="Arial"/>
                <a:hlinkClick r:id="rId7"/>
              </a:rPr>
              <a:t>http://www.centerforpubliceducation.org/main-menu/public-education/parent-involvement</a:t>
            </a:r>
            <a:endParaRPr sz="1800" u="sng">
              <a:solidFill>
                <a:srgbClr val="0000FF"/>
              </a:solidFill>
              <a:latin typeface="Arial"/>
              <a:ea typeface="Arial"/>
              <a:cs typeface="Arial"/>
              <a:sym typeface="Arial"/>
              <a:hlinkClick r:id="rId8"/>
            </a:endParaRPr>
          </a:p>
          <a:p>
            <a:pPr indent="0" lvl="0" marL="0">
              <a:spcBef>
                <a:spcPts val="0"/>
              </a:spcBef>
              <a:spcAft>
                <a:spcPts val="0"/>
              </a:spcAft>
              <a:buNone/>
            </a:pPr>
            <a:r>
              <a:rPr lang="en" sz="1800">
                <a:solidFill>
                  <a:srgbClr val="000000"/>
                </a:solidFill>
                <a:latin typeface="Arial"/>
                <a:ea typeface="Arial"/>
                <a:cs typeface="Arial"/>
                <a:sym typeface="Arial"/>
              </a:rPr>
              <a:t>§ </a:t>
            </a:r>
            <a:r>
              <a:rPr lang="en" sz="1800">
                <a:solidFill>
                  <a:srgbClr val="000000"/>
                </a:solidFill>
                <a:uFill>
                  <a:noFill/>
                </a:uFill>
                <a:latin typeface="Arial"/>
                <a:ea typeface="Arial"/>
                <a:cs typeface="Arial"/>
                <a:sym typeface="Arial"/>
                <a:hlinkClick r:id="rId9"/>
              </a:rPr>
              <a:t> </a:t>
            </a:r>
            <a:r>
              <a:rPr lang="en" sz="1800" u="sng">
                <a:solidFill>
                  <a:srgbClr val="0000FF"/>
                </a:solidFill>
                <a:latin typeface="Arial"/>
                <a:ea typeface="Arial"/>
                <a:cs typeface="Arial"/>
                <a:sym typeface="Arial"/>
                <a:hlinkClick r:id="rId10"/>
              </a:rPr>
              <a:t>http://www.parentinvolvementmatters.org/</a:t>
            </a:r>
            <a:endParaRPr sz="1800" u="sng">
              <a:solidFill>
                <a:srgbClr val="0000FF"/>
              </a:solidFill>
              <a:latin typeface="Arial"/>
              <a:ea typeface="Arial"/>
              <a:cs typeface="Arial"/>
              <a:sym typeface="Arial"/>
              <a:hlinkClick r:id="rId11"/>
            </a:endParaRPr>
          </a:p>
          <a:p>
            <a:pPr indent="0" lvl="0" marL="0">
              <a:spcBef>
                <a:spcPts val="0"/>
              </a:spcBef>
              <a:spcAft>
                <a:spcPts val="0"/>
              </a:spcAft>
              <a:buNone/>
            </a:pPr>
            <a:r>
              <a:rPr lang="en" sz="1800">
                <a:solidFill>
                  <a:srgbClr val="000000"/>
                </a:solidFill>
                <a:latin typeface="Arial"/>
                <a:ea typeface="Arial"/>
                <a:cs typeface="Arial"/>
                <a:sym typeface="Arial"/>
              </a:rPr>
              <a:t>§ </a:t>
            </a:r>
            <a:r>
              <a:rPr lang="en" sz="1800">
                <a:solidFill>
                  <a:srgbClr val="000000"/>
                </a:solidFill>
                <a:uFill>
                  <a:noFill/>
                </a:uFill>
                <a:latin typeface="Arial"/>
                <a:ea typeface="Arial"/>
                <a:cs typeface="Arial"/>
                <a:sym typeface="Arial"/>
                <a:hlinkClick r:id="rId12"/>
              </a:rPr>
              <a:t> </a:t>
            </a:r>
            <a:r>
              <a:rPr lang="en" sz="1800" u="sng">
                <a:solidFill>
                  <a:srgbClr val="0000FF"/>
                </a:solidFill>
                <a:latin typeface="Arial"/>
                <a:ea typeface="Arial"/>
                <a:cs typeface="Arial"/>
                <a:sym typeface="Arial"/>
                <a:hlinkClick r:id="rId13"/>
              </a:rPr>
              <a:t>http://www.projectappleseed.org/</a:t>
            </a:r>
            <a:endParaRPr sz="1800" u="sng">
              <a:solidFill>
                <a:srgbClr val="0000FF"/>
              </a:solidFill>
              <a:latin typeface="Arial"/>
              <a:ea typeface="Arial"/>
              <a:cs typeface="Arial"/>
              <a:sym typeface="Arial"/>
              <a:hlinkClick r:id="rId14"/>
            </a:endParaRPr>
          </a:p>
          <a:p>
            <a:pPr indent="0" lvl="0" marL="0">
              <a:spcBef>
                <a:spcPts val="0"/>
              </a:spcBef>
              <a:spcAft>
                <a:spcPts val="0"/>
              </a:spcAft>
              <a:buNone/>
            </a:pPr>
            <a:r>
              <a:rPr lang="en" sz="1800">
                <a:solidFill>
                  <a:srgbClr val="000000"/>
                </a:solidFill>
                <a:latin typeface="Arial"/>
                <a:ea typeface="Arial"/>
                <a:cs typeface="Arial"/>
                <a:sym typeface="Arial"/>
              </a:rPr>
              <a:t>§ </a:t>
            </a:r>
            <a:r>
              <a:rPr lang="en" sz="1800">
                <a:solidFill>
                  <a:srgbClr val="000000"/>
                </a:solidFill>
                <a:uFill>
                  <a:noFill/>
                </a:uFill>
                <a:latin typeface="Arial"/>
                <a:ea typeface="Arial"/>
                <a:cs typeface="Arial"/>
                <a:sym typeface="Arial"/>
                <a:hlinkClick r:id="rId15"/>
              </a:rPr>
              <a:t> </a:t>
            </a:r>
            <a:r>
              <a:rPr lang="en" sz="1800" u="sng">
                <a:solidFill>
                  <a:srgbClr val="0000FF"/>
                </a:solidFill>
                <a:latin typeface="Arial"/>
                <a:ea typeface="Arial"/>
                <a:cs typeface="Arial"/>
                <a:sym typeface="Arial"/>
                <a:hlinkClick r:id="rId16"/>
              </a:rPr>
              <a:t>https://www.ohea.org/parental-involvement</a:t>
            </a:r>
            <a:endParaRPr sz="1800" u="sng">
              <a:solidFill>
                <a:srgbClr val="0000FF"/>
              </a:solidFill>
              <a:latin typeface="Arial"/>
              <a:ea typeface="Arial"/>
              <a:cs typeface="Arial"/>
              <a:sym typeface="Arial"/>
              <a:hlinkClick r:id="rId17"/>
            </a:endParaRPr>
          </a:p>
          <a:p>
            <a:pPr indent="0" lvl="0" mar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a:spcBef>
                <a:spcPts val="0"/>
              </a:spcBef>
              <a:spcAft>
                <a:spcPts val="0"/>
              </a:spcAft>
              <a:buNone/>
            </a:pPr>
            <a:r>
              <a:t/>
            </a:r>
            <a:endParaRPr/>
          </a:p>
        </p:txBody>
      </p:sp>
      <p:sp>
        <p:nvSpPr>
          <p:cNvPr id="226" name="Shape 226"/>
          <p:cNvSpPr txBox="1"/>
          <p:nvPr>
            <p:ph idx="1" type="body"/>
          </p:nvPr>
        </p:nvSpPr>
        <p:spPr>
          <a:xfrm>
            <a:off x="819150" y="1497850"/>
            <a:ext cx="7505700" cy="294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Resources:</a:t>
            </a:r>
            <a:endParaRPr/>
          </a:p>
        </p:txBody>
      </p:sp>
      <p:sp>
        <p:nvSpPr>
          <p:cNvPr id="232" name="Shape 232"/>
          <p:cNvSpPr txBox="1"/>
          <p:nvPr>
            <p:ph idx="1" type="body"/>
          </p:nvPr>
        </p:nvSpPr>
        <p:spPr>
          <a:xfrm>
            <a:off x="819150" y="1402775"/>
            <a:ext cx="7505700" cy="336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a:spcBef>
                <a:spcPts val="1600"/>
              </a:spcBef>
              <a:spcAft>
                <a:spcPts val="0"/>
              </a:spcAft>
              <a:buNone/>
            </a:pPr>
            <a:r>
              <a:rPr lang="en" sz="1400" u="sng">
                <a:solidFill>
                  <a:srgbClr val="0000FF"/>
                </a:solidFill>
                <a:latin typeface="Arial"/>
                <a:ea typeface="Arial"/>
                <a:cs typeface="Arial"/>
                <a:sym typeface="Arial"/>
                <a:hlinkClick r:id="rId3"/>
              </a:rPr>
              <a:t>View article:</a:t>
            </a:r>
            <a:r>
              <a:rPr lang="en" sz="1400">
                <a:solidFill>
                  <a:srgbClr val="000000"/>
                </a:solidFill>
                <a:latin typeface="Arial"/>
                <a:ea typeface="Arial"/>
                <a:cs typeface="Arial"/>
                <a:sym typeface="Arial"/>
              </a:rPr>
              <a:t>	</a:t>
            </a:r>
            <a:r>
              <a:rPr lang="en" sz="1400" u="sng">
                <a:solidFill>
                  <a:srgbClr val="0000FF"/>
                </a:solidFill>
                <a:latin typeface="Arial"/>
                <a:ea typeface="Arial"/>
                <a:cs typeface="Arial"/>
                <a:sym typeface="Arial"/>
                <a:hlinkClick r:id="rId4"/>
              </a:rPr>
              <a:t>http://www.helpforfamilies.com/frameparent.htm</a:t>
            </a:r>
            <a:endParaRPr sz="1400" u="sng">
              <a:solidFill>
                <a:srgbClr val="0000FF"/>
              </a:solidFill>
              <a:latin typeface="Arial"/>
              <a:ea typeface="Arial"/>
              <a:cs typeface="Arial"/>
              <a:sym typeface="Arial"/>
              <a:hlinkClick r:id="rId5"/>
            </a:endParaRPr>
          </a:p>
          <a:p>
            <a:pPr indent="0" lvl="0" marL="0">
              <a:spcBef>
                <a:spcPts val="1600"/>
              </a:spcBef>
              <a:spcAft>
                <a:spcPts val="0"/>
              </a:spcAft>
              <a:buNone/>
            </a:pPr>
            <a:r>
              <a:rPr lang="en" sz="1400">
                <a:solidFill>
                  <a:srgbClr val="000000"/>
                </a:solidFill>
                <a:latin typeface="Arial"/>
                <a:ea typeface="Arial"/>
                <a:cs typeface="Arial"/>
                <a:sym typeface="Arial"/>
              </a:rPr>
              <a:t>                     	</a:t>
            </a:r>
            <a:r>
              <a:rPr lang="en" sz="1400" u="sng">
                <a:solidFill>
                  <a:srgbClr val="0000FF"/>
                </a:solidFill>
                <a:latin typeface="Arial"/>
                <a:ea typeface="Arial"/>
                <a:cs typeface="Arial"/>
                <a:sym typeface="Arial"/>
                <a:hlinkClick r:id="rId6"/>
              </a:rPr>
              <a:t>http://www.montgomerycountyea.org/teampublish/108_461_1601.cfm</a:t>
            </a:r>
            <a:endParaRPr sz="1400" u="sng">
              <a:solidFill>
                <a:srgbClr val="0000FF"/>
              </a:solidFill>
              <a:latin typeface="Arial"/>
              <a:ea typeface="Arial"/>
              <a:cs typeface="Arial"/>
              <a:sym typeface="Arial"/>
              <a:hlinkClick r:id="rId7"/>
            </a:endParaRPr>
          </a:p>
          <a:p>
            <a:pPr indent="0" lvl="0" marL="0">
              <a:spcBef>
                <a:spcPts val="1600"/>
              </a:spcBef>
              <a:spcAft>
                <a:spcPts val="0"/>
              </a:spcAft>
              <a:buNone/>
            </a:pPr>
            <a:r>
              <a:rPr lang="en" sz="1400">
                <a:solidFill>
                  <a:srgbClr val="000000"/>
                </a:solidFill>
                <a:latin typeface="Arial"/>
                <a:ea typeface="Arial"/>
                <a:cs typeface="Arial"/>
                <a:sym typeface="Arial"/>
              </a:rPr>
              <a:t>                    	 </a:t>
            </a:r>
            <a:r>
              <a:rPr lang="en" sz="1400" u="sng">
                <a:solidFill>
                  <a:srgbClr val="0000FF"/>
                </a:solidFill>
                <a:latin typeface="Arial"/>
                <a:ea typeface="Arial"/>
                <a:cs typeface="Arial"/>
                <a:sym typeface="Arial"/>
                <a:hlinkClick r:id="rId8"/>
              </a:rPr>
              <a:t>http://www.casey.org/whatworks/2000/11/practices.htm</a:t>
            </a:r>
            <a:endParaRPr sz="1400" u="sng">
              <a:solidFill>
                <a:srgbClr val="0000FF"/>
              </a:solidFill>
              <a:latin typeface="Arial"/>
              <a:ea typeface="Arial"/>
              <a:cs typeface="Arial"/>
              <a:sym typeface="Arial"/>
              <a:hlinkClick r:id="rId9"/>
            </a:endParaRPr>
          </a:p>
          <a:p>
            <a:pPr indent="0" lvl="0" marL="0">
              <a:spcBef>
                <a:spcPts val="1600"/>
              </a:spcBef>
              <a:spcAft>
                <a:spcPts val="0"/>
              </a:spcAft>
              <a:buNone/>
            </a:pPr>
            <a:r>
              <a:rPr lang="en" sz="1400">
                <a:solidFill>
                  <a:srgbClr val="000000"/>
                </a:solidFill>
                <a:latin typeface="Arial"/>
                <a:ea typeface="Arial"/>
                <a:cs typeface="Arial"/>
                <a:sym typeface="Arial"/>
              </a:rPr>
              <a:t>                    	 </a:t>
            </a:r>
            <a:r>
              <a:rPr lang="en" sz="1400" u="sng">
                <a:solidFill>
                  <a:srgbClr val="0000FF"/>
                </a:solidFill>
                <a:latin typeface="Arial"/>
                <a:ea typeface="Arial"/>
                <a:cs typeface="Arial"/>
                <a:sym typeface="Arial"/>
                <a:hlinkClick r:id="rId10"/>
              </a:rPr>
              <a:t>http://www.sdcoe.k12.ca.us/notes/51/parstu.html</a:t>
            </a:r>
            <a:endParaRPr sz="1400" u="sng">
              <a:solidFill>
                <a:srgbClr val="0000FF"/>
              </a:solidFill>
              <a:latin typeface="Arial"/>
              <a:ea typeface="Arial"/>
              <a:cs typeface="Arial"/>
              <a:sym typeface="Arial"/>
              <a:hlinkClick r:id="rId11"/>
            </a:endParaRPr>
          </a:p>
          <a:p>
            <a:pPr indent="0" lvl="0" marL="0">
              <a:spcBef>
                <a:spcPts val="1600"/>
              </a:spcBef>
              <a:spcAft>
                <a:spcPts val="0"/>
              </a:spcAft>
              <a:buNone/>
            </a:pPr>
            <a:r>
              <a:rPr lang="en" sz="1400">
                <a:solidFill>
                  <a:srgbClr val="000000"/>
                </a:solidFill>
                <a:latin typeface="Arial"/>
                <a:ea typeface="Arial"/>
                <a:cs typeface="Arial"/>
                <a:sym typeface="Arial"/>
              </a:rPr>
              <a:t>                    	 </a:t>
            </a:r>
            <a:r>
              <a:rPr lang="en" sz="1400" u="sng">
                <a:solidFill>
                  <a:srgbClr val="0000FF"/>
                </a:solidFill>
                <a:latin typeface="Arial"/>
                <a:ea typeface="Arial"/>
                <a:cs typeface="Arial"/>
                <a:sym typeface="Arial"/>
                <a:hlinkClick r:id="rId12"/>
              </a:rPr>
              <a:t>http://www.ericfacility.net/ericdigests/ed446340.html</a:t>
            </a:r>
            <a:endParaRPr sz="1400" u="sng">
              <a:solidFill>
                <a:srgbClr val="0000FF"/>
              </a:solidFill>
              <a:latin typeface="Arial"/>
              <a:ea typeface="Arial"/>
              <a:cs typeface="Arial"/>
              <a:sym typeface="Arial"/>
              <a:hlinkClick r:id="rId13"/>
            </a:endParaRPr>
          </a:p>
          <a:p>
            <a:pPr indent="0" lvl="0" marL="0">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Evaluation</a:t>
            </a:r>
            <a:endParaRPr/>
          </a:p>
        </p:txBody>
      </p:sp>
      <p:sp>
        <p:nvSpPr>
          <p:cNvPr id="238" name="Shape 23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Online rubrics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1858703" y="1822833"/>
            <a:ext cx="5361300" cy="1448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Introduction</a:t>
            </a:r>
            <a:endParaRPr b="1"/>
          </a:p>
        </p:txBody>
      </p:sp>
      <p:sp>
        <p:nvSpPr>
          <p:cNvPr id="135" name="Shape 13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t>CTLE ENL Workshop</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819150" y="362050"/>
            <a:ext cx="7505700" cy="5868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Standards</a:t>
            </a:r>
            <a:endParaRPr/>
          </a:p>
          <a:p>
            <a:pPr indent="0" lvl="0" marL="0" algn="ctr">
              <a:spcBef>
                <a:spcPts val="0"/>
              </a:spcBef>
              <a:spcAft>
                <a:spcPts val="0"/>
              </a:spcAft>
              <a:buNone/>
            </a:pPr>
            <a:r>
              <a:t/>
            </a:r>
            <a:endParaRPr/>
          </a:p>
        </p:txBody>
      </p:sp>
      <p:sp>
        <p:nvSpPr>
          <p:cNvPr id="244" name="Shape 244"/>
          <p:cNvSpPr txBox="1"/>
          <p:nvPr>
            <p:ph idx="1" type="body"/>
          </p:nvPr>
        </p:nvSpPr>
        <p:spPr>
          <a:xfrm>
            <a:off x="769200" y="948850"/>
            <a:ext cx="7505700" cy="383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When working with students make sure that:</a:t>
            </a:r>
            <a:endParaRPr sz="1400"/>
          </a:p>
          <a:p>
            <a:pPr indent="-317500" lvl="0" marL="457200" rtl="0">
              <a:spcBef>
                <a:spcPts val="0"/>
              </a:spcBef>
              <a:spcAft>
                <a:spcPts val="0"/>
              </a:spcAft>
              <a:buSzPts val="1400"/>
              <a:buAutoNum type="arabicPeriod"/>
            </a:pPr>
            <a:r>
              <a:rPr lang="en" sz="1400"/>
              <a:t>Research and evidence based</a:t>
            </a:r>
            <a:endParaRPr sz="1400"/>
          </a:p>
          <a:p>
            <a:pPr indent="-317500" lvl="0" marL="457200" rtl="0">
              <a:spcBef>
                <a:spcPts val="0"/>
              </a:spcBef>
              <a:spcAft>
                <a:spcPts val="0"/>
              </a:spcAft>
              <a:buSzPts val="1400"/>
              <a:buAutoNum type="arabicPeriod"/>
            </a:pPr>
            <a:r>
              <a:rPr lang="en" sz="1400"/>
              <a:t>Clear, understandable and </a:t>
            </a:r>
            <a:r>
              <a:rPr lang="en" sz="1400"/>
              <a:t>consistent</a:t>
            </a:r>
            <a:endParaRPr sz="1400"/>
          </a:p>
          <a:p>
            <a:pPr indent="-317500" lvl="0" marL="457200" rtl="0">
              <a:spcBef>
                <a:spcPts val="0"/>
              </a:spcBef>
              <a:spcAft>
                <a:spcPts val="0"/>
              </a:spcAft>
              <a:buSzPts val="1400"/>
              <a:buAutoNum type="arabicPeriod"/>
            </a:pPr>
            <a:r>
              <a:rPr lang="en" sz="1400"/>
              <a:t>Built upon the strength and lessons of current state standards</a:t>
            </a:r>
            <a:endParaRPr sz="1400"/>
          </a:p>
          <a:p>
            <a:pPr indent="-317500" lvl="0" marL="457200" rtl="0">
              <a:spcBef>
                <a:spcPts val="0"/>
              </a:spcBef>
              <a:spcAft>
                <a:spcPts val="0"/>
              </a:spcAft>
              <a:buSzPts val="1400"/>
              <a:buAutoNum type="arabicPeriod"/>
            </a:pPr>
            <a:r>
              <a:rPr lang="en" sz="1400"/>
              <a:t>Based on rigorous content and the application of knowledge through higher-order thinking</a:t>
            </a:r>
            <a:endParaRPr sz="1400"/>
          </a:p>
          <a:p>
            <a:pPr indent="0" lvl="0" marL="0" rtl="0">
              <a:spcBef>
                <a:spcPts val="0"/>
              </a:spcBef>
              <a:spcAft>
                <a:spcPts val="0"/>
              </a:spcAft>
              <a:buNone/>
            </a:pPr>
            <a:r>
              <a:t/>
            </a:r>
            <a:endParaRPr b="1" sz="1400"/>
          </a:p>
          <a:p>
            <a:pPr indent="0" lvl="0" marL="0" rtl="0">
              <a:spcBef>
                <a:spcPts val="0"/>
              </a:spcBef>
              <a:spcAft>
                <a:spcPts val="0"/>
              </a:spcAft>
              <a:buNone/>
            </a:pPr>
            <a:r>
              <a:rPr b="1" lang="en" sz="1400"/>
              <a:t>Reading Standard</a:t>
            </a:r>
            <a:endParaRPr b="1" sz="1400"/>
          </a:p>
          <a:p>
            <a:pPr indent="0" lvl="0" marL="0" rtl="0">
              <a:spcBef>
                <a:spcPts val="0"/>
              </a:spcBef>
              <a:spcAft>
                <a:spcPts val="0"/>
              </a:spcAft>
              <a:buNone/>
            </a:pPr>
            <a:r>
              <a:rPr lang="en"/>
              <a:t>CCR Anchor 1: Read closely to determine what the text says explicitly and to make logical inferences from it; cite specific textual evidence when writing or speaking to support conclusions drawn from the text</a:t>
            </a:r>
            <a:endParaRPr/>
          </a:p>
          <a:p>
            <a:pPr indent="0" lvl="0" marL="0" rtl="0">
              <a:spcBef>
                <a:spcPts val="0"/>
              </a:spcBef>
              <a:spcAft>
                <a:spcPts val="0"/>
              </a:spcAft>
              <a:buNone/>
            </a:pPr>
            <a:r>
              <a:rPr b="1" lang="en"/>
              <a:t>Language Standard</a:t>
            </a:r>
            <a:endParaRPr b="1"/>
          </a:p>
          <a:p>
            <a:pPr indent="0" lvl="0" marL="0" rtl="0">
              <a:spcBef>
                <a:spcPts val="0"/>
              </a:spcBef>
              <a:spcAft>
                <a:spcPts val="0"/>
              </a:spcAft>
              <a:buNone/>
            </a:pPr>
            <a:r>
              <a:rPr lang="en"/>
              <a:t>CCR Anchor 1: Demonstrate command of the conventions of standard English grammar and usage when writing or speaking.</a:t>
            </a:r>
            <a:endParaRPr/>
          </a:p>
          <a:p>
            <a:pPr indent="0" lvl="0" marL="0" rtl="0">
              <a:spcBef>
                <a:spcPts val="0"/>
              </a:spcBef>
              <a:spcAft>
                <a:spcPts val="0"/>
              </a:spcAft>
              <a:buNone/>
            </a:pPr>
            <a:r>
              <a:rPr b="1" lang="en"/>
              <a:t>Writing Standard</a:t>
            </a:r>
            <a:endParaRPr b="1"/>
          </a:p>
          <a:p>
            <a:pPr indent="0" lvl="0" marL="0">
              <a:spcBef>
                <a:spcPts val="0"/>
              </a:spcBef>
              <a:spcAft>
                <a:spcPts val="0"/>
              </a:spcAft>
              <a:buNone/>
            </a:pPr>
            <a:r>
              <a:rPr lang="en"/>
              <a:t>CCR Anchor 9: Draw evidence from literary or informational texts to support analysis, reflection, and research.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51" name="Shape 251"/>
          <p:cNvPicPr preferRelativeResize="0"/>
          <p:nvPr/>
        </p:nvPicPr>
        <p:blipFill>
          <a:blip r:embed="rId3">
            <a:alphaModFix/>
          </a:blip>
          <a:stretch>
            <a:fillRect/>
          </a:stretch>
        </p:blipFill>
        <p:spPr>
          <a:xfrm>
            <a:off x="2651975" y="1747800"/>
            <a:ext cx="3840050" cy="282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t>You are the Future!</a:t>
            </a:r>
            <a:endParaRPr b="1"/>
          </a:p>
          <a:p>
            <a:pPr indent="0" lvl="0" marL="0" algn="ctr">
              <a:spcBef>
                <a:spcPts val="0"/>
              </a:spcBef>
              <a:spcAft>
                <a:spcPts val="0"/>
              </a:spcAft>
              <a:buNone/>
            </a:pPr>
            <a:r>
              <a:t/>
            </a:r>
            <a:endParaRPr/>
          </a:p>
        </p:txBody>
      </p:sp>
      <p:pic>
        <p:nvPicPr>
          <p:cNvPr id="141" name="Shape 141"/>
          <p:cNvPicPr preferRelativeResize="0"/>
          <p:nvPr/>
        </p:nvPicPr>
        <p:blipFill>
          <a:blip r:embed="rId3">
            <a:alphaModFix/>
          </a:blip>
          <a:stretch>
            <a:fillRect/>
          </a:stretch>
        </p:blipFill>
        <p:spPr>
          <a:xfrm>
            <a:off x="1713075" y="1415850"/>
            <a:ext cx="5608651" cy="332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706700" y="357925"/>
            <a:ext cx="7482900" cy="617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t>Process</a:t>
            </a:r>
            <a:endParaRPr b="1"/>
          </a:p>
          <a:p>
            <a:pPr indent="0" lvl="0" marL="0" algn="ctr">
              <a:spcBef>
                <a:spcPts val="0"/>
              </a:spcBef>
              <a:spcAft>
                <a:spcPts val="0"/>
              </a:spcAft>
              <a:buNone/>
            </a:pPr>
            <a:r>
              <a:t/>
            </a:r>
            <a:endParaRPr b="1"/>
          </a:p>
        </p:txBody>
      </p:sp>
      <p:sp>
        <p:nvSpPr>
          <p:cNvPr id="147" name="Shape 147"/>
          <p:cNvSpPr txBox="1"/>
          <p:nvPr>
            <p:ph idx="1" type="body"/>
          </p:nvPr>
        </p:nvSpPr>
        <p:spPr>
          <a:xfrm>
            <a:off x="594350" y="975350"/>
            <a:ext cx="7178100" cy="346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000"/>
              <a:t>Use the </a:t>
            </a:r>
            <a:r>
              <a:rPr b="1" lang="en" sz="2000" u="sng">
                <a:solidFill>
                  <a:schemeClr val="hlink"/>
                </a:solidFill>
                <a:hlinkClick r:id="rId3"/>
              </a:rPr>
              <a:t>6 Steps of the Public Policy Analyst (PPA) </a:t>
            </a:r>
            <a:r>
              <a:rPr b="1" lang="en" sz="2000"/>
              <a:t>to guide your thinking</a:t>
            </a:r>
            <a:endParaRPr b="1" sz="2000"/>
          </a:p>
          <a:p>
            <a:pPr indent="-355600" lvl="0" marL="457200" rtl="0">
              <a:spcBef>
                <a:spcPts val="1600"/>
              </a:spcBef>
              <a:spcAft>
                <a:spcPts val="0"/>
              </a:spcAft>
              <a:buSzPts val="2000"/>
              <a:buAutoNum type="arabicPeriod"/>
            </a:pPr>
            <a:r>
              <a:rPr lang="en" sz="2000" u="sng">
                <a:solidFill>
                  <a:schemeClr val="hlink"/>
                </a:solidFill>
                <a:hlinkClick r:id="rId4"/>
              </a:rPr>
              <a:t>Define the Problem</a:t>
            </a:r>
            <a:endParaRPr sz="2000"/>
          </a:p>
          <a:p>
            <a:pPr indent="-355600" lvl="0" marL="457200" rtl="0">
              <a:spcBef>
                <a:spcPts val="0"/>
              </a:spcBef>
              <a:spcAft>
                <a:spcPts val="0"/>
              </a:spcAft>
              <a:buSzPts val="2000"/>
              <a:buAutoNum type="arabicPeriod"/>
            </a:pPr>
            <a:r>
              <a:rPr lang="en" sz="2000" u="sng">
                <a:solidFill>
                  <a:schemeClr val="hlink"/>
                </a:solidFill>
                <a:hlinkClick r:id="rId5"/>
              </a:rPr>
              <a:t>Gather the Evidence</a:t>
            </a:r>
            <a:endParaRPr sz="2000"/>
          </a:p>
          <a:p>
            <a:pPr indent="-355600" lvl="0" marL="457200" rtl="0">
              <a:spcBef>
                <a:spcPts val="0"/>
              </a:spcBef>
              <a:spcAft>
                <a:spcPts val="0"/>
              </a:spcAft>
              <a:buSzPts val="2000"/>
              <a:buAutoNum type="arabicPeriod"/>
            </a:pPr>
            <a:r>
              <a:rPr lang="en" sz="2000" u="sng">
                <a:solidFill>
                  <a:schemeClr val="hlink"/>
                </a:solidFill>
                <a:hlinkClick r:id="rId6"/>
              </a:rPr>
              <a:t>Identify the Causes</a:t>
            </a:r>
            <a:endParaRPr sz="2000"/>
          </a:p>
          <a:p>
            <a:pPr indent="-355600" lvl="0" marL="457200" rtl="0">
              <a:spcBef>
                <a:spcPts val="0"/>
              </a:spcBef>
              <a:spcAft>
                <a:spcPts val="0"/>
              </a:spcAft>
              <a:buSzPts val="2000"/>
              <a:buAutoNum type="arabicPeriod"/>
            </a:pPr>
            <a:r>
              <a:rPr lang="en" sz="2000" u="sng">
                <a:solidFill>
                  <a:schemeClr val="hlink"/>
                </a:solidFill>
                <a:hlinkClick r:id="rId7"/>
              </a:rPr>
              <a:t>Evaluate the Existing Policy</a:t>
            </a:r>
            <a:endParaRPr sz="2000"/>
          </a:p>
          <a:p>
            <a:pPr indent="-355600" lvl="0" marL="457200" rtl="0">
              <a:spcBef>
                <a:spcPts val="0"/>
              </a:spcBef>
              <a:spcAft>
                <a:spcPts val="0"/>
              </a:spcAft>
              <a:buSzPts val="2000"/>
              <a:buAutoNum type="arabicPeriod"/>
            </a:pPr>
            <a:r>
              <a:rPr lang="en" sz="2000" u="sng">
                <a:solidFill>
                  <a:schemeClr val="hlink"/>
                </a:solidFill>
                <a:hlinkClick r:id="rId8"/>
              </a:rPr>
              <a:t>Develop Solutions</a:t>
            </a:r>
            <a:endParaRPr sz="2000"/>
          </a:p>
          <a:p>
            <a:pPr indent="-355600" lvl="0" marL="457200">
              <a:spcBef>
                <a:spcPts val="0"/>
              </a:spcBef>
              <a:spcAft>
                <a:spcPts val="0"/>
              </a:spcAft>
              <a:buSzPts val="2000"/>
              <a:buAutoNum type="arabicPeriod"/>
            </a:pPr>
            <a:r>
              <a:rPr lang="en" sz="2000" u="sng">
                <a:solidFill>
                  <a:schemeClr val="hlink"/>
                </a:solidFill>
                <a:hlinkClick r:id="rId9"/>
              </a:rPr>
              <a:t>Select the Best Solution</a:t>
            </a:r>
            <a:endParaRPr sz="2000"/>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nvSpPr>
        <p:spPr>
          <a:xfrm>
            <a:off x="143700" y="-623475"/>
            <a:ext cx="8856600" cy="5336100"/>
          </a:xfrm>
          <a:prstGeom prst="rect">
            <a:avLst/>
          </a:prstGeom>
          <a:noFill/>
          <a:ln>
            <a:noFill/>
          </a:ln>
        </p:spPr>
        <p:txBody>
          <a:bodyPr anchorCtr="0" anchor="ctr" bIns="91425" lIns="91425" spcFirstLastPara="1" rIns="91425" wrap="square" tIns="91425">
            <a:noAutofit/>
          </a:bodyPr>
          <a:lstStyle/>
          <a:p>
            <a:pPr indent="0" lvl="0" marL="0" rtl="0">
              <a:lnSpc>
                <a:spcPct val="360000"/>
              </a:lnSpc>
              <a:spcBef>
                <a:spcPts val="0"/>
              </a:spcBef>
              <a:spcAft>
                <a:spcPts val="0"/>
              </a:spcAft>
              <a:buNone/>
            </a:pPr>
            <a:r>
              <a:rPr b="1" lang="en" sz="1800"/>
              <a:t>Activity:</a:t>
            </a:r>
            <a:endParaRPr b="1" sz="1800"/>
          </a:p>
          <a:p>
            <a:pPr indent="0" lvl="0" marL="0" rtl="0">
              <a:lnSpc>
                <a:spcPct val="100000"/>
              </a:lnSpc>
              <a:spcBef>
                <a:spcPts val="0"/>
              </a:spcBef>
              <a:spcAft>
                <a:spcPts val="0"/>
              </a:spcAft>
              <a:buNone/>
            </a:pPr>
            <a:r>
              <a:rPr lang="en" sz="2400"/>
              <a:t>You are a frustrated teacher who has </a:t>
            </a:r>
            <a:r>
              <a:rPr lang="en" sz="2400"/>
              <a:t>always </a:t>
            </a:r>
            <a:r>
              <a:rPr lang="en" sz="2400"/>
              <a:t>tried to get your parents more involved in school.  Students whose parents show interest make their children understand that school is important by example, not just by saying it. You are on a committee that works with the principal to find ways to solve the problem of the lack of parental involvement with ENL students. </a:t>
            </a:r>
            <a:endParaRPr sz="2400"/>
          </a:p>
          <a:p>
            <a:pPr indent="0" lvl="0" marL="0" rtl="0">
              <a:spcBef>
                <a:spcPts val="0"/>
              </a:spcBef>
              <a:spcAft>
                <a:spcPts val="0"/>
              </a:spcAft>
              <a:buNone/>
            </a:pPr>
            <a:r>
              <a:rPr lang="en" sz="1100"/>
              <a:t> </a:t>
            </a:r>
            <a:endParaRPr sz="1100"/>
          </a:p>
          <a:p>
            <a:pPr indent="0" lvl="0" marL="0" rtl="0">
              <a:spcBef>
                <a:spcPts val="0"/>
              </a:spcBef>
              <a:spcAft>
                <a:spcPts val="0"/>
              </a:spcAft>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ELL 101 Course Activities/Handouts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58" name="Shape 15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000000"/>
                </a:solidFill>
                <a:latin typeface="Arial"/>
                <a:ea typeface="Arial"/>
                <a:cs typeface="Arial"/>
                <a:sym typeface="Arial"/>
              </a:rPr>
              <a:t>Activity:</a:t>
            </a:r>
            <a:endParaRPr sz="3600"/>
          </a:p>
        </p:txBody>
      </p:sp>
      <p:sp>
        <p:nvSpPr>
          <p:cNvPr id="164" name="Shape 16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400">
                <a:solidFill>
                  <a:srgbClr val="000000"/>
                </a:solidFill>
                <a:latin typeface="Arial"/>
                <a:ea typeface="Arial"/>
                <a:cs typeface="Arial"/>
                <a:sym typeface="Arial"/>
              </a:rPr>
              <a:t>Do a presentation of your findings as to what parents must do to get more involved in the academic and behavioral life of their child and to investigate what happens when parental involvement is minimal.  What happens when involvement is maximal?</a:t>
            </a:r>
            <a:endParaRPr sz="2400">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819150" y="845600"/>
            <a:ext cx="7505700" cy="2528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Activity #2</a:t>
            </a:r>
            <a:endParaRPr/>
          </a:p>
          <a:p>
            <a:pPr indent="0" lvl="0" marL="0">
              <a:spcBef>
                <a:spcPts val="0"/>
              </a:spcBef>
              <a:spcAft>
                <a:spcPts val="0"/>
              </a:spcAft>
              <a:buNone/>
            </a:pPr>
            <a:r>
              <a:t/>
            </a:r>
            <a:endParaRPr/>
          </a:p>
          <a:p>
            <a:pPr indent="0" lvl="0" marL="0">
              <a:spcBef>
                <a:spcPts val="0"/>
              </a:spcBef>
              <a:spcAft>
                <a:spcPts val="0"/>
              </a:spcAft>
              <a:buNone/>
            </a:pPr>
            <a:r>
              <a:rPr lang="en"/>
              <a:t>Which Ways have you welcomed families?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70" name="Shape 17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pic>
        <p:nvPicPr>
          <p:cNvPr id="171" name="Shape 171"/>
          <p:cNvPicPr preferRelativeResize="0"/>
          <p:nvPr/>
        </p:nvPicPr>
        <p:blipFill>
          <a:blip r:embed="rId3">
            <a:alphaModFix/>
          </a:blip>
          <a:stretch>
            <a:fillRect/>
          </a:stretch>
        </p:blipFill>
        <p:spPr>
          <a:xfrm>
            <a:off x="2734050" y="2434425"/>
            <a:ext cx="3870100" cy="2084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Research</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77" name="Shape 17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