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Lst>
  <p:notesMasterIdLst>
    <p:notesMasterId r:id="rId13"/>
  </p:notesMasterIdLst>
  <p:sldIdLst>
    <p:sldId id="256" r:id="rId2"/>
    <p:sldId id="258" r:id="rId3"/>
    <p:sldId id="259" r:id="rId4"/>
    <p:sldId id="260" r:id="rId5"/>
    <p:sldId id="261" r:id="rId6"/>
    <p:sldId id="265" r:id="rId7"/>
    <p:sldId id="269" r:id="rId8"/>
    <p:sldId id="263" r:id="rId9"/>
    <p:sldId id="267" r:id="rId10"/>
    <p:sldId id="268" r:id="rId11"/>
    <p:sldId id="257"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Tahoma" pitchFamily="34" charset="0"/>
        <a:ea typeface="+mn-ea"/>
        <a:cs typeface="+mn-cs"/>
      </a:defRPr>
    </a:lvl1pPr>
    <a:lvl2pPr marL="457200" algn="l" defTabSz="457200" rtl="0" fontAlgn="base">
      <a:spcBef>
        <a:spcPct val="0"/>
      </a:spcBef>
      <a:spcAft>
        <a:spcPct val="0"/>
      </a:spcAft>
      <a:defRPr kern="1200">
        <a:solidFill>
          <a:schemeClr val="tx1"/>
        </a:solidFill>
        <a:latin typeface="Tahoma" pitchFamily="34" charset="0"/>
        <a:ea typeface="+mn-ea"/>
        <a:cs typeface="+mn-cs"/>
      </a:defRPr>
    </a:lvl2pPr>
    <a:lvl3pPr marL="914400" algn="l" defTabSz="457200" rtl="0" fontAlgn="base">
      <a:spcBef>
        <a:spcPct val="0"/>
      </a:spcBef>
      <a:spcAft>
        <a:spcPct val="0"/>
      </a:spcAft>
      <a:defRPr kern="1200">
        <a:solidFill>
          <a:schemeClr val="tx1"/>
        </a:solidFill>
        <a:latin typeface="Tahoma" pitchFamily="34" charset="0"/>
        <a:ea typeface="+mn-ea"/>
        <a:cs typeface="+mn-cs"/>
      </a:defRPr>
    </a:lvl3pPr>
    <a:lvl4pPr marL="1371600" algn="l" defTabSz="457200" rtl="0" fontAlgn="base">
      <a:spcBef>
        <a:spcPct val="0"/>
      </a:spcBef>
      <a:spcAft>
        <a:spcPct val="0"/>
      </a:spcAft>
      <a:defRPr kern="1200">
        <a:solidFill>
          <a:schemeClr val="tx1"/>
        </a:solidFill>
        <a:latin typeface="Tahoma" pitchFamily="34" charset="0"/>
        <a:ea typeface="+mn-ea"/>
        <a:cs typeface="+mn-cs"/>
      </a:defRPr>
    </a:lvl4pPr>
    <a:lvl5pPr marL="1828800" algn="l" defTabSz="457200"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55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C3F8179B-2DFF-4BD9-9824-E7D9EDD19075}" type="datetimeFigureOut">
              <a:rPr lang="en-US"/>
              <a:pPr>
                <a:defRPr/>
              </a:pPr>
              <a:t>10/1/2014</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D9AF9F4B-4614-4C40-9813-3995B0B9031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r>
              <a:rPr lang="en-US" smtClean="0"/>
              <a:t>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eaLnBrk="0" hangingPunct="0">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0" hangingPunct="0">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eaLnBrk="0" hangingPunct="0">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eaLnBrk="0" hangingPunct="0">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eaLnBrk="0" hangingPunct="0">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eaLnBrk="0" hangingPunct="0">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eaLnBrk="0" hangingPunct="0">
                <a:defRPr/>
              </a:pPr>
              <a:endParaRPr lang="en-US"/>
            </a:p>
          </p:txBody>
        </p:sp>
      </p:grpSp>
      <p:sp>
        <p:nvSpPr>
          <p:cNvPr id="5735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73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D123E13D-C75D-4C9D-A416-5BCD5B219D48}" type="datetimeFigureOut">
              <a:rPr lang="en-US"/>
              <a:pPr>
                <a:defRPr/>
              </a:pPr>
              <a:t>10/1/2014</a:t>
            </a:fld>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9B8514C7-6DF1-4BF4-B8FB-60A0E3EDB88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26480450-881E-44B3-85E6-7BCA3F2FD36B}" type="datetimeFigureOut">
              <a:rPr lang="en-US"/>
              <a:pPr>
                <a:defRPr/>
              </a:pPr>
              <a:t>10/1/2014</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A615788-96C5-4CF2-9874-EBD56CE4A96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27301FAC-4D18-4B29-A614-F525F6B08DA3}" type="datetimeFigureOut">
              <a:rPr lang="en-US"/>
              <a:pPr>
                <a:defRPr/>
              </a:pPr>
              <a:t>10/1/2014</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FFC27FB-5222-444A-81AD-EB488BA1E1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fld id="{CDAFD448-42D9-4A06-8BC9-914464A595CD}" type="datetimeFigureOut">
              <a:rPr lang="en-US"/>
              <a:pPr>
                <a:defRPr/>
              </a:pPr>
              <a:t>10/1/2014</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A75AFC3-B376-40A5-92C7-90923D6C457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fld id="{0190CE1F-CD9D-4265-B6F8-A99CC8A8CFB0}" type="datetimeFigureOut">
              <a:rPr lang="en-US"/>
              <a:pPr>
                <a:defRPr/>
              </a:pPr>
              <a:t>10/1/2014</a:t>
            </a:fld>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098EDBA-0BAC-4BDB-944A-F907CA6D69A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fld id="{85D49D96-C935-41EB-BF5F-73146E1D7D32}" type="datetimeFigureOut">
              <a:rPr lang="en-US"/>
              <a:pPr>
                <a:defRPr/>
              </a:pPr>
              <a:t>10/1/2014</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66438B0-C77D-40FA-A582-EFBD74D376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fld id="{C59442B4-1892-4063-BFBA-1BE7766AA0A9}" type="datetimeFigureOut">
              <a:rPr lang="en-US"/>
              <a:pPr>
                <a:defRPr/>
              </a:pPr>
              <a:t>10/1/2014</a:t>
            </a:fld>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77F667B9-C0FD-4590-845B-11E5A90C65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fld id="{363C805E-BEDF-449E-92A7-3BDE1D7A7CE7}" type="datetimeFigureOut">
              <a:rPr lang="en-US"/>
              <a:pPr>
                <a:defRPr/>
              </a:pPr>
              <a:t>10/1/2014</a:t>
            </a:fld>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C2F2EDC-4AB5-495E-99D0-F6404BD1A7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3E1E2648-0B62-44FC-BF4F-531BD1DEC8E3}" type="datetimeFigureOut">
              <a:rPr lang="en-US"/>
              <a:pPr>
                <a:defRPr/>
              </a:pPr>
              <a:t>10/1/2014</a:t>
            </a:fld>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EB12CCFD-9979-43C1-B33B-7F831B1E2AF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7C93893A-6B9C-462B-BE1A-E9ACA4ABD99C}" type="datetimeFigureOut">
              <a:rPr lang="en-US"/>
              <a:pPr>
                <a:defRPr/>
              </a:pPr>
              <a:t>10/1/2014</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01C8655-7186-478D-8B05-D1E7DFC5E4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fld id="{C4E27266-81A9-4E19-A0BE-F57BDFF352E1}" type="datetimeFigureOut">
              <a:rPr lang="en-US"/>
              <a:pPr>
                <a:defRPr/>
              </a:pPr>
              <a:t>10/1/2014</a:t>
            </a:fld>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87607F6-CFC9-48DD-8B4B-4FEDD1A6C0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p>
        </p:txBody>
      </p:sp>
      <p:sp>
        <p:nvSpPr>
          <p:cNvPr id="5632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5632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p>
        </p:txBody>
      </p:sp>
      <p:sp>
        <p:nvSpPr>
          <p:cNvPr id="5632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5632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p>
        </p:txBody>
      </p:sp>
      <p:sp>
        <p:nvSpPr>
          <p:cNvPr id="5632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p>
        </p:txBody>
      </p:sp>
      <p:sp>
        <p:nvSpPr>
          <p:cNvPr id="5632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3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fld id="{9F58EE0E-A46D-41D0-9D6C-DEB030D62522}" type="datetimeFigureOut">
              <a:rPr lang="en-US"/>
              <a:pPr>
                <a:defRPr/>
              </a:pPr>
              <a:t>10/1/2014</a:t>
            </a:fld>
            <a:endParaRPr lang="en-US"/>
          </a:p>
        </p:txBody>
      </p:sp>
      <p:sp>
        <p:nvSpPr>
          <p:cNvPr id="5633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5633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CC3D1343-C3BB-4C08-8DA3-AC68B7B5193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flippedtips.com/plegal/tips/welcome.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merriam-webster.com/dictionary/obesity"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webmd.com/parenting/raising-fit-kids/weight/bmi/bmi-calculato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dc.gov/obesity/childhood/problem.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idx="4294967295"/>
          </p:nvPr>
        </p:nvSpPr>
        <p:spPr>
          <a:xfrm>
            <a:off x="918028" y="2130425"/>
            <a:ext cx="7772400" cy="1470025"/>
          </a:xfrm>
        </p:spPr>
        <p:txBody>
          <a:bodyPr anchor="ctr"/>
          <a:lstStyle/>
          <a:p>
            <a:pPr algn="ctr" eaLnBrk="1" hangingPunct="1"/>
            <a:r>
              <a:rPr lang="en-US" dirty="0" smtClean="0"/>
              <a:t>Childhood </a:t>
            </a:r>
            <a:r>
              <a:rPr lang="en-US" dirty="0" smtClean="0"/>
              <a:t>Obesity</a:t>
            </a:r>
          </a:p>
        </p:txBody>
      </p:sp>
      <p:sp>
        <p:nvSpPr>
          <p:cNvPr id="14338" name="Subtitle 2"/>
          <p:cNvSpPr>
            <a:spLocks noGrp="1"/>
          </p:cNvSpPr>
          <p:nvPr>
            <p:ph type="subTitle" idx="4294967295"/>
          </p:nvPr>
        </p:nvSpPr>
        <p:spPr>
          <a:xfrm>
            <a:off x="1609725" y="3600450"/>
            <a:ext cx="6045200" cy="1593850"/>
          </a:xfrm>
        </p:spPr>
        <p:txBody>
          <a:bodyPr/>
          <a:lstStyle/>
          <a:p>
            <a:pPr marL="0" indent="0" algn="ctr" eaLnBrk="1" hangingPunct="1">
              <a:buFont typeface="Wingdings" pitchFamily="2" charset="2"/>
              <a:buNone/>
            </a:pPr>
            <a:r>
              <a:rPr lang="en-US" sz="2800" dirty="0" smtClean="0">
                <a:solidFill>
                  <a:srgbClr val="898989"/>
                </a:solidFill>
              </a:rPr>
              <a:t>Ms. </a:t>
            </a:r>
            <a:r>
              <a:rPr lang="en-US" sz="2800" dirty="0" err="1" smtClean="0">
                <a:solidFill>
                  <a:srgbClr val="898989"/>
                </a:solidFill>
              </a:rPr>
              <a:t>Zayas</a:t>
            </a:r>
            <a:endParaRPr lang="en-US" sz="2800" dirty="0" smtClean="0">
              <a:solidFill>
                <a:srgbClr val="898989"/>
              </a:solidFill>
            </a:endParaRPr>
          </a:p>
          <a:p>
            <a:pPr marL="0" indent="0" algn="ctr" eaLnBrk="1" hangingPunct="1">
              <a:buFont typeface="Wingdings" pitchFamily="2" charset="2"/>
              <a:buNone/>
            </a:pPr>
            <a:r>
              <a:rPr lang="en-US" sz="2800" dirty="0" smtClean="0">
                <a:solidFill>
                  <a:srgbClr val="898989"/>
                </a:solidFill>
              </a:rPr>
              <a:t>I.S. 52</a:t>
            </a:r>
          </a:p>
          <a:p>
            <a:pPr marL="0" indent="0" algn="ctr" eaLnBrk="1" hangingPunct="1">
              <a:buFont typeface="Wingdings" pitchFamily="2" charset="2"/>
              <a:buNone/>
            </a:pPr>
            <a:r>
              <a:rPr lang="en-US" sz="2800" dirty="0" smtClean="0">
                <a:solidFill>
                  <a:srgbClr val="898989"/>
                </a:solidFill>
              </a:rPr>
              <a:t>mrs.zayas@inwood52.org</a:t>
            </a:r>
          </a:p>
          <a:p>
            <a:pPr marL="0" indent="0" algn="ctr" eaLnBrk="1" hangingPunct="1">
              <a:buFont typeface="Wingdings" pitchFamily="2" charset="2"/>
              <a:buNone/>
            </a:pPr>
            <a:endParaRPr lang="en-US" sz="2800" dirty="0" smtClean="0">
              <a:solidFill>
                <a:srgbClr val="898989"/>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4294967295"/>
          </p:nvPr>
        </p:nvSpPr>
        <p:spPr>
          <a:xfrm>
            <a:off x="943429" y="2017713"/>
            <a:ext cx="8200571" cy="4114800"/>
          </a:xfrm>
        </p:spPr>
        <p:txBody>
          <a:bodyPr/>
          <a:lstStyle/>
          <a:p>
            <a:pPr eaLnBrk="1" hangingPunct="1"/>
            <a:r>
              <a:rPr lang="en-US" dirty="0" smtClean="0"/>
              <a:t>Students will conduct a survey in school using the questions they generated.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nchor="ctr"/>
          <a:lstStyle/>
          <a:p>
            <a:pPr eaLnBrk="1" hangingPunct="1"/>
            <a:r>
              <a:rPr lang="en-US" smtClean="0"/>
              <a:t>List Your Findings</a:t>
            </a:r>
          </a:p>
        </p:txBody>
      </p:sp>
      <p:pic>
        <p:nvPicPr>
          <p:cNvPr id="25602" name="Picture 4" descr="Childhood-Obesity-XXL_022_jpg_cf"/>
          <p:cNvPicPr>
            <a:picLocks noGrp="1" noChangeAspect="1" noChangeArrowheads="1"/>
          </p:cNvPicPr>
          <p:nvPr>
            <p:ph idx="4294967295"/>
          </p:nvPr>
        </p:nvPicPr>
        <p:blipFill>
          <a:blip r:embed="rId2"/>
          <a:srcRect/>
          <a:stretch>
            <a:fillRect/>
          </a:stretch>
        </p:blipFill>
        <p:spPr>
          <a:xfrm>
            <a:off x="1536700" y="1900238"/>
            <a:ext cx="5486400" cy="4114800"/>
          </a:xfr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nchor="ctr"/>
          <a:lstStyle/>
          <a:p>
            <a:pPr eaLnBrk="1" hangingPunct="1"/>
            <a:r>
              <a:rPr lang="en-US" smtClean="0">
                <a:solidFill>
                  <a:srgbClr val="333399"/>
                </a:solidFill>
              </a:rPr>
              <a:t>PUBLIC POLICY ANALYST</a:t>
            </a:r>
            <a:endParaRPr lang="en-US" smtClean="0"/>
          </a:p>
        </p:txBody>
      </p:sp>
      <p:sp>
        <p:nvSpPr>
          <p:cNvPr id="15362" name="Content Placeholder 2"/>
          <p:cNvSpPr>
            <a:spLocks noGrp="1"/>
          </p:cNvSpPr>
          <p:nvPr>
            <p:ph idx="4294967295"/>
          </p:nvPr>
        </p:nvSpPr>
        <p:spPr>
          <a:xfrm>
            <a:off x="801688" y="1882775"/>
            <a:ext cx="7772400" cy="4114800"/>
          </a:xfrm>
        </p:spPr>
        <p:txBody>
          <a:bodyPr/>
          <a:lstStyle/>
          <a:p>
            <a:pPr eaLnBrk="1" hangingPunct="1">
              <a:buClr>
                <a:srgbClr val="3333CC"/>
              </a:buClr>
              <a:buFont typeface="Wingdings" pitchFamily="2" charset="2"/>
              <a:buNone/>
            </a:pPr>
            <a:r>
              <a:rPr lang="en-US" smtClean="0"/>
              <a:t>   A public policy is a government action usually intended to deal with a social problem. Every day policies are enacted in your school, city, state, country and throughout the world that will affect your life. We are going to use the Public Policy Analyst steps to understand what causes childhood obesity. This lesson will focus on steps 1 and 2 of the PPA.</a:t>
            </a:r>
          </a:p>
          <a:p>
            <a:pPr eaLnBrk="1" hangingPunct="1">
              <a:buClr>
                <a:srgbClr val="3333CC"/>
              </a:buClr>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nchor="ctr"/>
          <a:lstStyle/>
          <a:p>
            <a:pPr eaLnBrk="1" hangingPunct="1"/>
            <a:r>
              <a:rPr lang="en-US" smtClean="0">
                <a:solidFill>
                  <a:srgbClr val="333399"/>
                </a:solidFill>
              </a:rPr>
              <a:t>PUBLIC POLICY ANALYST</a:t>
            </a:r>
            <a:endParaRPr lang="en-US" smtClean="0"/>
          </a:p>
        </p:txBody>
      </p:sp>
      <p:sp>
        <p:nvSpPr>
          <p:cNvPr id="17410" name="Content Placeholder 2"/>
          <p:cNvSpPr>
            <a:spLocks noGrp="1"/>
          </p:cNvSpPr>
          <p:nvPr>
            <p:ph idx="4294967295"/>
          </p:nvPr>
        </p:nvSpPr>
        <p:spPr>
          <a:xfrm>
            <a:off x="174171" y="2017713"/>
            <a:ext cx="8780918" cy="4114800"/>
          </a:xfrm>
        </p:spPr>
        <p:txBody>
          <a:bodyPr/>
          <a:lstStyle/>
          <a:p>
            <a:pPr eaLnBrk="1" hangingPunct="1">
              <a:buClr>
                <a:srgbClr val="3333CC"/>
              </a:buClr>
              <a:buFont typeface="Wingdings" pitchFamily="2" charset="2"/>
              <a:buNone/>
            </a:pPr>
            <a:r>
              <a:rPr lang="en-US" b="1" dirty="0" smtClean="0">
                <a:solidFill>
                  <a:srgbClr val="000000"/>
                </a:solidFill>
              </a:rPr>
              <a:t>STEP 1:  DEFINE THE PROBLEM</a:t>
            </a:r>
          </a:p>
          <a:p>
            <a:pPr eaLnBrk="1" hangingPunct="1">
              <a:buClr>
                <a:srgbClr val="3333CC"/>
              </a:buClr>
              <a:buFont typeface="Wingdings" pitchFamily="2" charset="2"/>
              <a:buNone/>
            </a:pPr>
            <a:r>
              <a:rPr lang="en-US" b="1" dirty="0" smtClean="0">
                <a:solidFill>
                  <a:srgbClr val="000000"/>
                </a:solidFill>
              </a:rPr>
              <a:t>STEP 2:  GATHER THE EVIDENCE</a:t>
            </a:r>
          </a:p>
          <a:p>
            <a:pPr eaLnBrk="1" hangingPunct="1">
              <a:buClr>
                <a:srgbClr val="3333CC"/>
              </a:buClr>
              <a:buFont typeface="Wingdings" pitchFamily="2" charset="2"/>
              <a:buNone/>
            </a:pPr>
            <a:r>
              <a:rPr lang="en-US" b="1" dirty="0" smtClean="0">
                <a:solidFill>
                  <a:srgbClr val="000000"/>
                </a:solidFill>
              </a:rPr>
              <a:t>STEP 3:  IDENTIFY THE CAUSES</a:t>
            </a:r>
          </a:p>
          <a:p>
            <a:pPr eaLnBrk="1" hangingPunct="1">
              <a:buClr>
                <a:srgbClr val="3333CC"/>
              </a:buClr>
              <a:buFont typeface="Wingdings" pitchFamily="2" charset="2"/>
              <a:buNone/>
            </a:pPr>
            <a:r>
              <a:rPr lang="en-US" dirty="0" smtClean="0">
                <a:solidFill>
                  <a:srgbClr val="000000"/>
                </a:solidFill>
              </a:rPr>
              <a:t>STEP 4:  EXAMINE THE EXISTING POLICY</a:t>
            </a:r>
          </a:p>
          <a:p>
            <a:pPr eaLnBrk="1" hangingPunct="1">
              <a:buClr>
                <a:srgbClr val="3333CC"/>
              </a:buClr>
              <a:buFont typeface="Wingdings" pitchFamily="2" charset="2"/>
              <a:buNone/>
            </a:pPr>
            <a:r>
              <a:rPr lang="en-US" dirty="0" smtClean="0">
                <a:solidFill>
                  <a:srgbClr val="000000"/>
                </a:solidFill>
              </a:rPr>
              <a:t>STEP 5:  DEVELOP NEW SOLUTIONS</a:t>
            </a:r>
          </a:p>
          <a:p>
            <a:pPr eaLnBrk="1" hangingPunct="1">
              <a:buClr>
                <a:srgbClr val="3333CC"/>
              </a:buClr>
              <a:buFont typeface="Wingdings" pitchFamily="2" charset="2"/>
              <a:buNone/>
            </a:pPr>
            <a:r>
              <a:rPr lang="en-US" dirty="0" smtClean="0">
                <a:solidFill>
                  <a:srgbClr val="000000"/>
                </a:solidFill>
              </a:rPr>
              <a:t>STEP 6:  SELECT THE BEST </a:t>
            </a:r>
            <a:r>
              <a:rPr lang="en-US" dirty="0" smtClean="0">
                <a:solidFill>
                  <a:srgbClr val="000000"/>
                </a:solidFill>
              </a:rPr>
              <a:t>SOLUTION</a:t>
            </a:r>
          </a:p>
          <a:p>
            <a:pPr eaLnBrk="1" hangingPunct="1">
              <a:buClr>
                <a:srgbClr val="3333CC"/>
              </a:buClr>
              <a:buNone/>
            </a:pPr>
            <a:r>
              <a:rPr lang="en-US" dirty="0" smtClean="0">
                <a:solidFill>
                  <a:srgbClr val="000000"/>
                </a:solidFill>
                <a:hlinkClick r:id="rId2"/>
              </a:rPr>
              <a:t>http://</a:t>
            </a:r>
            <a:r>
              <a:rPr lang="en-US" dirty="0" smtClean="0">
                <a:solidFill>
                  <a:srgbClr val="000000"/>
                </a:solidFill>
                <a:hlinkClick r:id="rId2"/>
              </a:rPr>
              <a:t>flippedtips.com/plegal/tips/welcome.html</a:t>
            </a:r>
            <a:endParaRPr lang="en-US" dirty="0" smtClean="0">
              <a:solidFill>
                <a:srgbClr val="000000"/>
              </a:solidFill>
            </a:endParaRPr>
          </a:p>
          <a:p>
            <a:pPr eaLnBrk="1" hangingPunct="1">
              <a:buClr>
                <a:srgbClr val="3333CC"/>
              </a:buClr>
              <a:buNone/>
            </a:pPr>
            <a:endParaRPr lang="en-US" dirty="0" smtClean="0">
              <a:solidFill>
                <a:srgbClr val="000000"/>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667657" y="214313"/>
            <a:ext cx="8276319" cy="1462087"/>
          </a:xfrm>
        </p:spPr>
        <p:txBody>
          <a:bodyPr anchor="ctr"/>
          <a:lstStyle/>
          <a:p>
            <a:pPr eaLnBrk="1" hangingPunct="1"/>
            <a:r>
              <a:rPr lang="en-US" dirty="0" smtClean="0">
                <a:solidFill>
                  <a:srgbClr val="333399"/>
                </a:solidFill>
              </a:rPr>
              <a:t>STEP 1:  DEFINE </a:t>
            </a:r>
            <a:r>
              <a:rPr lang="en-US" dirty="0" smtClean="0">
                <a:solidFill>
                  <a:srgbClr val="333399"/>
                </a:solidFill>
              </a:rPr>
              <a:t>THE PROBLEM</a:t>
            </a:r>
            <a:endParaRPr lang="en-US" dirty="0" smtClean="0"/>
          </a:p>
        </p:txBody>
      </p:sp>
      <p:sp>
        <p:nvSpPr>
          <p:cNvPr id="18434" name="Content Placeholder 2"/>
          <p:cNvSpPr>
            <a:spLocks noGrp="1"/>
          </p:cNvSpPr>
          <p:nvPr>
            <p:ph idx="4294967295"/>
          </p:nvPr>
        </p:nvSpPr>
        <p:spPr/>
        <p:txBody>
          <a:bodyPr/>
          <a:lstStyle/>
          <a:p>
            <a:pPr marL="0" indent="0" algn="just" eaLnBrk="1" hangingPunct="1">
              <a:buFont typeface="Wingdings" pitchFamily="2" charset="2"/>
              <a:buNone/>
            </a:pPr>
            <a:r>
              <a:rPr lang="en-US" dirty="0" smtClean="0"/>
              <a:t>1. Look at the pictures</a:t>
            </a:r>
          </a:p>
          <a:p>
            <a:pPr marL="0" indent="0" algn="just" eaLnBrk="1" hangingPunct="1">
              <a:buFont typeface="Wingdings" pitchFamily="2" charset="2"/>
              <a:buNone/>
            </a:pPr>
            <a:r>
              <a:rPr lang="en-US" dirty="0" smtClean="0"/>
              <a:t>2. What word comes to mind?</a:t>
            </a:r>
          </a:p>
          <a:p>
            <a:pPr marL="0" indent="0" algn="just" eaLnBrk="1" hangingPunct="1">
              <a:buFont typeface="Wingdings" pitchFamily="2" charset="2"/>
              <a:buNone/>
            </a:pPr>
            <a:endParaRPr lang="en-US" dirty="0" smtClean="0"/>
          </a:p>
          <a:p>
            <a:pPr marL="0" indent="0" algn="just" eaLnBrk="1" hangingPunct="1">
              <a:buFont typeface="Wingdings" pitchFamily="2" charset="2"/>
              <a:buNone/>
            </a:pPr>
            <a:endParaRPr lang="en-US" dirty="0" smtClean="0"/>
          </a:p>
          <a:p>
            <a:pPr marL="0" indent="0" algn="just" eaLnBrk="1" hangingPunct="1">
              <a:buFont typeface="Wingdings" pitchFamily="2" charset="2"/>
              <a:buNone/>
            </a:pPr>
            <a:endParaRPr lang="en-US" dirty="0" smtClean="0"/>
          </a:p>
          <a:p>
            <a:pPr marL="0" indent="0" algn="just" eaLnBrk="1" hangingPunct="1"/>
            <a:endParaRPr lang="en-US" dirty="0" smtClean="0"/>
          </a:p>
          <a:p>
            <a:pPr marL="0" indent="0" algn="just" eaLnBrk="1" hangingPunct="1"/>
            <a:endParaRPr lang="en-US" dirty="0" smtClean="0"/>
          </a:p>
        </p:txBody>
      </p:sp>
      <p:pic>
        <p:nvPicPr>
          <p:cNvPr id="18435" name="Picture 6" descr="childhood-obesity1_jpg_cf"/>
          <p:cNvPicPr>
            <a:picLocks noChangeAspect="1" noChangeArrowheads="1"/>
          </p:cNvPicPr>
          <p:nvPr/>
        </p:nvPicPr>
        <p:blipFill>
          <a:blip r:embed="rId2"/>
          <a:srcRect/>
          <a:stretch>
            <a:fillRect/>
          </a:stretch>
        </p:blipFill>
        <p:spPr bwMode="auto">
          <a:xfrm>
            <a:off x="4470400" y="3513138"/>
            <a:ext cx="3468688" cy="2619375"/>
          </a:xfrm>
          <a:prstGeom prst="rect">
            <a:avLst/>
          </a:prstGeom>
          <a:noFill/>
          <a:ln w="9525">
            <a:noFill/>
            <a:miter lim="800000"/>
            <a:headEnd/>
            <a:tailEnd/>
          </a:ln>
        </p:spPr>
      </p:pic>
      <p:pic>
        <p:nvPicPr>
          <p:cNvPr id="18436" name="Picture 7" descr="thCAR7GMJ6"/>
          <p:cNvPicPr>
            <a:picLocks noChangeAspect="1" noChangeArrowheads="1"/>
          </p:cNvPicPr>
          <p:nvPr/>
        </p:nvPicPr>
        <p:blipFill>
          <a:blip r:embed="rId3"/>
          <a:srcRect/>
          <a:stretch>
            <a:fillRect/>
          </a:stretch>
        </p:blipFill>
        <p:spPr bwMode="auto">
          <a:xfrm>
            <a:off x="1150938" y="3678238"/>
            <a:ext cx="2724150" cy="2286000"/>
          </a:xfrm>
          <a:prstGeom prst="rect">
            <a:avLst/>
          </a:prstGeom>
          <a:noFill/>
          <a:ln w="9525">
            <a:no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nchor="ctr"/>
          <a:lstStyle/>
          <a:p>
            <a:pPr eaLnBrk="1" hangingPunct="1"/>
            <a:r>
              <a:rPr lang="en-US" sz="4000" b="1" smtClean="0">
                <a:solidFill>
                  <a:srgbClr val="333399"/>
                </a:solidFill>
                <a:hlinkClick r:id="rId2"/>
              </a:rPr>
              <a:t/>
            </a:r>
            <a:br>
              <a:rPr lang="en-US" sz="4000" b="1" smtClean="0">
                <a:solidFill>
                  <a:srgbClr val="333399"/>
                </a:solidFill>
                <a:hlinkClick r:id="rId2"/>
              </a:rPr>
            </a:br>
            <a:r>
              <a:rPr lang="en-US" sz="4000" b="1" smtClean="0">
                <a:solidFill>
                  <a:srgbClr val="333399"/>
                </a:solidFill>
              </a:rPr>
              <a:t>OBESITY</a:t>
            </a:r>
            <a:endParaRPr lang="en-US" smtClean="0"/>
          </a:p>
        </p:txBody>
      </p:sp>
      <p:sp>
        <p:nvSpPr>
          <p:cNvPr id="19458" name="Content Placeholder 2"/>
          <p:cNvSpPr>
            <a:spLocks noGrp="1"/>
          </p:cNvSpPr>
          <p:nvPr>
            <p:ph idx="4294967295"/>
          </p:nvPr>
        </p:nvSpPr>
        <p:spPr/>
        <p:txBody>
          <a:bodyPr/>
          <a:lstStyle/>
          <a:p>
            <a:pPr eaLnBrk="1" hangingPunct="1"/>
            <a:r>
              <a:rPr lang="en-US" smtClean="0"/>
              <a:t>A person is considered to be obese if they are more than 20 percent over their ideal weight. That ideal weight must take into account the person's height, age, gender, and build.</a:t>
            </a:r>
          </a:p>
          <a:p>
            <a:pPr algn="ctr" eaLnBrk="1" hangingPunct="1">
              <a:buFont typeface="Wingdings" pitchFamily="2" charset="2"/>
              <a:buNone/>
            </a:pPr>
            <a:endParaRPr lang="en-US"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a:xfrm>
            <a:off x="775380" y="214313"/>
            <a:ext cx="8168595" cy="1462087"/>
          </a:xfrm>
        </p:spPr>
        <p:txBody>
          <a:bodyPr anchor="ctr"/>
          <a:lstStyle/>
          <a:p>
            <a:pPr eaLnBrk="1" hangingPunct="1"/>
            <a:r>
              <a:rPr lang="en-US" sz="4000" dirty="0" smtClean="0"/>
              <a:t>Step 2:  GATHER THE EVIDENCE</a:t>
            </a:r>
            <a:r>
              <a:rPr lang="en-US" sz="4000" dirty="0" smtClean="0"/>
              <a:t/>
            </a:r>
            <a:br>
              <a:rPr lang="en-US" sz="4000" dirty="0" smtClean="0"/>
            </a:br>
            <a:r>
              <a:rPr lang="en-US" sz="4000" dirty="0" smtClean="0"/>
              <a:t>Overweight/Obesity </a:t>
            </a:r>
            <a:r>
              <a:rPr lang="en-US" sz="4000" dirty="0" smtClean="0"/>
              <a:t>Measurements</a:t>
            </a:r>
          </a:p>
        </p:txBody>
      </p:sp>
      <p:sp>
        <p:nvSpPr>
          <p:cNvPr id="20482" name="Content Placeholder 2"/>
          <p:cNvSpPr>
            <a:spLocks noGrp="1"/>
          </p:cNvSpPr>
          <p:nvPr>
            <p:ph idx="4294967295"/>
          </p:nvPr>
        </p:nvSpPr>
        <p:spPr>
          <a:xfrm>
            <a:off x="775380" y="1879600"/>
            <a:ext cx="8168595" cy="4622800"/>
          </a:xfrm>
        </p:spPr>
        <p:txBody>
          <a:bodyPr/>
          <a:lstStyle/>
          <a:p>
            <a:pPr eaLnBrk="1" hangingPunct="1">
              <a:lnSpc>
                <a:spcPct val="80000"/>
              </a:lnSpc>
            </a:pPr>
            <a:r>
              <a:rPr lang="en-US" sz="3000" dirty="0" smtClean="0">
                <a:hlinkClick r:id="rId2"/>
              </a:rPr>
              <a:t>Body mass index </a:t>
            </a:r>
            <a:r>
              <a:rPr lang="en-US" sz="3000" dirty="0" smtClean="0"/>
              <a:t>(BMI) is a measure used to determine childhood overweight and obesity. It is calculated using a child's weight and height. BMI does not measure body fat directly, but it is a reasonable indicator of body fatness for most children and teens.</a:t>
            </a:r>
          </a:p>
          <a:p>
            <a:pPr eaLnBrk="1" hangingPunct="1">
              <a:lnSpc>
                <a:spcPct val="80000"/>
              </a:lnSpc>
            </a:pPr>
            <a:r>
              <a:rPr lang="en-US" sz="3000" dirty="0" smtClean="0"/>
              <a:t>A child's weight status is determined using an age- and sex-specific percentile for BMI rather than the BMI categories used for adults because children's body composition varies as they age and varies between boys and girls</a:t>
            </a:r>
            <a:r>
              <a:rPr lang="en-US" sz="3000" dirty="0" smtClean="0"/>
              <a:t>.</a:t>
            </a:r>
            <a:endParaRPr lang="en-US" sz="3000"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mtClean="0"/>
              <a:t>Discuss and Share</a:t>
            </a:r>
          </a:p>
        </p:txBody>
      </p:sp>
      <p:sp>
        <p:nvSpPr>
          <p:cNvPr id="21506" name="Rectangle 3"/>
          <p:cNvSpPr>
            <a:spLocks noGrp="1" noChangeArrowheads="1"/>
          </p:cNvSpPr>
          <p:nvPr>
            <p:ph type="body" idx="1"/>
          </p:nvPr>
        </p:nvSpPr>
        <p:spPr/>
        <p:txBody>
          <a:bodyPr/>
          <a:lstStyle/>
          <a:p>
            <a:pPr algn="ctr" eaLnBrk="1" hangingPunct="1">
              <a:buFont typeface="Wingdings" pitchFamily="2" charset="2"/>
              <a:buNone/>
            </a:pPr>
            <a:endParaRPr lang="en-US" smtClean="0"/>
          </a:p>
        </p:txBody>
      </p:sp>
      <p:pic>
        <p:nvPicPr>
          <p:cNvPr id="21507" name="Picture 4" descr="thCAAZ9CWK"/>
          <p:cNvPicPr>
            <a:picLocks noChangeAspect="1" noChangeArrowheads="1"/>
          </p:cNvPicPr>
          <p:nvPr/>
        </p:nvPicPr>
        <p:blipFill>
          <a:blip r:embed="rId2"/>
          <a:srcRect/>
          <a:stretch>
            <a:fillRect/>
          </a:stretch>
        </p:blipFill>
        <p:spPr bwMode="auto">
          <a:xfrm>
            <a:off x="1182688" y="2017713"/>
            <a:ext cx="6545262" cy="3082925"/>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nchor="ctr"/>
          <a:lstStyle/>
          <a:p>
            <a:pPr eaLnBrk="1" hangingPunct="1"/>
            <a:r>
              <a:rPr lang="en-US" sz="4000" dirty="0" smtClean="0">
                <a:solidFill>
                  <a:srgbClr val="333399"/>
                </a:solidFill>
              </a:rPr>
              <a:t>STEP </a:t>
            </a:r>
            <a:r>
              <a:rPr lang="en-US" sz="4000" dirty="0" smtClean="0">
                <a:solidFill>
                  <a:srgbClr val="333399"/>
                </a:solidFill>
              </a:rPr>
              <a:t>3:  IDENTIFY THE CAUSES</a:t>
            </a:r>
            <a:endParaRPr lang="en-US" sz="4000" dirty="0" smtClean="0"/>
          </a:p>
        </p:txBody>
      </p:sp>
      <p:sp>
        <p:nvSpPr>
          <p:cNvPr id="22530" name="Content Placeholder 2"/>
          <p:cNvSpPr>
            <a:spLocks noGrp="1"/>
          </p:cNvSpPr>
          <p:nvPr>
            <p:ph idx="4294967295"/>
          </p:nvPr>
        </p:nvSpPr>
        <p:spPr>
          <a:xfrm>
            <a:off x="478971" y="2017713"/>
            <a:ext cx="8476117" cy="4114800"/>
          </a:xfrm>
        </p:spPr>
        <p:txBody>
          <a:bodyPr/>
          <a:lstStyle/>
          <a:p>
            <a:pPr marL="0" indent="0" eaLnBrk="1" hangingPunct="1">
              <a:buFont typeface="Wingdings" pitchFamily="2" charset="2"/>
              <a:buNone/>
            </a:pPr>
            <a:r>
              <a:rPr lang="en-US" dirty="0" smtClean="0"/>
              <a:t>Read and discuss: </a:t>
            </a:r>
          </a:p>
          <a:p>
            <a:pPr marL="0" indent="0" eaLnBrk="1" hangingPunct="1">
              <a:buFont typeface="Wingdings" pitchFamily="2" charset="2"/>
              <a:buNone/>
            </a:pPr>
            <a:r>
              <a:rPr lang="en-US" dirty="0" smtClean="0"/>
              <a:t>What causes childhood obesity?</a:t>
            </a:r>
          </a:p>
          <a:p>
            <a:pPr marL="0" indent="0" eaLnBrk="1" hangingPunct="1">
              <a:buFont typeface="Wingdings" pitchFamily="2" charset="2"/>
              <a:buNone/>
            </a:pPr>
            <a:r>
              <a:rPr lang="en-US" sz="2800" dirty="0" smtClean="0">
                <a:hlinkClick r:id="rId2"/>
              </a:rPr>
              <a:t>http://www.cdc.gov/obesity/childhood/problem.html</a:t>
            </a:r>
            <a:endParaRPr lang="en-US" sz="2800" dirty="0" smtClean="0"/>
          </a:p>
          <a:p>
            <a:pPr marL="0" indent="0" eaLnBrk="1" hangingPunct="1">
              <a:buFont typeface="Wingdings" pitchFamily="2" charset="2"/>
              <a:buNone/>
            </a:pPr>
            <a:endParaRPr lang="en-US" sz="2800" dirty="0" smtClean="0"/>
          </a:p>
          <a:p>
            <a:pPr marL="0" indent="0" eaLnBrk="1" hangingPunct="1">
              <a:buFont typeface="Wingdings" pitchFamily="2" charset="2"/>
              <a:buNone/>
            </a:pPr>
            <a:endParaRPr lang="en-US" sz="2800" dirty="0" smtClean="0"/>
          </a:p>
        </p:txBody>
      </p:sp>
      <p:pic>
        <p:nvPicPr>
          <p:cNvPr id="22531" name="Picture 4" descr="Childhood-Obesity_jpg_cf"/>
          <p:cNvPicPr>
            <a:picLocks noChangeAspect="1" noChangeArrowheads="1"/>
          </p:cNvPicPr>
          <p:nvPr/>
        </p:nvPicPr>
        <p:blipFill>
          <a:blip r:embed="rId3"/>
          <a:srcRect/>
          <a:stretch>
            <a:fillRect/>
          </a:stretch>
        </p:blipFill>
        <p:spPr bwMode="auto">
          <a:xfrm>
            <a:off x="2214563" y="3976688"/>
            <a:ext cx="5243512" cy="2012950"/>
          </a:xfrm>
          <a:prstGeom prst="rect">
            <a:avLst/>
          </a:prstGeom>
          <a:noFill/>
          <a:ln w="9525">
            <a:no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4294967295"/>
          </p:nvPr>
        </p:nvSpPr>
        <p:spPr>
          <a:xfrm>
            <a:off x="1371600" y="2017713"/>
            <a:ext cx="7772400" cy="4114800"/>
          </a:xfrm>
        </p:spPr>
        <p:txBody>
          <a:bodyPr/>
          <a:lstStyle/>
          <a:p>
            <a:pPr marL="0" indent="0" eaLnBrk="1" hangingPunct="1">
              <a:buFont typeface="Wingdings" pitchFamily="2" charset="2"/>
              <a:buNone/>
            </a:pPr>
            <a:r>
              <a:rPr lang="en-US" smtClean="0"/>
              <a:t>Students will generate questions based upon what they have read.</a:t>
            </a:r>
          </a:p>
          <a:p>
            <a:pPr marL="0" indent="0" eaLnBrk="1" hangingPunct="1">
              <a:buFont typeface="Wingdings" pitchFamily="2" charset="2"/>
              <a:buNone/>
            </a:pPr>
            <a:endParaRPr lang="en-US" smtClean="0"/>
          </a:p>
          <a:p>
            <a:pPr marL="0" indent="0" eaLnBrk="1" hangingPunct="1">
              <a:buFont typeface="Wingdings" pitchFamily="2" charset="2"/>
              <a:buNone/>
            </a:pPr>
            <a:endParaRPr lang="en-US" smtClean="0"/>
          </a:p>
        </p:txBody>
      </p:sp>
    </p:spTree>
  </p:cSld>
  <p:clrMapOvr>
    <a:masterClrMapping/>
  </p:clrMapOvr>
  <p:transition/>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699</TotalTime>
  <Words>326</Words>
  <Application>Microsoft Office PowerPoint</Application>
  <PresentationFormat>On-screen Show (4:3)</PresentationFormat>
  <Paragraphs>34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Blends</vt:lpstr>
      <vt:lpstr>Childhood Obesity</vt:lpstr>
      <vt:lpstr>PUBLIC POLICY ANALYST</vt:lpstr>
      <vt:lpstr>PUBLIC POLICY ANALYST</vt:lpstr>
      <vt:lpstr>STEP 1:  DEFINE THE PROBLEM</vt:lpstr>
      <vt:lpstr> OBESITY</vt:lpstr>
      <vt:lpstr>Step 2:  GATHER THE EVIDENCE Overweight/Obesity Measurements</vt:lpstr>
      <vt:lpstr>Discuss and Share</vt:lpstr>
      <vt:lpstr>STEP 3:  IDENTIFY THE CAUSES</vt:lpstr>
      <vt:lpstr>Slide 9</vt:lpstr>
      <vt:lpstr>Slide 10</vt:lpstr>
      <vt:lpstr>List Your Findings</vt:lpstr>
    </vt:vector>
  </TitlesOfParts>
  <Company>NYC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User</dc:creator>
  <cp:lastModifiedBy>ann nigro</cp:lastModifiedBy>
  <cp:revision>13</cp:revision>
  <dcterms:created xsi:type="dcterms:W3CDTF">2014-08-28T15:26:37Z</dcterms:created>
  <dcterms:modified xsi:type="dcterms:W3CDTF">2014-10-01T15:05:05Z</dcterms:modified>
</cp:coreProperties>
</file>