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19"/>
  </p:notesMasterIdLst>
  <p:sldIdLst>
    <p:sldId id="256" r:id="rId2"/>
    <p:sldId id="259" r:id="rId3"/>
    <p:sldId id="277" r:id="rId4"/>
    <p:sldId id="258" r:id="rId5"/>
    <p:sldId id="262" r:id="rId6"/>
    <p:sldId id="265" r:id="rId7"/>
    <p:sldId id="269" r:id="rId8"/>
    <p:sldId id="268" r:id="rId9"/>
    <p:sldId id="264" r:id="rId10"/>
    <p:sldId id="270" r:id="rId11"/>
    <p:sldId id="271" r:id="rId12"/>
    <p:sldId id="260" r:id="rId13"/>
    <p:sldId id="272" r:id="rId14"/>
    <p:sldId id="273" r:id="rId15"/>
    <p:sldId id="274"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A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55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DE8CE-3358-41B6-8B27-46FC13AD8053}" type="datetimeFigureOut">
              <a:rPr lang="en-US" smtClean="0"/>
              <a:pPr/>
              <a:t>9/29/2014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9A2F4C-B789-443E-9F13-6577A1DC65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9A2F4C-B789-443E-9F13-6577A1DC656D}"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E0CB8D8-A612-4601-803F-69A968557FE9}" type="datetimeFigureOut">
              <a:rPr lang="en-US" smtClean="0"/>
              <a:pPr/>
              <a:t>9/29/2014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DE11711-1CBB-44C6-BA0A-A636D168E2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0CB8D8-A612-4601-803F-69A968557FE9}"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11711-1CBB-44C6-BA0A-A636D168E2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0CB8D8-A612-4601-803F-69A968557FE9}"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11711-1CBB-44C6-BA0A-A636D168E2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E0CB8D8-A612-4601-803F-69A968557FE9}" type="datetimeFigureOut">
              <a:rPr lang="en-US" smtClean="0"/>
              <a:pPr/>
              <a:t>9/29/2014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EDE11711-1CBB-44C6-BA0A-A636D168E2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5E0CB8D8-A612-4601-803F-69A968557FE9}" type="datetimeFigureOut">
              <a:rPr lang="en-US" smtClean="0"/>
              <a:pPr/>
              <a:t>9/29/2014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EDE11711-1CBB-44C6-BA0A-A636D168E2EE}"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5E0CB8D8-A612-4601-803F-69A968557FE9}" type="datetimeFigureOut">
              <a:rPr lang="en-US" smtClean="0"/>
              <a:pPr/>
              <a:t>9/29/2014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EDE11711-1CBB-44C6-BA0A-A636D168E2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5E0CB8D8-A612-4601-803F-69A968557FE9}" type="datetimeFigureOut">
              <a:rPr lang="en-US" smtClean="0"/>
              <a:pPr/>
              <a:t>9/29/2014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DE11711-1CBB-44C6-BA0A-A636D168E2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0CB8D8-A612-4601-803F-69A968557FE9}" type="datetimeFigureOut">
              <a:rPr lang="en-US" smtClean="0"/>
              <a:pPr/>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11711-1CBB-44C6-BA0A-A636D168E2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E0CB8D8-A612-4601-803F-69A968557FE9}" type="datetimeFigureOut">
              <a:rPr lang="en-US" smtClean="0"/>
              <a:pPr/>
              <a:t>9/29/2014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DE11711-1CBB-44C6-BA0A-A636D168E2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E0CB8D8-A612-4601-803F-69A968557FE9}" type="datetimeFigureOut">
              <a:rPr lang="en-US" smtClean="0"/>
              <a:pPr/>
              <a:t>9/29/2014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DE11711-1CBB-44C6-BA0A-A636D168E2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5E0CB8D8-A612-4601-803F-69A968557FE9}" type="datetimeFigureOut">
              <a:rPr lang="en-US" smtClean="0"/>
              <a:pPr/>
              <a:t>9/29/2014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DE11711-1CBB-44C6-BA0A-A636D168E2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E0CB8D8-A612-4601-803F-69A968557FE9}" type="datetimeFigureOut">
              <a:rPr lang="en-US" smtClean="0"/>
              <a:pPr/>
              <a:t>9/29/2014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DE11711-1CBB-44C6-BA0A-A636D168E2E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flippedtips.com/plegal/tips/worksheet2.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hyperlink" Target="http://flippedtips.com/plegal/tips/worksheet3.html"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images+of+obesity&amp;source=images&amp;cd=&amp;cad=rja&amp;docid=12DT3in_pPOIsM&amp;tbnid=60C81iXEa9wYjM:&amp;ved=0CAUQjRw&amp;url=http://blog.familywize.org/search/label/effects%20of%20obesity&amp;ei=tcYKUYmUFcTf0QGGjIHACg&amp;bvm=bv.41642243,d.dmQ&amp;psig=AFQjCNG8T66JCMNxUbb39jb5SPWUyMjxpQ&amp;ust=1359747091829026" TargetMode="External"/><Relationship Id="rId2" Type="http://schemas.openxmlformats.org/officeDocument/2006/relationships/hyperlink" Target="http://flippedtips.com/plegal/tips/existing.html" TargetMode="Externa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www.ncsl.org/issues-research/health/childhood-obesity-2005-policy-options-nutrition.aspx" TargetMode="External"/><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hyperlink" Target="http://www.letsmove.gov/about" TargetMode="External"/><Relationship Id="rId4" Type="http://schemas.openxmlformats.org/officeDocument/2006/relationships/hyperlink" Target="http://www.obesitycampaign.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flippedtips.com/plegal/tips/welcome.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google.com/search?client=safari&amp;rls=en&amp;q=obesity&amp;tbs=sx:1&amp;tbo=u&amp;sa=X&amp;ei=2D5IUrWfJ4TA4AOpy4GoCA&amp;ved=0CC4QjRM" TargetMode="External"/><Relationship Id="rId7" Type="http://schemas.openxmlformats.org/officeDocument/2006/relationships/image" Target="../media/image4.png"/><Relationship Id="rId12" Type="http://schemas.openxmlformats.org/officeDocument/2006/relationships/hyperlink" Target="http://www.cbsnews.com/video/watch/?id=682161n" TargetMode="External"/><Relationship Id="rId2" Type="http://schemas.openxmlformats.org/officeDocument/2006/relationships/hyperlink" Target="https://www.google.com/search?client=safari&amp;rls=en&amp;q=diabetes&amp;tbs=sx:1&amp;tbo=u&amp;sa=X&amp;ei=2D5IUrWfJ4TA4AOpy4GoCA&amp;ved=0CCwQjRM" TargetMode="External"/><Relationship Id="rId1" Type="http://schemas.openxmlformats.org/officeDocument/2006/relationships/slideLayout" Target="../slideLayouts/slideLayout7.xml"/><Relationship Id="rId6" Type="http://schemas.openxmlformats.org/officeDocument/2006/relationships/hyperlink" Target="https://www.google.com/search?client=safari&amp;rls=en&amp;q=high+blood+pressure&amp;tbs=sx:1&amp;tbo=u&amp;sa=X&amp;ei=2D5IUrWfJ4TA4AOpy4GoCA&amp;ved=0CDIQjRM" TargetMode="External"/><Relationship Id="rId11" Type="http://schemas.openxmlformats.org/officeDocument/2006/relationships/image" Target="../media/image8.png"/><Relationship Id="rId5" Type="http://schemas.openxmlformats.org/officeDocument/2006/relationships/hyperlink" Target="https://www.google.com/search?client=safari&amp;rls=en&amp;q=overweight&amp;tbs=sx:1&amp;tbo=u&amp;sa=X&amp;ei=2D5IUrWfJ4TA4AOpy4GoCA&amp;ved=0CDQQjRM" TargetMode="External"/><Relationship Id="rId10" Type="http://schemas.openxmlformats.org/officeDocument/2006/relationships/image" Target="../media/image7.png"/><Relationship Id="rId4" Type="http://schemas.openxmlformats.org/officeDocument/2006/relationships/hyperlink" Target="https://www.google.com/search?client=safari&amp;rls=en&amp;q=heart+disease&amp;tbs=sx:1&amp;tbo=u&amp;sa=X&amp;ei=2D5IUrWfJ4TA4AOpy4GoCA&amp;ved=0CDAQjRM" TargetMode="Externa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flippedtips.com/plegal/tips/worksheet1.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2.aap.org/obesity/SoundAdvice/audio/Hassink/HassinkComplete.mp3" TargetMode="External"/><Relationship Id="rId2" Type="http://schemas.openxmlformats.org/officeDocument/2006/relationships/hyperlink" Target="http://www.cdc.gov/healthyyouth/obesity/facts.htm" TargetMode="External"/><Relationship Id="rId1" Type="http://schemas.openxmlformats.org/officeDocument/2006/relationships/slideLayout" Target="../slideLayouts/slideLayout3.xml"/><Relationship Id="rId5" Type="http://schemas.openxmlformats.org/officeDocument/2006/relationships/hyperlink" Target="http://www.betterhealth.vic.gov.au/bhcv2/bhcarticles.nsf/pages/Obesity_in_children" TargetMode="External"/><Relationship Id="rId4" Type="http://schemas.openxmlformats.org/officeDocument/2006/relationships/hyperlink" Target="http://mollenfoundation.org/2011/04/childhood-obesity-emotional-effects-and-sedentary-lifesty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Child Obesity</a:t>
            </a:r>
            <a:endParaRPr lang="en-US" dirty="0"/>
          </a:p>
        </p:txBody>
      </p:sp>
      <p:sp>
        <p:nvSpPr>
          <p:cNvPr id="3" name="Subtitle 2"/>
          <p:cNvSpPr>
            <a:spLocks noGrp="1"/>
          </p:cNvSpPr>
          <p:nvPr>
            <p:ph type="subTitle" idx="1"/>
          </p:nvPr>
        </p:nvSpPr>
        <p:spPr/>
        <p:txBody>
          <a:bodyPr/>
          <a:lstStyle/>
          <a:p>
            <a:r>
              <a:rPr lang="en-US" dirty="0" smtClean="0"/>
              <a:t>A Growing Epidemic </a:t>
            </a:r>
            <a:endParaRPr lang="en-US" dirty="0"/>
          </a:p>
        </p:txBody>
      </p:sp>
      <p:sp>
        <p:nvSpPr>
          <p:cNvPr id="4" name="TextBox 3"/>
          <p:cNvSpPr txBox="1"/>
          <p:nvPr/>
        </p:nvSpPr>
        <p:spPr>
          <a:xfrm>
            <a:off x="5181600" y="4267200"/>
            <a:ext cx="3203121" cy="1477328"/>
          </a:xfrm>
          <a:prstGeom prst="rect">
            <a:avLst/>
          </a:prstGeom>
          <a:noFill/>
        </p:spPr>
        <p:txBody>
          <a:bodyPr wrap="none" rtlCol="0">
            <a:spAutoFit/>
          </a:bodyPr>
          <a:lstStyle/>
          <a:p>
            <a:r>
              <a:rPr lang="en-US" dirty="0" smtClean="0"/>
              <a:t>Jeannie Wong</a:t>
            </a:r>
          </a:p>
          <a:p>
            <a:endParaRPr lang="en-US" dirty="0" smtClean="0"/>
          </a:p>
          <a:p>
            <a:r>
              <a:rPr lang="en-US" dirty="0" smtClean="0"/>
              <a:t>Our Lady Queen of Martyrs</a:t>
            </a:r>
          </a:p>
          <a:p>
            <a:endParaRPr lang="en-US" dirty="0" smtClean="0"/>
          </a:p>
          <a:p>
            <a:r>
              <a:rPr lang="en-US" dirty="0" smtClean="0"/>
              <a:t>jeanniewong5@gmail.com</a:t>
            </a:r>
            <a:endParaRPr lang="en-US" dirty="0"/>
          </a:p>
        </p:txBody>
      </p:sp>
      <p:sp>
        <p:nvSpPr>
          <p:cNvPr id="5" name="TextBox 4"/>
          <p:cNvSpPr txBox="1"/>
          <p:nvPr/>
        </p:nvSpPr>
        <p:spPr>
          <a:xfrm>
            <a:off x="6096000" y="2895600"/>
            <a:ext cx="2449710" cy="369332"/>
          </a:xfrm>
          <a:prstGeom prst="rect">
            <a:avLst/>
          </a:prstGeom>
          <a:noFill/>
        </p:spPr>
        <p:txBody>
          <a:bodyPr wrap="none" rtlCol="0">
            <a:spAutoFit/>
          </a:bodyPr>
          <a:lstStyle/>
          <a:p>
            <a:r>
              <a:rPr lang="en-US" dirty="0" smtClean="0"/>
              <a:t>Public Policy Analyst</a:t>
            </a:r>
            <a:endParaRPr lang="en-US" dirty="0"/>
          </a:p>
        </p:txBody>
      </p:sp>
    </p:spTree>
    <p:extLst>
      <p:ext uri="{BB962C8B-B14F-4D97-AF65-F5344CB8AC3E}">
        <p14:creationId xmlns:p14="http://schemas.microsoft.com/office/powerpoint/2010/main" xmlns="" val="260336093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fontScale="90000"/>
          </a:bodyPr>
          <a:lstStyle/>
          <a:p>
            <a:pPr marL="137160" indent="0"/>
            <a:r>
              <a:rPr lang="en-US" sz="7200" dirty="0" smtClean="0">
                <a:solidFill>
                  <a:srgbClr val="FF0000"/>
                </a:solidFill>
              </a:rPr>
              <a:t/>
            </a:r>
            <a:br>
              <a:rPr lang="en-US" sz="7200" dirty="0" smtClean="0">
                <a:solidFill>
                  <a:srgbClr val="FF0000"/>
                </a:solidFill>
              </a:rPr>
            </a:br>
            <a:r>
              <a:rPr lang="en-US" sz="7200" dirty="0" smtClean="0">
                <a:solidFill>
                  <a:srgbClr val="FF0000"/>
                </a:solidFill>
              </a:rPr>
              <a:t/>
            </a:r>
            <a:br>
              <a:rPr lang="en-US" sz="7200" dirty="0" smtClean="0">
                <a:solidFill>
                  <a:srgbClr val="FF0000"/>
                </a:solidFill>
              </a:rPr>
            </a:br>
            <a:r>
              <a:rPr lang="en-US" sz="7200" dirty="0" smtClean="0">
                <a:solidFill>
                  <a:srgbClr val="FF0000"/>
                </a:solidFill>
              </a:rPr>
              <a:t/>
            </a:r>
            <a:br>
              <a:rPr lang="en-US" sz="7200" dirty="0" smtClean="0">
                <a:solidFill>
                  <a:srgbClr val="FF0000"/>
                </a:solidFill>
              </a:rPr>
            </a:br>
            <a:r>
              <a:rPr lang="en-US" sz="4400" dirty="0" smtClean="0">
                <a:solidFill>
                  <a:schemeClr val="accent1"/>
                </a:solidFill>
                <a:latin typeface="Tw Cen MT" pitchFamily="34" charset="0"/>
              </a:rPr>
              <a:t>Conditions that result from OBESITY</a:t>
            </a:r>
            <a:r>
              <a:rPr lang="en-US" sz="7200" dirty="0" smtClean="0">
                <a:solidFill>
                  <a:srgbClr val="FF0000"/>
                </a:solidFill>
              </a:rPr>
              <a:t/>
            </a:r>
            <a:br>
              <a:rPr lang="en-US" sz="7200" dirty="0" smtClean="0">
                <a:solidFill>
                  <a:srgbClr val="FF0000"/>
                </a:solidFill>
              </a:rPr>
            </a:br>
            <a:r>
              <a:rPr lang="en-US" sz="7200" dirty="0" smtClean="0">
                <a:solidFill>
                  <a:srgbClr val="FF0000"/>
                </a:solidFill>
              </a:rPr>
              <a:t/>
            </a:r>
            <a:br>
              <a:rPr lang="en-US" sz="7200" dirty="0" smtClean="0">
                <a:solidFill>
                  <a:srgbClr val="FF0000"/>
                </a:solidFill>
              </a:rPr>
            </a:br>
            <a:r>
              <a:rPr lang="en-US" sz="2200" dirty="0" smtClean="0">
                <a:solidFill>
                  <a:srgbClr val="0D0D0D"/>
                </a:solidFill>
              </a:rPr>
              <a:t>The children will complete:         </a:t>
            </a:r>
            <a:r>
              <a:rPr lang="en-US" sz="4400" dirty="0" smtClean="0">
                <a:solidFill>
                  <a:schemeClr val="accent6">
                    <a:lumMod val="50000"/>
                  </a:schemeClr>
                </a:solidFill>
              </a:rPr>
              <a:t/>
            </a:r>
            <a:br>
              <a:rPr lang="en-US" sz="4400" dirty="0" smtClean="0">
                <a:solidFill>
                  <a:schemeClr val="accent6">
                    <a:lumMod val="50000"/>
                  </a:schemeClr>
                </a:solidFill>
              </a:rPr>
            </a:br>
            <a:endParaRPr lang="en-US" dirty="0">
              <a:solidFill>
                <a:schemeClr val="accent6">
                  <a:lumMod val="50000"/>
                </a:schemeClr>
              </a:solidFill>
            </a:endParaRPr>
          </a:p>
        </p:txBody>
      </p:sp>
      <p:sp>
        <p:nvSpPr>
          <p:cNvPr id="5" name="TextBox 4"/>
          <p:cNvSpPr txBox="1"/>
          <p:nvPr/>
        </p:nvSpPr>
        <p:spPr>
          <a:xfrm>
            <a:off x="609600" y="3048000"/>
            <a:ext cx="6688049" cy="2031325"/>
          </a:xfrm>
          <a:prstGeom prst="rect">
            <a:avLst/>
          </a:prstGeom>
          <a:noFill/>
        </p:spPr>
        <p:txBody>
          <a:bodyPr wrap="square" rtlCol="0">
            <a:spAutoFit/>
          </a:bodyPr>
          <a:lstStyle/>
          <a:p>
            <a:endParaRPr lang="en-US" dirty="0" smtClean="0">
              <a:solidFill>
                <a:schemeClr val="accent6">
                  <a:lumMod val="50000"/>
                </a:schemeClr>
              </a:solidFill>
            </a:endParaRPr>
          </a:p>
          <a:p>
            <a:endParaRPr lang="en-US" dirty="0" smtClean="0">
              <a:solidFill>
                <a:schemeClr val="accent6">
                  <a:lumMod val="50000"/>
                </a:schemeClr>
              </a:solidFill>
            </a:endParaRPr>
          </a:p>
          <a:p>
            <a:r>
              <a:rPr lang="en-US" dirty="0" smtClean="0">
                <a:solidFill>
                  <a:schemeClr val="accent6">
                    <a:lumMod val="50000"/>
                  </a:schemeClr>
                </a:solidFill>
                <a:hlinkClick r:id="rId2"/>
              </a:rPr>
              <a:t>http</a:t>
            </a:r>
            <a:r>
              <a:rPr lang="en-US" dirty="0" smtClean="0">
                <a:solidFill>
                  <a:schemeClr val="accent6">
                    <a:lumMod val="50000"/>
                  </a:schemeClr>
                </a:solidFill>
                <a:hlinkClick r:id="rId2"/>
              </a:rPr>
              <a:t>://</a:t>
            </a:r>
            <a:r>
              <a:rPr lang="en-US" dirty="0" smtClean="0">
                <a:solidFill>
                  <a:schemeClr val="accent6">
                    <a:lumMod val="50000"/>
                  </a:schemeClr>
                </a:solidFill>
                <a:hlinkClick r:id="rId2"/>
              </a:rPr>
              <a:t>flippedtips.com/plegal/tips/worksheet2.html</a:t>
            </a:r>
            <a:endParaRPr lang="en-US" dirty="0" smtClean="0">
              <a:solidFill>
                <a:schemeClr val="accent6">
                  <a:lumMod val="50000"/>
                </a:schemeClr>
              </a:solidFill>
            </a:endParaRPr>
          </a:p>
          <a:p>
            <a:endParaRPr lang="en-US" dirty="0" smtClean="0">
              <a:solidFill>
                <a:schemeClr val="accent6">
                  <a:lumMod val="50000"/>
                </a:schemeClr>
              </a:solidFill>
            </a:endParaRPr>
          </a:p>
          <a:p>
            <a:endParaRPr lang="en-US" dirty="0" smtClean="0">
              <a:solidFill>
                <a:schemeClr val="accent6">
                  <a:lumMod val="50000"/>
                </a:schemeClr>
              </a:solidFill>
            </a:endParaRPr>
          </a:p>
          <a:p>
            <a:endParaRPr lang="en-US" dirty="0" smtClean="0">
              <a:solidFill>
                <a:schemeClr val="accent6">
                  <a:lumMod val="50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062912" cy="1470025"/>
          </a:xfrm>
        </p:spPr>
        <p:txBody>
          <a:bodyPr/>
          <a:lstStyle/>
          <a:p>
            <a:pPr algn="l"/>
            <a:r>
              <a:rPr lang="en-US" dirty="0" smtClean="0"/>
              <a:t>Child Obesity Facts</a:t>
            </a:r>
            <a:endParaRPr lang="en-US" dirty="0"/>
          </a:p>
        </p:txBody>
      </p:sp>
      <p:sp>
        <p:nvSpPr>
          <p:cNvPr id="3" name="Subtitle 2"/>
          <p:cNvSpPr>
            <a:spLocks noGrp="1"/>
          </p:cNvSpPr>
          <p:nvPr>
            <p:ph type="subTitle" idx="1"/>
          </p:nvPr>
        </p:nvSpPr>
        <p:spPr>
          <a:xfrm>
            <a:off x="228600" y="1524000"/>
            <a:ext cx="8686800" cy="5105400"/>
          </a:xfrm>
        </p:spPr>
        <p:txBody>
          <a:bodyPr>
            <a:normAutofit/>
          </a:bodyPr>
          <a:lstStyle/>
          <a:p>
            <a:pPr algn="l"/>
            <a:r>
              <a:rPr lang="en-US" sz="2400" b="1" dirty="0" smtClean="0"/>
              <a:t>*Childhood obesity has more than doubled in the past 30 years.</a:t>
            </a:r>
          </a:p>
          <a:p>
            <a:pPr algn="l"/>
            <a:endParaRPr lang="en-US" sz="2400" b="1" dirty="0" smtClean="0"/>
          </a:p>
          <a:p>
            <a:pPr algn="l"/>
            <a:r>
              <a:rPr lang="en-US" sz="2400" b="1" dirty="0" smtClean="0"/>
              <a:t>*The percentage of children aged 6–11 years increased from 7% in 1980 to nearly 18% in 2010. </a:t>
            </a:r>
          </a:p>
          <a:p>
            <a:pPr algn="l"/>
            <a:endParaRPr lang="en-US" sz="2400" b="1" dirty="0" smtClean="0"/>
          </a:p>
          <a:p>
            <a:pPr algn="l"/>
            <a:r>
              <a:rPr lang="en-US" sz="2400" b="1" dirty="0" smtClean="0"/>
              <a:t>*The percentage of adolescents aged 12–19 years who were obese increased from 5% to 18% over the same period.</a:t>
            </a:r>
          </a:p>
          <a:p>
            <a:pPr algn="l"/>
            <a:endParaRPr lang="en-US" sz="2400" b="1" dirty="0" smtClean="0"/>
          </a:p>
          <a:p>
            <a:pPr algn="l"/>
            <a:r>
              <a:rPr lang="en-US" sz="2400" b="1" dirty="0" smtClean="0"/>
              <a:t>*In 2010, more than one third of children and adolescents were overweight or obese.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3">
                                            <p:txEl>
                                              <p:pRg st="0" end="0"/>
                                            </p:txEl>
                                          </p:spTgt>
                                        </p:tgtEl>
                                        <p:attrNameLst>
                                          <p:attrName>style.color</p:attrName>
                                        </p:attrNameLst>
                                      </p:cBhvr>
                                      <p:to>
                                        <p:clrVal>
                                          <a:schemeClr val="accent2"/>
                                        </p:clrVal>
                                      </p:to>
                                    </p:set>
                                    <p:set>
                                      <p:cBhvr>
                                        <p:cTn id="7" dur="500" autoRev="1" fill="hold"/>
                                        <p:tgtEl>
                                          <p:spTgt spid="3">
                                            <p:txEl>
                                              <p:pRg st="0" end="0"/>
                                            </p:txEl>
                                          </p:spTgt>
                                        </p:tgtEl>
                                        <p:attrNameLst>
                                          <p:attrName>fillcolor</p:attrName>
                                        </p:attrNameLst>
                                      </p:cBhvr>
                                      <p:to>
                                        <p:clrVal>
                                          <a:schemeClr val="accent2"/>
                                        </p:clrVal>
                                      </p:to>
                                    </p:set>
                                    <p:set>
                                      <p:cBhvr>
                                        <p:cTn id="8" dur="500" autoRev="1"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grpId="0" nodeType="clickEffect">
                                  <p:stCondLst>
                                    <p:cond delay="0"/>
                                  </p:stCondLst>
                                  <p:iterate type="lt">
                                    <p:tmPct val="10000"/>
                                  </p:iterate>
                                  <p:childTnLst>
                                    <p:set>
                                      <p:cBhvr override="childStyle">
                                        <p:cTn id="12" dur="500" autoRev="1" fill="hold"/>
                                        <p:tgtEl>
                                          <p:spTgt spid="3">
                                            <p:txEl>
                                              <p:pRg st="2" end="2"/>
                                            </p:txEl>
                                          </p:spTgt>
                                        </p:tgtEl>
                                        <p:attrNameLst>
                                          <p:attrName>style.color</p:attrName>
                                        </p:attrNameLst>
                                      </p:cBhvr>
                                      <p:to>
                                        <p:clrVal>
                                          <a:schemeClr val="accent2"/>
                                        </p:clrVal>
                                      </p:to>
                                    </p:set>
                                    <p:set>
                                      <p:cBhvr>
                                        <p:cTn id="13" dur="500" autoRev="1" fill="hold"/>
                                        <p:tgtEl>
                                          <p:spTgt spid="3">
                                            <p:txEl>
                                              <p:pRg st="2" end="2"/>
                                            </p:txEl>
                                          </p:spTgt>
                                        </p:tgtEl>
                                        <p:attrNameLst>
                                          <p:attrName>fillcolor</p:attrName>
                                        </p:attrNameLst>
                                      </p:cBhvr>
                                      <p:to>
                                        <p:clrVal>
                                          <a:schemeClr val="accent2"/>
                                        </p:clrVal>
                                      </p:to>
                                    </p:set>
                                    <p:set>
                                      <p:cBhvr>
                                        <p:cTn id="14" dur="500" autoRev="1" fill="hold"/>
                                        <p:tgtEl>
                                          <p:spTgt spid="3">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mph" presetSubtype="0" fill="hold" grpId="0" nodeType="clickEffect">
                                  <p:stCondLst>
                                    <p:cond delay="0"/>
                                  </p:stCondLst>
                                  <p:iterate type="lt">
                                    <p:tmPct val="10000"/>
                                  </p:iterate>
                                  <p:childTnLst>
                                    <p:set>
                                      <p:cBhvr override="childStyle">
                                        <p:cTn id="18" dur="500" autoRev="1" fill="hold"/>
                                        <p:tgtEl>
                                          <p:spTgt spid="3">
                                            <p:txEl>
                                              <p:pRg st="4" end="4"/>
                                            </p:txEl>
                                          </p:spTgt>
                                        </p:tgtEl>
                                        <p:attrNameLst>
                                          <p:attrName>style.color</p:attrName>
                                        </p:attrNameLst>
                                      </p:cBhvr>
                                      <p:to>
                                        <p:clrVal>
                                          <a:schemeClr val="accent2"/>
                                        </p:clrVal>
                                      </p:to>
                                    </p:set>
                                    <p:set>
                                      <p:cBhvr>
                                        <p:cTn id="19" dur="500" autoRev="1" fill="hold"/>
                                        <p:tgtEl>
                                          <p:spTgt spid="3">
                                            <p:txEl>
                                              <p:pRg st="4" end="4"/>
                                            </p:txEl>
                                          </p:spTgt>
                                        </p:tgtEl>
                                        <p:attrNameLst>
                                          <p:attrName>fillcolor</p:attrName>
                                        </p:attrNameLst>
                                      </p:cBhvr>
                                      <p:to>
                                        <p:clrVal>
                                          <a:schemeClr val="accent2"/>
                                        </p:clrVal>
                                      </p:to>
                                    </p:set>
                                    <p:set>
                                      <p:cBhvr>
                                        <p:cTn id="20" dur="500" autoRev="1" fill="hold"/>
                                        <p:tgtEl>
                                          <p:spTgt spid="3">
                                            <p:txEl>
                                              <p:pRg st="4" end="4"/>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0" presetClass="emph" presetSubtype="0" fill="hold" grpId="0" nodeType="clickEffect">
                                  <p:stCondLst>
                                    <p:cond delay="0"/>
                                  </p:stCondLst>
                                  <p:iterate type="lt">
                                    <p:tmPct val="10000"/>
                                  </p:iterate>
                                  <p:childTnLst>
                                    <p:set>
                                      <p:cBhvr override="childStyle">
                                        <p:cTn id="24" dur="500" autoRev="1" fill="hold"/>
                                        <p:tgtEl>
                                          <p:spTgt spid="3">
                                            <p:txEl>
                                              <p:pRg st="6" end="6"/>
                                            </p:txEl>
                                          </p:spTgt>
                                        </p:tgtEl>
                                        <p:attrNameLst>
                                          <p:attrName>style.color</p:attrName>
                                        </p:attrNameLst>
                                      </p:cBhvr>
                                      <p:to>
                                        <p:clrVal>
                                          <a:schemeClr val="accent2"/>
                                        </p:clrVal>
                                      </p:to>
                                    </p:set>
                                    <p:set>
                                      <p:cBhvr>
                                        <p:cTn id="25" dur="500" autoRev="1" fill="hold"/>
                                        <p:tgtEl>
                                          <p:spTgt spid="3">
                                            <p:txEl>
                                              <p:pRg st="6" end="6"/>
                                            </p:txEl>
                                          </p:spTgt>
                                        </p:tgtEl>
                                        <p:attrNameLst>
                                          <p:attrName>fillcolor</p:attrName>
                                        </p:attrNameLst>
                                      </p:cBhvr>
                                      <p:to>
                                        <p:clrVal>
                                          <a:schemeClr val="accent2"/>
                                        </p:clrVal>
                                      </p:to>
                                    </p:set>
                                    <p:set>
                                      <p:cBhvr>
                                        <p:cTn id="26" dur="500" autoRev="1"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rot="20147572">
            <a:off x="526194" y="1047719"/>
            <a:ext cx="3429000" cy="2558562"/>
          </a:xfrm>
          <a:prstGeom prst="rect">
            <a:avLst/>
          </a:prstGeom>
        </p:spPr>
      </p:pic>
      <p:pic>
        <p:nvPicPr>
          <p:cNvPr id="1026" name="Picture 2" descr="http://www.healthsourcechiro.com/images/headers/Healthy-Children-Childhood-Obesity.jpg"/>
          <p:cNvPicPr>
            <a:picLocks noChangeAspect="1" noChangeArrowheads="1"/>
          </p:cNvPicPr>
          <p:nvPr/>
        </p:nvPicPr>
        <p:blipFill>
          <a:blip r:embed="rId3" cstate="print"/>
          <a:srcRect/>
          <a:stretch>
            <a:fillRect/>
          </a:stretch>
        </p:blipFill>
        <p:spPr bwMode="auto">
          <a:xfrm rot="1168775">
            <a:off x="3429000" y="2895600"/>
            <a:ext cx="4400550" cy="2857500"/>
          </a:xfrm>
          <a:prstGeom prst="rect">
            <a:avLst/>
          </a:prstGeom>
          <a:noFill/>
        </p:spPr>
      </p:pic>
      <p:sp>
        <p:nvSpPr>
          <p:cNvPr id="1028" name="AutoShape 4" descr="https://encrypted-tbn3.gstatic.com/images?q=tbn:ANd9GcQHwYiM-ew5HBIyVhSRd9Z-2moUiXFbHKIlHyZ3QI1_Z9Bk9iA84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encrypted-tbn3.gstatic.com/images?q=tbn:ANd9GcQHwYiM-ew5HBIyVhSRd9Z-2moUiXFbHKIlHyZ3QI1_Z9Bk9iA84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howtolearn.com/HTL/media/children-obesity.jpg"/>
          <p:cNvPicPr>
            <a:picLocks noChangeAspect="1" noChangeArrowheads="1"/>
          </p:cNvPicPr>
          <p:nvPr/>
        </p:nvPicPr>
        <p:blipFill>
          <a:blip r:embed="rId4" cstate="print"/>
          <a:srcRect/>
          <a:stretch>
            <a:fillRect/>
          </a:stretch>
        </p:blipFill>
        <p:spPr bwMode="auto">
          <a:xfrm rot="19957703">
            <a:off x="990600" y="2819400"/>
            <a:ext cx="2381250" cy="2543175"/>
          </a:xfrm>
          <a:prstGeom prst="rect">
            <a:avLst/>
          </a:prstGeom>
          <a:noFill/>
        </p:spPr>
      </p:pic>
      <p:pic>
        <p:nvPicPr>
          <p:cNvPr id="1034" name="Picture 10" descr="http://www.crystalinks.com/fatboytv.jpg"/>
          <p:cNvPicPr>
            <a:picLocks noChangeAspect="1" noChangeArrowheads="1"/>
          </p:cNvPicPr>
          <p:nvPr/>
        </p:nvPicPr>
        <p:blipFill>
          <a:blip r:embed="rId5" cstate="print"/>
          <a:srcRect/>
          <a:stretch>
            <a:fillRect/>
          </a:stretch>
        </p:blipFill>
        <p:spPr bwMode="auto">
          <a:xfrm rot="1322063">
            <a:off x="5460939" y="685955"/>
            <a:ext cx="2495550" cy="2381250"/>
          </a:xfrm>
          <a:prstGeom prst="rect">
            <a:avLst/>
          </a:prstGeom>
          <a:noFill/>
        </p:spPr>
      </p:pic>
      <p:sp>
        <p:nvSpPr>
          <p:cNvPr id="10" name="TextBox 9"/>
          <p:cNvSpPr txBox="1"/>
          <p:nvPr/>
        </p:nvSpPr>
        <p:spPr>
          <a:xfrm>
            <a:off x="685800" y="6019800"/>
            <a:ext cx="7620000" cy="646331"/>
          </a:xfrm>
          <a:prstGeom prst="rect">
            <a:avLst/>
          </a:prstGeom>
          <a:noFill/>
        </p:spPr>
        <p:txBody>
          <a:bodyPr wrap="square" rtlCol="0">
            <a:spAutoFit/>
          </a:bodyPr>
          <a:lstStyle/>
          <a:p>
            <a:r>
              <a:rPr lang="en-US" dirty="0" smtClean="0"/>
              <a:t>The  children will work on:</a:t>
            </a:r>
          </a:p>
          <a:p>
            <a:r>
              <a:rPr lang="en-US" dirty="0" smtClean="0">
                <a:solidFill>
                  <a:srgbClr val="0D0D0D"/>
                </a:solidFill>
                <a:hlinkClick r:id="rId6"/>
              </a:rPr>
              <a:t>http://flippedtips.com/plegal/tips/worksheet3.html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 to="" calcmode="lin" valueType="num">
                                      <p:cBhvr>
                                        <p:cTn id="12" dur="1" fill="hold"/>
                                        <p:tgtEl>
                                          <p:spTgt spid="103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034"/>
                                        </p:tgtEl>
                                        <p:attrNameLst>
                                          <p:attrName>style.visibility</p:attrName>
                                        </p:attrNameLst>
                                      </p:cBhvr>
                                      <p:to>
                                        <p:strVal val="visible"/>
                                      </p:to>
                                    </p:set>
                                    <p:anim to="" calcmode="lin" valueType="num">
                                      <p:cBhvr>
                                        <p:cTn id="21" dur="1" fill="hold"/>
                                        <p:tgtEl>
                                          <p:spTgt spid="10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chemeClr val="accent1"/>
                </a:solidFill>
                <a:latin typeface="Tw Cen MT" pitchFamily="34" charset="0"/>
              </a:rPr>
              <a:t/>
            </a:r>
            <a:br>
              <a:rPr lang="en-US" sz="4400" dirty="0" smtClean="0">
                <a:solidFill>
                  <a:schemeClr val="accent1"/>
                </a:solidFill>
                <a:latin typeface="Tw Cen MT" pitchFamily="34" charset="0"/>
              </a:rPr>
            </a:br>
            <a:r>
              <a:rPr lang="en-US" sz="4400" dirty="0" smtClean="0">
                <a:solidFill>
                  <a:schemeClr val="accent1"/>
                </a:solidFill>
                <a:latin typeface="Tw Cen MT" pitchFamily="34" charset="0"/>
              </a:rPr>
              <a:t>Youth in America today lack regular </a:t>
            </a:r>
            <a:r>
              <a:rPr lang="en-US" sz="4400" b="1" dirty="0" smtClean="0">
                <a:solidFill>
                  <a:schemeClr val="accent1"/>
                </a:solidFill>
                <a:latin typeface="Tw Cen MT" pitchFamily="34" charset="0"/>
              </a:rPr>
              <a:t>physical exercise</a:t>
            </a:r>
            <a:endParaRPr lang="en-US" sz="4400" b="1" dirty="0">
              <a:solidFill>
                <a:schemeClr val="accent1"/>
              </a:solidFill>
              <a:latin typeface="Tw Cen MT" pitchFamily="34" charset="0"/>
            </a:endParaRPr>
          </a:p>
        </p:txBody>
      </p:sp>
      <p:sp>
        <p:nvSpPr>
          <p:cNvPr id="3" name="TextBox 2"/>
          <p:cNvSpPr txBox="1"/>
          <p:nvPr/>
        </p:nvSpPr>
        <p:spPr>
          <a:xfrm>
            <a:off x="1600200" y="2667000"/>
            <a:ext cx="5638800" cy="3600986"/>
          </a:xfrm>
          <a:prstGeom prst="rect">
            <a:avLst/>
          </a:prstGeom>
          <a:noFill/>
        </p:spPr>
        <p:txBody>
          <a:bodyPr wrap="square" rtlCol="0">
            <a:spAutoFit/>
          </a:bodyPr>
          <a:lstStyle/>
          <a:p>
            <a:pPr algn="ctr"/>
            <a:r>
              <a:rPr lang="en-US" i="1" u="sng" dirty="0" smtClean="0"/>
              <a:t>Including:</a:t>
            </a:r>
          </a:p>
          <a:p>
            <a:pPr algn="ctr"/>
            <a:endParaRPr lang="en-US" sz="2400" dirty="0" smtClean="0"/>
          </a:p>
          <a:p>
            <a:pPr algn="ctr"/>
            <a:r>
              <a:rPr lang="en-US" sz="2400" b="1" dirty="0" smtClean="0"/>
              <a:t>Running</a:t>
            </a:r>
          </a:p>
          <a:p>
            <a:pPr algn="ctr"/>
            <a:r>
              <a:rPr lang="en-US" sz="2400" b="1" dirty="0" smtClean="0"/>
              <a:t>Swimming</a:t>
            </a:r>
          </a:p>
          <a:p>
            <a:pPr algn="ctr"/>
            <a:r>
              <a:rPr lang="en-US" sz="2400" b="1" dirty="0" smtClean="0"/>
              <a:t>Walking</a:t>
            </a:r>
          </a:p>
          <a:p>
            <a:pPr algn="ctr"/>
            <a:r>
              <a:rPr lang="en-US" sz="2400" b="1" dirty="0" smtClean="0"/>
              <a:t>Bike riding</a:t>
            </a:r>
          </a:p>
          <a:p>
            <a:pPr algn="ctr"/>
            <a:r>
              <a:rPr lang="en-US" sz="2400" b="1" dirty="0" smtClean="0"/>
              <a:t>Jumping rope</a:t>
            </a:r>
          </a:p>
          <a:p>
            <a:pPr algn="ctr"/>
            <a:r>
              <a:rPr lang="en-US" sz="2400" b="1" dirty="0" smtClean="0"/>
              <a:t>Weight training</a:t>
            </a:r>
          </a:p>
          <a:p>
            <a:pPr algn="ctr"/>
            <a:r>
              <a:rPr lang="en-US" sz="2400" b="1" dirty="0" smtClean="0"/>
              <a:t>Playing sports</a:t>
            </a:r>
          </a:p>
          <a:p>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rot="20505256">
            <a:off x="232051" y="2864263"/>
            <a:ext cx="2537056" cy="1889715"/>
          </a:xfrm>
          <a:prstGeom prst="rect">
            <a:avLst/>
          </a:prstGeom>
        </p:spPr>
      </p:pic>
      <p:pic>
        <p:nvPicPr>
          <p:cNvPr id="4" name="Picture 3"/>
          <p:cNvPicPr>
            <a:picLocks noChangeAspect="1"/>
          </p:cNvPicPr>
          <p:nvPr/>
        </p:nvPicPr>
        <p:blipFill>
          <a:blip r:embed="rId3" cstate="print"/>
          <a:stretch>
            <a:fillRect/>
          </a:stretch>
        </p:blipFill>
        <p:spPr>
          <a:xfrm rot="1137843">
            <a:off x="6625577" y="1074686"/>
            <a:ext cx="2256524" cy="1988701"/>
          </a:xfrm>
          <a:prstGeom prst="rect">
            <a:avLst/>
          </a:prstGeom>
        </p:spPr>
      </p:pic>
      <p:sp>
        <p:nvSpPr>
          <p:cNvPr id="2" name="Title 1"/>
          <p:cNvSpPr>
            <a:spLocks noGrp="1"/>
          </p:cNvSpPr>
          <p:nvPr>
            <p:ph type="title"/>
          </p:nvPr>
        </p:nvSpPr>
        <p:spPr/>
        <p:txBody>
          <a:bodyPr>
            <a:normAutofit fontScale="90000"/>
          </a:bodyPr>
          <a:lstStyle/>
          <a:p>
            <a:r>
              <a:rPr lang="en-US" sz="4400" dirty="0" smtClean="0">
                <a:solidFill>
                  <a:schemeClr val="accent1"/>
                </a:solidFill>
                <a:latin typeface="Tw Cen MT" pitchFamily="34" charset="0"/>
              </a:rPr>
              <a:t>Poor Nutrition Habits also contributes to the problem of OBESITY</a:t>
            </a:r>
            <a:endParaRPr lang="en-US" dirty="0">
              <a:solidFill>
                <a:schemeClr val="accent1"/>
              </a:solidFill>
              <a:latin typeface="Tw Cen MT" pitchFamily="34" charset="0"/>
            </a:endParaRPr>
          </a:p>
        </p:txBody>
      </p:sp>
      <p:sp>
        <p:nvSpPr>
          <p:cNvPr id="3" name="Text Placeholder 5"/>
          <p:cNvSpPr txBox="1">
            <a:spLocks/>
          </p:cNvSpPr>
          <p:nvPr/>
        </p:nvSpPr>
        <p:spPr>
          <a:xfrm>
            <a:off x="457200" y="1752600"/>
            <a:ext cx="8153400" cy="4572000"/>
          </a:xfrm>
          <a:prstGeom prst="rect">
            <a:avLst/>
          </a:prstGeom>
        </p:spPr>
        <p:txBody>
          <a:bodyPr>
            <a:normAutofit/>
          </a:bodyPr>
          <a:lstStyle/>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1" u="none" strike="noStrike" kern="1200" cap="none" spc="0" normalizeH="0" baseline="0" noProof="0" dirty="0" smtClean="0">
                <a:ln>
                  <a:noFill/>
                </a:ln>
                <a:solidFill>
                  <a:srgbClr val="000090"/>
                </a:solidFill>
                <a:effectLst/>
                <a:uLnTx/>
                <a:uFillTx/>
                <a:latin typeface="+mn-lt"/>
                <a:ea typeface="+mn-ea"/>
                <a:cs typeface="+mn-cs"/>
              </a:rPr>
              <a:t>Including:</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Eating Fast Foods – Fried Foods</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Diet High In Salt</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High Amounts of Sugar</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High Fructose Corn Syrup</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Trans Fat</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Over Eating</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Not eating regularly – 3x’s a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day</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5181600"/>
            <a:ext cx="5400837" cy="646331"/>
          </a:xfrm>
          <a:prstGeom prst="rect">
            <a:avLst/>
          </a:prstGeom>
          <a:noFill/>
        </p:spPr>
        <p:txBody>
          <a:bodyPr wrap="none" rtlCol="0">
            <a:spAutoFit/>
          </a:bodyPr>
          <a:lstStyle/>
          <a:p>
            <a:r>
              <a:rPr lang="en-US" dirty="0" smtClean="0"/>
              <a:t>The students will work on:</a:t>
            </a:r>
          </a:p>
          <a:p>
            <a:r>
              <a:rPr lang="en-US" dirty="0" smtClean="0">
                <a:solidFill>
                  <a:srgbClr val="0D0D0D"/>
                </a:solidFill>
                <a:hlinkClick r:id="rId2"/>
              </a:rPr>
              <a:t>http://flippedtips.com/plegal/tips/existing.html</a:t>
            </a:r>
            <a:endParaRPr lang="en-US" dirty="0"/>
          </a:p>
        </p:txBody>
      </p:sp>
      <p:pic>
        <p:nvPicPr>
          <p:cNvPr id="5" name="Picture 2" descr="http://3.bp.blogspot.com/-UrckpPFvNlo/UE1gjwbOgJI/AAAAAAAAAJc/3H94jzEQq8o/s1600/obesity+%25281%2529.jpg">
            <a:hlinkClick r:id="rId3"/>
          </p:cNvPr>
          <p:cNvPicPr>
            <a:picLocks noChangeAspect="1" noChangeArrowheads="1"/>
          </p:cNvPicPr>
          <p:nvPr/>
        </p:nvPicPr>
        <p:blipFill>
          <a:blip r:embed="rId4" cstate="print"/>
          <a:srcRect/>
          <a:stretch>
            <a:fillRect/>
          </a:stretch>
        </p:blipFill>
        <p:spPr bwMode="auto">
          <a:xfrm>
            <a:off x="1219200" y="533400"/>
            <a:ext cx="66294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s-Move-Logo.jpg"/>
          <p:cNvPicPr>
            <a:picLocks noChangeAspect="1"/>
          </p:cNvPicPr>
          <p:nvPr/>
        </p:nvPicPr>
        <p:blipFill>
          <a:blip r:embed="rId2" cstate="print"/>
          <a:stretch>
            <a:fillRect/>
          </a:stretch>
        </p:blipFill>
        <p:spPr>
          <a:xfrm rot="1455306">
            <a:off x="5897025" y="4206424"/>
            <a:ext cx="2936402" cy="2143026"/>
          </a:xfrm>
          <a:prstGeom prst="rect">
            <a:avLst/>
          </a:prstGeom>
        </p:spPr>
      </p:pic>
      <p:sp>
        <p:nvSpPr>
          <p:cNvPr id="2" name="Title 1"/>
          <p:cNvSpPr>
            <a:spLocks noGrp="1"/>
          </p:cNvSpPr>
          <p:nvPr>
            <p:ph type="title"/>
          </p:nvPr>
        </p:nvSpPr>
        <p:spPr>
          <a:xfrm>
            <a:off x="457200" y="267494"/>
            <a:ext cx="8229600" cy="1256506"/>
          </a:xfrm>
        </p:spPr>
        <p:txBody>
          <a:bodyPr>
            <a:normAutofit/>
          </a:bodyPr>
          <a:lstStyle/>
          <a:p>
            <a:r>
              <a:rPr lang="en-US" sz="4400" dirty="0" smtClean="0">
                <a:latin typeface="Tw Cen MT" pitchFamily="34" charset="0"/>
              </a:rPr>
              <a:t>Existing Policies on Obesity</a:t>
            </a:r>
            <a:endParaRPr lang="en-US" sz="4400" dirty="0">
              <a:latin typeface="Tw Cen MT" pitchFamily="34" charset="0"/>
            </a:endParaRPr>
          </a:p>
        </p:txBody>
      </p:sp>
      <p:sp>
        <p:nvSpPr>
          <p:cNvPr id="3" name="Content Placeholder 2"/>
          <p:cNvSpPr txBox="1">
            <a:spLocks/>
          </p:cNvSpPr>
          <p:nvPr/>
        </p:nvSpPr>
        <p:spPr>
          <a:xfrm>
            <a:off x="0" y="1447800"/>
            <a:ext cx="8229600" cy="4525963"/>
          </a:xfrm>
          <a:prstGeom prst="rect">
            <a:avLst/>
          </a:prstGeom>
        </p:spPr>
        <p:txBody>
          <a:bodyPr>
            <a:normAutofit lnSpcReduction="1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500" b="0" i="0" u="none" strike="noStrike" kern="1200" cap="none" spc="0" normalizeH="0" baseline="0" noProof="0" dirty="0" smtClean="0">
                <a:ln>
                  <a:noFill/>
                </a:ln>
                <a:solidFill>
                  <a:schemeClr val="tx1"/>
                </a:solidFill>
                <a:effectLst/>
                <a:uLnTx/>
                <a:uFillTx/>
                <a:latin typeface="+mj-lt"/>
                <a:ea typeface="+mn-ea"/>
                <a:cs typeface="+mn-cs"/>
              </a:rPr>
              <a:t>What are some actions taken in the prevention of childhood obesity?</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hlinkClick r:id="rId3"/>
              </a:rPr>
              <a:t>http://www.ncsl.org/issues-research/health/childhood-obesity-2005-policy-options-nutrition.aspx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hlinkClick r:id="rId4"/>
              </a:rPr>
              <a:t>http://www.obesitycampaign.org/</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hlinkClick r:id="rId5"/>
              </a:rPr>
              <a:t>http://www.letsmove.gov/about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Cataldo\AppData\Local\Microsoft\Windows\Temporary Internet Files\Content.IE5\60BFX5VS\MP900448509[1].jpg"/>
          <p:cNvPicPr>
            <a:picLocks noChangeAspect="1" noChangeArrowheads="1"/>
          </p:cNvPicPr>
          <p:nvPr/>
        </p:nvPicPr>
        <p:blipFill>
          <a:blip r:embed="rId2" cstate="print"/>
          <a:srcRect/>
          <a:stretch>
            <a:fillRect/>
          </a:stretch>
        </p:blipFill>
        <p:spPr bwMode="auto">
          <a:xfrm rot="750159">
            <a:off x="3234633" y="1804875"/>
            <a:ext cx="2895600" cy="2745375"/>
          </a:xfrm>
          <a:prstGeom prst="rect">
            <a:avLst/>
          </a:prstGeom>
          <a:noFill/>
        </p:spPr>
      </p:pic>
      <p:sp>
        <p:nvSpPr>
          <p:cNvPr id="2" name="Title 1"/>
          <p:cNvSpPr>
            <a:spLocks noGrp="1"/>
          </p:cNvSpPr>
          <p:nvPr>
            <p:ph type="title"/>
          </p:nvPr>
        </p:nvSpPr>
        <p:spPr/>
        <p:txBody>
          <a:bodyPr>
            <a:noAutofit/>
          </a:bodyPr>
          <a:lstStyle/>
          <a:p>
            <a:r>
              <a:rPr lang="en-US" sz="4400" dirty="0" smtClean="0"/>
              <a:t>What are the best ways to deal with this issue?</a:t>
            </a:r>
            <a:endParaRPr lang="en-US" sz="4400" dirty="0"/>
          </a:p>
        </p:txBody>
      </p:sp>
      <p:sp>
        <p:nvSpPr>
          <p:cNvPr id="3" name="Rectangle 2"/>
          <p:cNvSpPr/>
          <p:nvPr/>
        </p:nvSpPr>
        <p:spPr>
          <a:xfrm>
            <a:off x="533400" y="1905000"/>
            <a:ext cx="7467600" cy="4247317"/>
          </a:xfrm>
          <a:prstGeom prst="rect">
            <a:avLst/>
          </a:prstGeom>
        </p:spPr>
        <p:txBody>
          <a:bodyPr wrap="square">
            <a:spAutoFit/>
          </a:bodyPr>
          <a:lstStyle/>
          <a:p>
            <a:r>
              <a:rPr lang="en-US" sz="2400" dirty="0" smtClean="0">
                <a:latin typeface="+mj-lt"/>
              </a:rPr>
              <a:t>Based on the information you just learned, what are some things we can do to be more aware of the foods we eat and have a more active life style? Answer this question by doing the following:</a:t>
            </a:r>
          </a:p>
          <a:p>
            <a:pPr>
              <a:buNone/>
            </a:pPr>
            <a:endParaRPr lang="en-US" sz="2400" dirty="0" smtClean="0">
              <a:latin typeface="+mj-lt"/>
            </a:endParaRPr>
          </a:p>
          <a:p>
            <a:r>
              <a:rPr lang="en-US" sz="2400" dirty="0" smtClean="0">
                <a:latin typeface="+mj-lt"/>
              </a:rPr>
              <a:t>*Create an educational poster that highlights what you can do to live a healthier life style and the benefits of such a life style.</a:t>
            </a:r>
          </a:p>
          <a:p>
            <a:endParaRPr lang="en-US" dirty="0" smtClean="0">
              <a:latin typeface="+mj-lt"/>
            </a:endParaRPr>
          </a:p>
          <a:p>
            <a:pPr algn="ctr"/>
            <a:endParaRPr lang="en-US" dirty="0" smtClean="0">
              <a:latin typeface="+mj-lt"/>
            </a:endParaRPr>
          </a:p>
          <a:p>
            <a:pPr algn="ctr">
              <a:buNone/>
            </a:pPr>
            <a:endParaRPr lang="en-US" dirty="0" smtClean="0">
              <a:latin typeface="+mj-lt"/>
            </a:endParaRPr>
          </a:p>
        </p:txBody>
      </p:sp>
      <p:pic>
        <p:nvPicPr>
          <p:cNvPr id="5" name="Picture 3" descr="C:\Users\MCataldo\AppData\Local\Microsoft\Windows\Temporary Internet Files\Content.IE5\60BFX5VS\MP900438787[1].jpg"/>
          <p:cNvPicPr>
            <a:picLocks noChangeAspect="1" noChangeArrowheads="1"/>
          </p:cNvPicPr>
          <p:nvPr/>
        </p:nvPicPr>
        <p:blipFill>
          <a:blip r:embed="rId3" cstate="print"/>
          <a:srcRect/>
          <a:stretch>
            <a:fillRect/>
          </a:stretch>
        </p:blipFill>
        <p:spPr bwMode="auto">
          <a:xfrm>
            <a:off x="5410200" y="4953000"/>
            <a:ext cx="3489960" cy="16512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286000" y="2362200"/>
            <a:ext cx="4343400" cy="4343400"/>
          </a:xfrm>
          <a:prstGeom prst="rect">
            <a:avLst/>
          </a:prstGeom>
        </p:spPr>
      </p:pic>
      <p:sp>
        <p:nvSpPr>
          <p:cNvPr id="5" name="TextBox 4"/>
          <p:cNvSpPr txBox="1"/>
          <p:nvPr/>
        </p:nvSpPr>
        <p:spPr>
          <a:xfrm>
            <a:off x="533400" y="381000"/>
            <a:ext cx="8001000" cy="1938992"/>
          </a:xfrm>
          <a:prstGeom prst="rect">
            <a:avLst/>
          </a:prstGeom>
          <a:noFill/>
          <a:ln>
            <a:noFill/>
          </a:ln>
        </p:spPr>
        <p:txBody>
          <a:bodyPr wrap="square" rtlCol="0">
            <a:spAutoFit/>
          </a:bodyPr>
          <a:lstStyle/>
          <a:p>
            <a:r>
              <a:rPr lang="en-US" sz="4000" dirty="0" smtClean="0">
                <a:solidFill>
                  <a:schemeClr val="accent1"/>
                </a:solidFill>
                <a:effectLst>
                  <a:glow rad="228600">
                    <a:schemeClr val="accent4">
                      <a:satMod val="175000"/>
                      <a:alpha val="40000"/>
                    </a:schemeClr>
                  </a:glow>
                </a:effectLst>
                <a:latin typeface="Tw Cen MT" pitchFamily="34" charset="0"/>
                <a:cs typeface="Abadi MT Condensed Extra Bold"/>
              </a:rPr>
              <a:t>Which child do you think will run faster on a race? Turn and talk to your partners and explain.</a:t>
            </a:r>
            <a:endParaRPr lang="en-US" sz="4000" dirty="0">
              <a:solidFill>
                <a:schemeClr val="accent1"/>
              </a:solidFill>
              <a:latin typeface="Tw Cen MT" pitchFamily="34" charset="0"/>
            </a:endParaRPr>
          </a:p>
        </p:txBody>
      </p:sp>
    </p:spTree>
    <p:extLst>
      <p:ext uri="{BB962C8B-B14F-4D97-AF65-F5344CB8AC3E}">
        <p14:creationId xmlns:p14="http://schemas.microsoft.com/office/powerpoint/2010/main" xmlns="" val="283567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0642" y="609600"/>
            <a:ext cx="7465505" cy="646331"/>
          </a:xfrm>
          <a:prstGeom prst="rect">
            <a:avLst/>
          </a:prstGeom>
          <a:noFill/>
        </p:spPr>
        <p:txBody>
          <a:bodyPr wrap="none" rtlCol="0">
            <a:spAutoFit/>
          </a:bodyPr>
          <a:lstStyle/>
          <a:p>
            <a:pPr algn="ctr"/>
            <a:r>
              <a:rPr lang="en-US" sz="3600" dirty="0" smtClean="0"/>
              <a:t>Steps of the Public Policy Analyst</a:t>
            </a:r>
            <a:endParaRPr lang="en-US" sz="3600" dirty="0"/>
          </a:p>
        </p:txBody>
      </p:sp>
      <p:sp>
        <p:nvSpPr>
          <p:cNvPr id="3" name="TextBox 2"/>
          <p:cNvSpPr txBox="1"/>
          <p:nvPr/>
        </p:nvSpPr>
        <p:spPr>
          <a:xfrm>
            <a:off x="474639" y="2057400"/>
            <a:ext cx="8669361" cy="4462760"/>
          </a:xfrm>
          <a:prstGeom prst="rect">
            <a:avLst/>
          </a:prstGeom>
          <a:noFill/>
        </p:spPr>
        <p:txBody>
          <a:bodyPr wrap="none" rtlCol="0">
            <a:spAutoFit/>
          </a:bodyPr>
          <a:lstStyle/>
          <a:p>
            <a:r>
              <a:rPr lang="en-US" sz="3200" dirty="0" smtClean="0"/>
              <a:t>Step 1:  Define the Problem</a:t>
            </a:r>
          </a:p>
          <a:p>
            <a:r>
              <a:rPr lang="en-US" sz="3200" dirty="0" smtClean="0"/>
              <a:t>Step 2:  Gather the Evidence</a:t>
            </a:r>
          </a:p>
          <a:p>
            <a:r>
              <a:rPr lang="en-US" sz="3200" dirty="0" smtClean="0"/>
              <a:t>Step 3:  Identify the Causes</a:t>
            </a:r>
          </a:p>
          <a:p>
            <a:r>
              <a:rPr lang="en-US" sz="3200" dirty="0" smtClean="0"/>
              <a:t>Step 4:  Examine an Existing Policy</a:t>
            </a:r>
          </a:p>
          <a:p>
            <a:r>
              <a:rPr lang="en-US" sz="3200" dirty="0" smtClean="0"/>
              <a:t>Step 5:  Develop New Solutions</a:t>
            </a:r>
          </a:p>
          <a:p>
            <a:r>
              <a:rPr lang="en-US" sz="3200" dirty="0" smtClean="0"/>
              <a:t>Step 6:  Select the Best Solution</a:t>
            </a:r>
          </a:p>
          <a:p>
            <a:r>
              <a:rPr lang="en-US" sz="3200" dirty="0" smtClean="0"/>
              <a:t>	</a:t>
            </a:r>
            <a:r>
              <a:rPr lang="en-US" sz="3200" dirty="0" smtClean="0"/>
              <a:t>Feasibility vs. Effectiveness</a:t>
            </a:r>
          </a:p>
          <a:p>
            <a:r>
              <a:rPr lang="en-US" sz="2800" dirty="0" smtClean="0">
                <a:hlinkClick r:id="rId2"/>
              </a:rPr>
              <a:t>http://</a:t>
            </a:r>
            <a:r>
              <a:rPr lang="en-US" sz="2800" dirty="0" smtClean="0">
                <a:hlinkClick r:id="rId2"/>
              </a:rPr>
              <a:t>flippedtips.com/plegal/tips/welcome.html</a:t>
            </a:r>
            <a:endParaRPr lang="en-US" sz="2800" dirty="0" smtClean="0"/>
          </a:p>
          <a:p>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Obesity?</a:t>
            </a:r>
            <a:endParaRPr lang="en-US" dirty="0"/>
          </a:p>
        </p:txBody>
      </p:sp>
      <p:sp>
        <p:nvSpPr>
          <p:cNvPr id="2" name="Content Placeholder 1"/>
          <p:cNvSpPr>
            <a:spLocks noGrp="1"/>
          </p:cNvSpPr>
          <p:nvPr>
            <p:ph sz="half" idx="1"/>
          </p:nvPr>
        </p:nvSpPr>
        <p:spPr/>
        <p:txBody>
          <a:bodyPr>
            <a:normAutofit fontScale="85000" lnSpcReduction="10000"/>
          </a:bodyPr>
          <a:lstStyle/>
          <a:p>
            <a:r>
              <a:rPr lang="en-US" dirty="0"/>
              <a:t>It is a medical condition in which too much body fat accumulates in the body and is stored there.</a:t>
            </a:r>
          </a:p>
          <a:p>
            <a:r>
              <a:rPr lang="en-US" dirty="0"/>
              <a:t>“Obesity” and “overweight” are both terms used to label a weight that is greater than what is considered healthy.</a:t>
            </a:r>
          </a:p>
          <a:p>
            <a:r>
              <a:rPr lang="en-US" dirty="0"/>
              <a:t>Obesity is linked to a number of health risks, including heart disease and diabetes.</a:t>
            </a:r>
          </a:p>
          <a:p>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4800600" y="1828800"/>
            <a:ext cx="3521075" cy="3505200"/>
          </a:xfrm>
          <a:prstGeom prst="rect">
            <a:avLst/>
          </a:prstGeom>
        </p:spPr>
      </p:pic>
    </p:spTree>
    <p:extLst>
      <p:ext uri="{BB962C8B-B14F-4D97-AF65-F5344CB8AC3E}">
        <p14:creationId xmlns:p14="http://schemas.microsoft.com/office/powerpoint/2010/main" xmlns="" val="164589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399032"/>
          </a:xfrm>
        </p:spPr>
        <p:txBody>
          <a:bodyPr/>
          <a:lstStyle/>
          <a:p>
            <a:r>
              <a:rPr lang="en-US" dirty="0" smtClean="0"/>
              <a:t>Causes &amp; Incidence</a:t>
            </a:r>
            <a:endParaRPr lang="en-US" dirty="0"/>
          </a:p>
        </p:txBody>
      </p:sp>
      <p:sp>
        <p:nvSpPr>
          <p:cNvPr id="3" name="Rectangle 2"/>
          <p:cNvSpPr/>
          <p:nvPr/>
        </p:nvSpPr>
        <p:spPr>
          <a:xfrm>
            <a:off x="304800" y="1066800"/>
            <a:ext cx="7848600" cy="4185761"/>
          </a:xfrm>
          <a:prstGeom prst="rect">
            <a:avLst/>
          </a:prstGeom>
        </p:spPr>
        <p:txBody>
          <a:bodyPr wrap="square">
            <a:spAutoFit/>
          </a:bodyPr>
          <a:lstStyle/>
          <a:p>
            <a:pPr algn="ctr"/>
            <a:r>
              <a:rPr lang="en-US" sz="2400" b="1" dirty="0" smtClean="0"/>
              <a:t>Why are so many children obese in the USA?</a:t>
            </a:r>
          </a:p>
          <a:p>
            <a:endParaRPr lang="en-US" dirty="0" smtClean="0"/>
          </a:p>
          <a:p>
            <a:r>
              <a:rPr lang="en-US" sz="2800" dirty="0" smtClean="0"/>
              <a:t>According to: 	</a:t>
            </a:r>
            <a:r>
              <a:rPr lang="en-US" i="1" u="sng" dirty="0" smtClean="0">
                <a:solidFill>
                  <a:srgbClr val="00B0F0"/>
                </a:solidFill>
              </a:rPr>
              <a:t>www.ncbi.nlm.nih.gov/pubmedhealth</a:t>
            </a:r>
          </a:p>
          <a:p>
            <a:r>
              <a:rPr lang="en-US" sz="2800" dirty="0" smtClean="0"/>
              <a:t> </a:t>
            </a:r>
          </a:p>
          <a:p>
            <a:r>
              <a:rPr lang="en-US" sz="2800" dirty="0" smtClean="0"/>
              <a:t>*When children eat more than they need, their bodies store the extra calories in fat cells to use for energy later. If this pattern continues over time, and their bodies do not need this stored energy, they develop more fat cells and may develop obesity.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1"/>
            <a:ext cx="8305800" cy="2092881"/>
          </a:xfrm>
          <a:prstGeom prst="rect">
            <a:avLst/>
          </a:prstGeom>
        </p:spPr>
        <p:txBody>
          <a:bodyPr wrap="square">
            <a:spAutoFit/>
          </a:bodyPr>
          <a:lstStyle/>
          <a:p>
            <a:r>
              <a:rPr lang="en-US" sz="2800" dirty="0" smtClean="0"/>
              <a:t>*Infants and young children are very good at listening to their bodies’ signals of hunger and fullness. They will stop eating as soon as their bodies tell them they have had enough.</a:t>
            </a:r>
          </a:p>
          <a:p>
            <a:endParaRPr lang="en-US" dirty="0" smtClean="0"/>
          </a:p>
        </p:txBody>
      </p:sp>
      <p:sp>
        <p:nvSpPr>
          <p:cNvPr id="3" name="TextBox 2"/>
          <p:cNvSpPr txBox="1"/>
          <p:nvPr/>
        </p:nvSpPr>
        <p:spPr>
          <a:xfrm>
            <a:off x="304800" y="2590800"/>
            <a:ext cx="8610601" cy="2246769"/>
          </a:xfrm>
          <a:prstGeom prst="rect">
            <a:avLst/>
          </a:prstGeom>
          <a:noFill/>
        </p:spPr>
        <p:txBody>
          <a:bodyPr wrap="square" rtlCol="0">
            <a:spAutoFit/>
          </a:bodyPr>
          <a:lstStyle/>
          <a:p>
            <a:r>
              <a:rPr lang="en-US" sz="2800" dirty="0" smtClean="0"/>
              <a:t>*But sometimes a parent tells them they have to finish everything on their plate. This forces them to ignore their fullness and eat everything that is served to them.</a:t>
            </a:r>
          </a:p>
          <a:p>
            <a:endParaRPr lang="en-US" sz="2800" dirty="0"/>
          </a:p>
        </p:txBody>
      </p:sp>
      <p:sp>
        <p:nvSpPr>
          <p:cNvPr id="4" name="TextBox 3"/>
          <p:cNvSpPr txBox="1"/>
          <p:nvPr/>
        </p:nvSpPr>
        <p:spPr>
          <a:xfrm>
            <a:off x="304800" y="4648200"/>
            <a:ext cx="8458200" cy="1661993"/>
          </a:xfrm>
          <a:prstGeom prst="rect">
            <a:avLst/>
          </a:prstGeom>
          <a:noFill/>
        </p:spPr>
        <p:txBody>
          <a:bodyPr wrap="square" rtlCol="0">
            <a:spAutoFit/>
          </a:bodyPr>
          <a:lstStyle/>
          <a:p>
            <a:r>
              <a:rPr lang="en-US" sz="2800" dirty="0" smtClean="0"/>
              <a:t>*These learned habits lead to eating no matter if we are hungry or full. Many people have a very hard time breaking these habits.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696200" cy="5909310"/>
          </a:xfrm>
          <a:prstGeom prst="rect">
            <a:avLst/>
          </a:prstGeom>
          <a:noFill/>
        </p:spPr>
        <p:txBody>
          <a:bodyPr wrap="square" rtlCol="0">
            <a:spAutoFit/>
          </a:bodyPr>
          <a:lstStyle/>
          <a:p>
            <a:endParaRPr lang="en-US" dirty="0" smtClean="0">
              <a:solidFill>
                <a:schemeClr val="dk1"/>
              </a:solidFill>
              <a:hlinkClick r:id="rId2"/>
            </a:endParaRPr>
          </a:p>
          <a:p>
            <a:r>
              <a:rPr lang="en-US" dirty="0" smtClean="0">
                <a:solidFill>
                  <a:schemeClr val="dk1"/>
                </a:solidFill>
                <a:hlinkClick r:id="rId2"/>
              </a:rPr>
              <a:t>Diabetes</a:t>
            </a:r>
            <a:r>
              <a:rPr lang="en-US" dirty="0" smtClean="0">
                <a:solidFill>
                  <a:schemeClr val="dk1"/>
                </a:solidFill>
              </a:rPr>
              <a:t>   </a:t>
            </a:r>
          </a:p>
          <a:p>
            <a:endParaRPr lang="en-US" dirty="0" smtClean="0">
              <a:solidFill>
                <a:schemeClr val="dk1"/>
              </a:solidFill>
              <a:hlinkClick r:id="rId3"/>
            </a:endParaRPr>
          </a:p>
          <a:p>
            <a:r>
              <a:rPr lang="en-US" dirty="0" smtClean="0">
                <a:solidFill>
                  <a:schemeClr val="dk1"/>
                </a:solidFill>
              </a:rPr>
              <a:t>				</a:t>
            </a:r>
            <a:r>
              <a:rPr lang="en-US" dirty="0" smtClean="0">
                <a:solidFill>
                  <a:schemeClr val="dk1"/>
                </a:solidFill>
                <a:hlinkClick r:id="rId3"/>
              </a:rPr>
              <a:t>Obesity</a:t>
            </a:r>
            <a:r>
              <a:rPr lang="en-US" dirty="0" smtClean="0">
                <a:solidFill>
                  <a:schemeClr val="dk1"/>
                </a:solidFill>
              </a:rPr>
              <a:t> </a:t>
            </a:r>
          </a:p>
          <a:p>
            <a:endParaRPr lang="en-US" dirty="0" smtClean="0"/>
          </a:p>
          <a:p>
            <a:endParaRPr lang="en-US" dirty="0" smtClean="0"/>
          </a:p>
          <a:p>
            <a:endParaRPr lang="en-US" dirty="0" smtClean="0">
              <a:solidFill>
                <a:schemeClr val="dk1"/>
              </a:solidFill>
              <a:hlinkClick r:id="rId4"/>
            </a:endParaRPr>
          </a:p>
          <a:p>
            <a:endParaRPr lang="en-US" dirty="0" smtClean="0">
              <a:solidFill>
                <a:schemeClr val="dk1"/>
              </a:solidFill>
              <a:hlinkClick r:id="rId4"/>
            </a:endParaRPr>
          </a:p>
          <a:p>
            <a:r>
              <a:rPr lang="en-US" dirty="0" smtClean="0">
                <a:solidFill>
                  <a:schemeClr val="dk1"/>
                </a:solidFill>
                <a:hlinkClick r:id="rId4"/>
              </a:rPr>
              <a:t>Heart disease</a:t>
            </a:r>
            <a:r>
              <a:rPr lang="en-US" dirty="0" smtClean="0">
                <a:solidFill>
                  <a:schemeClr val="dk1"/>
                </a:solidFill>
              </a:rPr>
              <a:t>  </a:t>
            </a:r>
          </a:p>
          <a:p>
            <a:r>
              <a:rPr lang="en-US" dirty="0" smtClean="0"/>
              <a:t>				</a:t>
            </a:r>
            <a:r>
              <a:rPr lang="en-US" dirty="0" smtClean="0">
                <a:solidFill>
                  <a:schemeClr val="dk1"/>
                </a:solidFill>
                <a:hlinkClick r:id="rId5"/>
              </a:rPr>
              <a:t>Overweight</a:t>
            </a:r>
            <a:r>
              <a:rPr lang="en-US" dirty="0" smtClean="0">
                <a:solidFill>
                  <a:schemeClr val="dk1"/>
                </a:solidFill>
              </a:rPr>
              <a:t> </a:t>
            </a:r>
            <a:endParaRPr lang="en-US" dirty="0"/>
          </a:p>
          <a:p>
            <a:endParaRPr lang="en-US" dirty="0" smtClean="0"/>
          </a:p>
          <a:p>
            <a:endParaRPr lang="en-US" dirty="0" smtClean="0"/>
          </a:p>
          <a:p>
            <a:r>
              <a:rPr lang="en-US" dirty="0" smtClean="0">
                <a:solidFill>
                  <a:schemeClr val="dk1"/>
                </a:solidFill>
              </a:rPr>
              <a:t>	</a:t>
            </a:r>
          </a:p>
          <a:p>
            <a:endParaRPr lang="en-US" dirty="0" smtClean="0">
              <a:solidFill>
                <a:schemeClr val="dk1"/>
              </a:solidFill>
              <a:hlinkClick r:id="rId6"/>
            </a:endParaRPr>
          </a:p>
          <a:p>
            <a:endParaRPr lang="en-US" dirty="0" smtClean="0">
              <a:solidFill>
                <a:schemeClr val="dk1"/>
              </a:solidFill>
              <a:hlinkClick r:id="rId6"/>
            </a:endParaRPr>
          </a:p>
          <a:p>
            <a:r>
              <a:rPr lang="en-US" dirty="0" smtClean="0">
                <a:solidFill>
                  <a:schemeClr val="dk1"/>
                </a:solidFill>
                <a:hlinkClick r:id="rId6"/>
              </a:rPr>
              <a:t>High blood pressure</a:t>
            </a:r>
            <a:endParaRPr lang="en-US" dirty="0" smtClean="0">
              <a:solidFill>
                <a:schemeClr val="dk1"/>
              </a:solidFill>
            </a:endParaRPr>
          </a:p>
          <a:p>
            <a:endParaRPr lang="en-US" dirty="0" smtClean="0">
              <a:solidFill>
                <a:schemeClr val="dk1"/>
              </a:solidFill>
            </a:endParaRPr>
          </a:p>
          <a:p>
            <a:endParaRPr lang="en-US" dirty="0" smtClean="0">
              <a:solidFill>
                <a:schemeClr val="dk1"/>
              </a:solidFill>
            </a:endParaRPr>
          </a:p>
          <a:p>
            <a:endParaRPr lang="en-US" dirty="0" smtClean="0">
              <a:solidFill>
                <a:schemeClr val="dk1"/>
              </a:solidFill>
            </a:endParaRPr>
          </a:p>
          <a:p>
            <a:endParaRPr lang="en-US" dirty="0" smtClean="0"/>
          </a:p>
          <a:p>
            <a:endParaRPr lang="en-US" dirty="0"/>
          </a:p>
        </p:txBody>
      </p:sp>
      <p:pic>
        <p:nvPicPr>
          <p:cNvPr id="3" name="Picture 2"/>
          <p:cNvPicPr>
            <a:picLocks noChangeAspect="1"/>
          </p:cNvPicPr>
          <p:nvPr/>
        </p:nvPicPr>
        <p:blipFill>
          <a:blip r:embed="rId7" cstate="print"/>
          <a:stretch>
            <a:fillRect/>
          </a:stretch>
        </p:blipFill>
        <p:spPr>
          <a:xfrm>
            <a:off x="1981200" y="914400"/>
            <a:ext cx="1219200" cy="1016002"/>
          </a:xfrm>
          <a:prstGeom prst="rect">
            <a:avLst/>
          </a:prstGeom>
        </p:spPr>
      </p:pic>
      <p:pic>
        <p:nvPicPr>
          <p:cNvPr id="4" name="Picture 3"/>
          <p:cNvPicPr>
            <a:picLocks noChangeAspect="1"/>
          </p:cNvPicPr>
          <p:nvPr/>
        </p:nvPicPr>
        <p:blipFill>
          <a:blip r:embed="rId8" cstate="print"/>
          <a:stretch>
            <a:fillRect/>
          </a:stretch>
        </p:blipFill>
        <p:spPr>
          <a:xfrm>
            <a:off x="5715000" y="381000"/>
            <a:ext cx="1219200" cy="1502724"/>
          </a:xfrm>
          <a:prstGeom prst="rect">
            <a:avLst/>
          </a:prstGeom>
        </p:spPr>
      </p:pic>
      <p:pic>
        <p:nvPicPr>
          <p:cNvPr id="5" name="Picture 4"/>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362200" y="2667000"/>
            <a:ext cx="1143000" cy="1143000"/>
          </a:xfrm>
          <a:prstGeom prst="rect">
            <a:avLst/>
          </a:prstGeom>
          <a:noFill/>
          <a:ln>
            <a:noFill/>
          </a:ln>
        </p:spPr>
      </p:pic>
      <p:pic>
        <p:nvPicPr>
          <p:cNvPr id="6" name="Picture 5"/>
          <p:cNvPicPr>
            <a:picLocks noChangeAspect="1"/>
          </p:cNvPicPr>
          <p:nvPr/>
        </p:nvPicPr>
        <p:blipFill>
          <a:blip r:embed="rId10" cstate="print"/>
          <a:stretch>
            <a:fillRect/>
          </a:stretch>
        </p:blipFill>
        <p:spPr>
          <a:xfrm>
            <a:off x="5943600" y="2514600"/>
            <a:ext cx="1420123" cy="1676400"/>
          </a:xfrm>
          <a:prstGeom prst="rect">
            <a:avLst/>
          </a:prstGeom>
        </p:spPr>
      </p:pic>
      <p:pic>
        <p:nvPicPr>
          <p:cNvPr id="7" name="Picture 6"/>
          <p:cNvPicPr>
            <a:picLocks noChangeAspect="1"/>
          </p:cNvPicPr>
          <p:nvPr/>
        </p:nvPicPr>
        <p:blipFill>
          <a:blip r:embed="rId11" cstate="print"/>
          <a:stretch>
            <a:fillRect/>
          </a:stretch>
        </p:blipFill>
        <p:spPr>
          <a:xfrm>
            <a:off x="3124200" y="4343400"/>
            <a:ext cx="1219200" cy="986971"/>
          </a:xfrm>
          <a:prstGeom prst="rect">
            <a:avLst/>
          </a:prstGeom>
        </p:spPr>
      </p:pic>
      <p:sp>
        <p:nvSpPr>
          <p:cNvPr id="8" name="TextBox 7"/>
          <p:cNvSpPr txBox="1"/>
          <p:nvPr/>
        </p:nvSpPr>
        <p:spPr>
          <a:xfrm>
            <a:off x="685800" y="5486400"/>
            <a:ext cx="6229590" cy="1200329"/>
          </a:xfrm>
          <a:prstGeom prst="rect">
            <a:avLst/>
          </a:prstGeom>
          <a:noFill/>
        </p:spPr>
        <p:txBody>
          <a:bodyPr wrap="none" rtlCol="0">
            <a:spAutoFit/>
          </a:bodyPr>
          <a:lstStyle/>
          <a:p>
            <a:r>
              <a:rPr lang="en-US" dirty="0" smtClean="0"/>
              <a:t>Let’s watch a video to be more aware of this disorder.</a:t>
            </a:r>
          </a:p>
          <a:p>
            <a:endParaRPr lang="en-US" dirty="0" smtClean="0"/>
          </a:p>
          <a:p>
            <a:r>
              <a:rPr lang="en-US" dirty="0" smtClean="0">
                <a:hlinkClick r:id="rId12"/>
              </a:rPr>
              <a:t>http://www.cbsnews.com/video/watch/?id=682161n</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jpmsonline.com/wp-content/uploads/2014/06/Healthy-Children-Childhood-Obesity.jpg"/>
          <p:cNvPicPr>
            <a:picLocks noChangeAspect="1" noChangeArrowheads="1"/>
          </p:cNvPicPr>
          <p:nvPr/>
        </p:nvPicPr>
        <p:blipFill>
          <a:blip r:embed="rId3" cstate="print"/>
          <a:srcRect/>
          <a:stretch>
            <a:fillRect/>
          </a:stretch>
        </p:blipFill>
        <p:spPr bwMode="auto">
          <a:xfrm>
            <a:off x="4343400" y="2057400"/>
            <a:ext cx="4343400" cy="2857500"/>
          </a:xfrm>
          <a:prstGeom prst="rect">
            <a:avLst/>
          </a:prstGeom>
          <a:noFill/>
        </p:spPr>
      </p:pic>
      <p:sp>
        <p:nvSpPr>
          <p:cNvPr id="2" name="Title 1"/>
          <p:cNvSpPr>
            <a:spLocks noGrp="1"/>
          </p:cNvSpPr>
          <p:nvPr>
            <p:ph type="ctrTitle"/>
          </p:nvPr>
        </p:nvSpPr>
        <p:spPr>
          <a:xfrm>
            <a:off x="533400" y="533400"/>
            <a:ext cx="8062912" cy="1470025"/>
          </a:xfrm>
        </p:spPr>
        <p:txBody>
          <a:bodyPr>
            <a:normAutofit/>
          </a:bodyPr>
          <a:lstStyle/>
          <a:p>
            <a:pPr algn="l"/>
            <a:r>
              <a:rPr lang="en-US" sz="4200" dirty="0" smtClean="0">
                <a:latin typeface="Tw Cen MT" pitchFamily="34" charset="0"/>
              </a:rPr>
              <a:t>What are some of the reasons for this disease?</a:t>
            </a:r>
            <a:endParaRPr lang="en-US" sz="4200" dirty="0">
              <a:latin typeface="Tw Cen MT" pitchFamily="34" charset="0"/>
            </a:endParaRPr>
          </a:p>
        </p:txBody>
      </p:sp>
      <p:sp>
        <p:nvSpPr>
          <p:cNvPr id="3" name="Subtitle 2"/>
          <p:cNvSpPr>
            <a:spLocks noGrp="1"/>
          </p:cNvSpPr>
          <p:nvPr>
            <p:ph type="subTitle" idx="1"/>
          </p:nvPr>
        </p:nvSpPr>
        <p:spPr>
          <a:xfrm>
            <a:off x="381000" y="2209800"/>
            <a:ext cx="8062912" cy="1752600"/>
          </a:xfrm>
        </p:spPr>
        <p:txBody>
          <a:bodyPr>
            <a:noAutofit/>
          </a:bodyPr>
          <a:lstStyle/>
          <a:p>
            <a:pPr algn="l"/>
            <a:r>
              <a:rPr lang="en-US" sz="2000" b="1" dirty="0" smtClean="0">
                <a:solidFill>
                  <a:schemeClr val="tx1"/>
                </a:solidFill>
              </a:rPr>
              <a:t>1.) Junk Food</a:t>
            </a:r>
          </a:p>
          <a:p>
            <a:pPr algn="l"/>
            <a:endParaRPr lang="en-US" sz="2000" b="1" dirty="0" smtClean="0">
              <a:solidFill>
                <a:schemeClr val="tx1"/>
              </a:solidFill>
            </a:endParaRPr>
          </a:p>
          <a:p>
            <a:pPr algn="l"/>
            <a:r>
              <a:rPr lang="en-US" sz="2000" b="1" dirty="0" smtClean="0">
                <a:solidFill>
                  <a:schemeClr val="tx1"/>
                </a:solidFill>
              </a:rPr>
              <a:t>2.) _____________________</a:t>
            </a:r>
          </a:p>
          <a:p>
            <a:pPr algn="l"/>
            <a:endParaRPr lang="en-US" sz="2000" b="1" dirty="0" smtClean="0">
              <a:solidFill>
                <a:schemeClr val="tx1"/>
              </a:solidFill>
            </a:endParaRPr>
          </a:p>
          <a:p>
            <a:pPr algn="l"/>
            <a:r>
              <a:rPr lang="en-US" sz="2000" b="1" dirty="0" smtClean="0">
                <a:solidFill>
                  <a:schemeClr val="tx1"/>
                </a:solidFill>
              </a:rPr>
              <a:t>3.) _____________________</a:t>
            </a:r>
          </a:p>
          <a:p>
            <a:pPr algn="l"/>
            <a:endParaRPr lang="en-US" sz="2000" b="1" dirty="0" smtClean="0">
              <a:solidFill>
                <a:schemeClr val="tx1"/>
              </a:solidFill>
            </a:endParaRPr>
          </a:p>
          <a:p>
            <a:pPr algn="l"/>
            <a:r>
              <a:rPr lang="en-US" sz="2000" b="1" dirty="0" smtClean="0">
                <a:solidFill>
                  <a:schemeClr val="tx1"/>
                </a:solidFill>
              </a:rPr>
              <a:t>4.) _____________________</a:t>
            </a:r>
            <a:endParaRPr lang="en-US" sz="2000" b="1" dirty="0">
              <a:solidFill>
                <a:schemeClr val="tx1"/>
              </a:solidFill>
            </a:endParaRPr>
          </a:p>
        </p:txBody>
      </p:sp>
      <p:sp>
        <p:nvSpPr>
          <p:cNvPr id="5" name="TextBox 4"/>
          <p:cNvSpPr txBox="1"/>
          <p:nvPr/>
        </p:nvSpPr>
        <p:spPr>
          <a:xfrm>
            <a:off x="685800" y="5410200"/>
            <a:ext cx="7391400" cy="646331"/>
          </a:xfrm>
          <a:prstGeom prst="rect">
            <a:avLst/>
          </a:prstGeom>
          <a:noFill/>
        </p:spPr>
        <p:txBody>
          <a:bodyPr wrap="square" rtlCol="0">
            <a:spAutoFit/>
          </a:bodyPr>
          <a:lstStyle/>
          <a:p>
            <a:r>
              <a:rPr lang="en-US" dirty="0" smtClean="0"/>
              <a:t>The children will define obesity using:</a:t>
            </a:r>
          </a:p>
          <a:p>
            <a:r>
              <a:rPr lang="en-US" dirty="0" smtClean="0">
                <a:solidFill>
                  <a:srgbClr val="0D0D0D"/>
                </a:solidFill>
                <a:hlinkClick r:id="rId4"/>
              </a:rPr>
              <a:t>http://flippedtips.com/plegal/tips/worksheet1.html</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467600" cy="1676400"/>
          </a:xfrm>
        </p:spPr>
        <p:txBody>
          <a:bodyPr>
            <a:normAutofit/>
          </a:bodyPr>
          <a:lstStyle/>
          <a:p>
            <a:pPr algn="l"/>
            <a:r>
              <a:rPr lang="en-US" sz="4400" dirty="0" smtClean="0">
                <a:latin typeface="Tw Cen MT" pitchFamily="34" charset="0"/>
              </a:rPr>
              <a:t>*</a:t>
            </a:r>
            <a:r>
              <a:rPr lang="en-US" sz="4900" b="0" dirty="0" smtClean="0">
                <a:latin typeface="Tw Cen MT" pitchFamily="34" charset="0"/>
              </a:rPr>
              <a:t>What emotional problems arise from childhood obesity</a:t>
            </a:r>
            <a:r>
              <a:rPr lang="en-US" sz="4900" b="0" dirty="0" smtClean="0">
                <a:latin typeface="Tw Cen MT" pitchFamily="34" charset="0"/>
              </a:rPr>
              <a:t>?</a:t>
            </a:r>
            <a:endParaRPr lang="en-US" dirty="0"/>
          </a:p>
        </p:txBody>
      </p:sp>
      <p:sp>
        <p:nvSpPr>
          <p:cNvPr id="5" name="Rectangle 4"/>
          <p:cNvSpPr/>
          <p:nvPr/>
        </p:nvSpPr>
        <p:spPr>
          <a:xfrm>
            <a:off x="457200" y="3200400"/>
            <a:ext cx="8153400" cy="2862322"/>
          </a:xfrm>
          <a:prstGeom prst="rect">
            <a:avLst/>
          </a:prstGeom>
        </p:spPr>
        <p:txBody>
          <a:bodyPr wrap="square">
            <a:spAutoFit/>
          </a:bodyPr>
          <a:lstStyle/>
          <a:p>
            <a:pPr>
              <a:buNone/>
            </a:pPr>
            <a:r>
              <a:rPr lang="en-US" dirty="0" smtClean="0">
                <a:solidFill>
                  <a:srgbClr val="000A1E"/>
                </a:solidFill>
                <a:latin typeface="+mj-lt"/>
                <a:hlinkClick r:id="rId2"/>
              </a:rPr>
              <a:t>http://www.cdc.gov/healthyyouth/obesity/facts.htm</a:t>
            </a:r>
            <a:r>
              <a:rPr lang="en-US" dirty="0" smtClean="0">
                <a:solidFill>
                  <a:srgbClr val="000A1E"/>
                </a:solidFill>
                <a:latin typeface="+mj-lt"/>
              </a:rPr>
              <a:t> </a:t>
            </a:r>
          </a:p>
          <a:p>
            <a:pPr>
              <a:buNone/>
            </a:pPr>
            <a:endParaRPr lang="en-US" dirty="0" smtClean="0">
              <a:solidFill>
                <a:srgbClr val="000A1E"/>
              </a:solidFill>
              <a:latin typeface="+mj-lt"/>
            </a:endParaRPr>
          </a:p>
          <a:p>
            <a:pPr>
              <a:buNone/>
            </a:pPr>
            <a:r>
              <a:rPr lang="en-US" dirty="0" smtClean="0">
                <a:solidFill>
                  <a:srgbClr val="000A1E"/>
                </a:solidFill>
                <a:latin typeface="+mj-lt"/>
                <a:hlinkClick r:id="rId3"/>
              </a:rPr>
              <a:t>http://www2.aap.org/obesity/SoundAdvice/audio/Hassink/HassinkComplete.mp3</a:t>
            </a:r>
            <a:r>
              <a:rPr lang="en-US" dirty="0" smtClean="0">
                <a:solidFill>
                  <a:srgbClr val="000A1E"/>
                </a:solidFill>
                <a:latin typeface="+mj-lt"/>
              </a:rPr>
              <a:t> </a:t>
            </a:r>
          </a:p>
          <a:p>
            <a:pPr>
              <a:buNone/>
            </a:pPr>
            <a:endParaRPr lang="en-US" dirty="0" smtClean="0">
              <a:solidFill>
                <a:srgbClr val="000A1E"/>
              </a:solidFill>
              <a:latin typeface="+mj-lt"/>
            </a:endParaRPr>
          </a:p>
          <a:p>
            <a:pPr>
              <a:buNone/>
            </a:pPr>
            <a:r>
              <a:rPr lang="en-US" dirty="0" smtClean="0">
                <a:solidFill>
                  <a:srgbClr val="000A1E"/>
                </a:solidFill>
                <a:latin typeface="+mj-lt"/>
                <a:hlinkClick r:id="rId4"/>
              </a:rPr>
              <a:t>http://mollenfoundation.org/2011/04/childhood-obesity-emotional-effects-and-sedentary-lifestyles/</a:t>
            </a:r>
            <a:r>
              <a:rPr lang="en-US" dirty="0" smtClean="0">
                <a:solidFill>
                  <a:srgbClr val="000A1E"/>
                </a:solidFill>
                <a:latin typeface="+mj-lt"/>
              </a:rPr>
              <a:t> </a:t>
            </a:r>
          </a:p>
          <a:p>
            <a:pPr>
              <a:buNone/>
            </a:pPr>
            <a:endParaRPr lang="en-US" dirty="0" smtClean="0">
              <a:solidFill>
                <a:srgbClr val="000A1E"/>
              </a:solidFill>
              <a:latin typeface="+mj-lt"/>
            </a:endParaRPr>
          </a:p>
          <a:p>
            <a:pPr>
              <a:buNone/>
            </a:pPr>
            <a:r>
              <a:rPr lang="en-US" dirty="0" smtClean="0">
                <a:solidFill>
                  <a:srgbClr val="000A1E"/>
                </a:solidFill>
                <a:latin typeface="+mj-lt"/>
                <a:hlinkClick r:id="rId5"/>
              </a:rPr>
              <a:t>http://www.betterhealth.vic.gov.au/bhcv2/bhcarticles.nsf/pages/Obesity_in_children</a:t>
            </a:r>
            <a:r>
              <a:rPr lang="en-US" dirty="0" smtClean="0">
                <a:solidFill>
                  <a:srgbClr val="000A1E"/>
                </a:solidFill>
                <a:latin typeface="+mj-lt"/>
              </a:rPr>
              <a:t> </a:t>
            </a:r>
            <a:endParaRPr lang="en-US" dirty="0">
              <a:solidFill>
                <a:srgbClr val="000A1E"/>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222</TotalTime>
  <Words>585</Words>
  <Application>Microsoft Office PowerPoint</Application>
  <PresentationFormat>On-screen Show (4:3)</PresentationFormat>
  <Paragraphs>122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Verve</vt:lpstr>
      <vt:lpstr>Child Obesity</vt:lpstr>
      <vt:lpstr>Slide 2</vt:lpstr>
      <vt:lpstr>Slide 3</vt:lpstr>
      <vt:lpstr>What is Obesity?</vt:lpstr>
      <vt:lpstr>Causes &amp; Incidence</vt:lpstr>
      <vt:lpstr>Slide 6</vt:lpstr>
      <vt:lpstr>Slide 7</vt:lpstr>
      <vt:lpstr>What are some of the reasons for this disease?</vt:lpstr>
      <vt:lpstr>*What emotional problems arise from childhood obesity?</vt:lpstr>
      <vt:lpstr>   Conditions that result from OBESITY  The children will complete:          </vt:lpstr>
      <vt:lpstr>Child Obesity Facts</vt:lpstr>
      <vt:lpstr>Slide 12</vt:lpstr>
      <vt:lpstr> Youth in America today lack regular physical exercise</vt:lpstr>
      <vt:lpstr>Poor Nutrition Habits also contributes to the problem of OBESITY</vt:lpstr>
      <vt:lpstr>Slide 15</vt:lpstr>
      <vt:lpstr>Existing Policies on Obesity</vt:lpstr>
      <vt:lpstr>What are the best ways to deal with this issue?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admin</dc:creator>
  <cp:lastModifiedBy>ann nigro</cp:lastModifiedBy>
  <cp:revision>24</cp:revision>
  <dcterms:created xsi:type="dcterms:W3CDTF">2014-08-28T16:41:55Z</dcterms:created>
  <dcterms:modified xsi:type="dcterms:W3CDTF">2014-09-29T14:12:58Z</dcterms:modified>
</cp:coreProperties>
</file>