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64" r:id="rId4"/>
    <p:sldId id="265" r:id="rId5"/>
    <p:sldId id="258" r:id="rId6"/>
    <p:sldId id="259" r:id="rId7"/>
    <p:sldId id="260" r:id="rId8"/>
    <p:sldId id="261" r:id="rId9"/>
    <p:sldId id="263"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29" autoAdjust="0"/>
  </p:normalViewPr>
  <p:slideViewPr>
    <p:cSldViewPr snapToGrid="0" snapToObjects="1">
      <p:cViewPr varScale="1">
        <p:scale>
          <a:sx n="114" d="100"/>
          <a:sy n="114" d="100"/>
        </p:scale>
        <p:origin x="-852" y="-102"/>
      </p:cViewPr>
      <p:guideLst>
        <p:guide orient="horz" pos="2160"/>
        <p:guide pos="2880"/>
      </p:guideLst>
    </p:cSldViewPr>
  </p:slideViewPr>
  <p:outlineViewPr>
    <p:cViewPr>
      <p:scale>
        <a:sx n="33" d="100"/>
        <a:sy n="33" d="100"/>
      </p:scale>
      <p:origin x="0" y="6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8256A5-9D7C-454E-B03C-A9ECE256DA9E}"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256A5-9D7C-454E-B03C-A9ECE256DA9E}"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256A5-9D7C-454E-B03C-A9ECE256DA9E}"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256A5-9D7C-454E-B03C-A9ECE256DA9E}"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256A5-9D7C-454E-B03C-A9ECE256DA9E}"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8256A5-9D7C-454E-B03C-A9ECE256DA9E}"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256A5-9D7C-454E-B03C-A9ECE256DA9E}" type="datetimeFigureOut">
              <a:rPr lang="en-US" smtClean="0"/>
              <a:pPr/>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256A5-9D7C-454E-B03C-A9ECE256DA9E}" type="datetimeFigureOut">
              <a:rPr lang="en-US" smtClean="0"/>
              <a:pPr/>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256A5-9D7C-454E-B03C-A9ECE256DA9E}" type="datetimeFigureOut">
              <a:rPr lang="en-US" smtClean="0"/>
              <a:pPr/>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8E39F-58A8-744D-8631-85238E4ACB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256A5-9D7C-454E-B03C-A9ECE256DA9E}"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D8256A5-9D7C-454E-B03C-A9ECE256DA9E}" type="datetimeFigureOut">
              <a:rPr lang="en-US" smtClean="0"/>
              <a:pPr/>
              <a:t>9/16/2014</a:t>
            </a:fld>
            <a:endParaRPr lang="en-US"/>
          </a:p>
        </p:txBody>
      </p:sp>
      <p:sp>
        <p:nvSpPr>
          <p:cNvPr id="9" name="Slide Number Placeholder 8"/>
          <p:cNvSpPr>
            <a:spLocks noGrp="1"/>
          </p:cNvSpPr>
          <p:nvPr>
            <p:ph type="sldNum" sz="quarter" idx="11"/>
          </p:nvPr>
        </p:nvSpPr>
        <p:spPr/>
        <p:txBody>
          <a:bodyPr/>
          <a:lstStyle/>
          <a:p>
            <a:fld id="{3318E39F-58A8-744D-8631-85238E4ACB2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318E39F-58A8-744D-8631-85238E4ACB21}"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8256A5-9D7C-454E-B03C-A9ECE256DA9E}" type="datetimeFigureOut">
              <a:rPr lang="en-US" smtClean="0"/>
              <a:pPr/>
              <a:t>9/16/2014</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q=http://www.dpsmisdoha.com/DPSDoha/userspace/username/admin/DynamicFolder/SchoolEncyclopedia/school_rules_Late%20Arrival.htm&amp;sa=U&amp;ei=kG7_U5ibF4_HgwTHsoGICg&amp;ved=0CBoQ9QEwAg&amp;usg=AFQjCNEF7rvburk4Qcbo-3b7D-9HaP1Hkw"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2.maxwell.syr.edu/plegal/TIPS/gather.html" TargetMode="External"/><Relationship Id="rId7" Type="http://schemas.openxmlformats.org/officeDocument/2006/relationships/hyperlink" Target="http://www2.maxwell.syr.edu/plegal/TIPS/bestsol.html" TargetMode="External"/><Relationship Id="rId2" Type="http://schemas.openxmlformats.org/officeDocument/2006/relationships/hyperlink" Target="http://www2.maxwell.syr.edu/plegal/TIPS/select.html" TargetMode="External"/><Relationship Id="rId1" Type="http://schemas.openxmlformats.org/officeDocument/2006/relationships/slideLayout" Target="../slideLayouts/slideLayout2.xml"/><Relationship Id="rId6" Type="http://schemas.openxmlformats.org/officeDocument/2006/relationships/hyperlink" Target="http://www2.maxwell.syr.edu/plegal/TIPS/solutions.html" TargetMode="External"/><Relationship Id="rId5" Type="http://schemas.openxmlformats.org/officeDocument/2006/relationships/hyperlink" Target="http://www2.maxwell.syr.edu/plegal/TIPS/existing.html" TargetMode="External"/><Relationship Id="rId4" Type="http://schemas.openxmlformats.org/officeDocument/2006/relationships/hyperlink" Target="http://www2.maxwell.syr.edu/plegal/TIPS/identif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flippedtips.com/plegal/tips/worksheet3.html"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tudymode.com/essays/Proposal-Reason-Why-Students-Go-To-1459523.html" TargetMode="External"/><Relationship Id="rId2" Type="http://schemas.openxmlformats.org/officeDocument/2006/relationships/hyperlink" Target="http://www.academia.edu/4692541/Factors_Affecting_Students_Tardiness_in_College_of_Business_Administration_and_Accountancy" TargetMode="External"/><Relationship Id="rId1" Type="http://schemas.openxmlformats.org/officeDocument/2006/relationships/slideLayout" Target="../slideLayouts/slideLayout2.xml"/><Relationship Id="rId5" Type="http://schemas.openxmlformats.org/officeDocument/2006/relationships/hyperlink" Target="http://flippedtips.com/plegal/tips/worksheet3.html" TargetMode="External"/><Relationship Id="rId4" Type="http://schemas.openxmlformats.org/officeDocument/2006/relationships/hyperlink" Target="https://sites.google.com/site/bilocuraandguia/notes/topiclatenessitscauseseffectsandsoluti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707" y="233697"/>
            <a:ext cx="7772400" cy="2258808"/>
          </a:xfrm>
        </p:spPr>
        <p:txBody>
          <a:bodyPr/>
          <a:lstStyle/>
          <a:p>
            <a:r>
              <a:rPr lang="en-US" sz="6000" dirty="0" smtClean="0"/>
              <a:t>Student lateness </a:t>
            </a:r>
            <a:br>
              <a:rPr lang="en-US" sz="6000" dirty="0" smtClean="0"/>
            </a:br>
            <a:r>
              <a:rPr lang="en-US" sz="6000" dirty="0" smtClean="0"/>
              <a:t>@ I. S. 52</a:t>
            </a:r>
            <a:endParaRPr lang="en-US" sz="6000" dirty="0"/>
          </a:p>
        </p:txBody>
      </p:sp>
      <p:sp>
        <p:nvSpPr>
          <p:cNvPr id="3" name="Subtitle 2"/>
          <p:cNvSpPr>
            <a:spLocks noGrp="1"/>
          </p:cNvSpPr>
          <p:nvPr>
            <p:ph type="subTitle" idx="1"/>
          </p:nvPr>
        </p:nvSpPr>
        <p:spPr>
          <a:xfrm>
            <a:off x="1116875" y="4611188"/>
            <a:ext cx="6400800" cy="1027611"/>
          </a:xfrm>
        </p:spPr>
        <p:txBody>
          <a:bodyPr>
            <a:normAutofit/>
          </a:bodyPr>
          <a:lstStyle/>
          <a:p>
            <a:r>
              <a:rPr lang="en-US" dirty="0" smtClean="0"/>
              <a:t>Manny Velazquez</a:t>
            </a:r>
          </a:p>
          <a:p>
            <a:r>
              <a:rPr lang="en-US" dirty="0" smtClean="0"/>
              <a:t> August 28, 2014</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04458" y="2738302"/>
            <a:ext cx="2625634" cy="17242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descr="http://t1.gstatic.com/images?q=tbn:ANd9GcSFx0rsdI0NIdoze1EwksodNDFf1Bq8PCLHMQ998TQh5rxirySEH5FQ-g">
            <a:hlinkClick r:id="rId3"/>
          </p:cNvPr>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03860" y="2738302"/>
            <a:ext cx="2214153" cy="152835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182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Student Lateness</a:t>
            </a:r>
            <a:endParaRPr lang="en-US" dirty="0"/>
          </a:p>
        </p:txBody>
      </p:sp>
      <p:cxnSp>
        <p:nvCxnSpPr>
          <p:cNvPr id="5" name="Straight Connector 4"/>
          <p:cNvCxnSpPr/>
          <p:nvPr/>
        </p:nvCxnSpPr>
        <p:spPr>
          <a:xfrm>
            <a:off x="2785961" y="1561020"/>
            <a:ext cx="40970" cy="4983162"/>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45278" y="2027828"/>
            <a:ext cx="743192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5489985" y="1561020"/>
            <a:ext cx="10242" cy="4860434"/>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044736" y="1571261"/>
            <a:ext cx="726581" cy="369332"/>
          </a:xfrm>
          <a:prstGeom prst="rect">
            <a:avLst/>
          </a:prstGeom>
          <a:noFill/>
        </p:spPr>
        <p:txBody>
          <a:bodyPr wrap="none" rtlCol="0">
            <a:spAutoFit/>
          </a:bodyPr>
          <a:lstStyle/>
          <a:p>
            <a:r>
              <a:rPr lang="en-US" dirty="0" smtClean="0"/>
              <a:t>Social</a:t>
            </a:r>
            <a:endParaRPr lang="en-US" dirty="0"/>
          </a:p>
        </p:txBody>
      </p:sp>
      <p:sp>
        <p:nvSpPr>
          <p:cNvPr id="11" name="TextBox 10"/>
          <p:cNvSpPr txBox="1"/>
          <p:nvPr/>
        </p:nvSpPr>
        <p:spPr>
          <a:xfrm>
            <a:off x="3502938" y="1561020"/>
            <a:ext cx="1097514" cy="369332"/>
          </a:xfrm>
          <a:prstGeom prst="rect">
            <a:avLst/>
          </a:prstGeom>
          <a:noFill/>
        </p:spPr>
        <p:txBody>
          <a:bodyPr wrap="none" rtlCol="0">
            <a:spAutoFit/>
          </a:bodyPr>
          <a:lstStyle/>
          <a:p>
            <a:r>
              <a:rPr lang="en-US" dirty="0" smtClean="0"/>
              <a:t>Academic</a:t>
            </a:r>
            <a:endParaRPr lang="en-US" dirty="0"/>
          </a:p>
        </p:txBody>
      </p:sp>
      <p:sp>
        <p:nvSpPr>
          <p:cNvPr id="12" name="TextBox 11"/>
          <p:cNvSpPr txBox="1"/>
          <p:nvPr/>
        </p:nvSpPr>
        <p:spPr>
          <a:xfrm>
            <a:off x="6165990" y="1561020"/>
            <a:ext cx="1094696" cy="369332"/>
          </a:xfrm>
          <a:prstGeom prst="rect">
            <a:avLst/>
          </a:prstGeom>
          <a:noFill/>
        </p:spPr>
        <p:txBody>
          <a:bodyPr wrap="none" rtlCol="0">
            <a:spAutoFit/>
          </a:bodyPr>
          <a:lstStyle/>
          <a:p>
            <a:r>
              <a:rPr lang="en-US" dirty="0" smtClean="0"/>
              <a:t>Economic</a:t>
            </a:r>
            <a:endParaRPr lang="en-US" dirty="0"/>
          </a:p>
        </p:txBody>
      </p:sp>
    </p:spTree>
    <p:extLst>
      <p:ext uri="{BB962C8B-B14F-4D97-AF65-F5344CB8AC3E}">
        <p14:creationId xmlns="" xmlns:p14="http://schemas.microsoft.com/office/powerpoint/2010/main" val="310568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PPA</a:t>
            </a:r>
            <a:endParaRPr lang="en-US" dirty="0"/>
          </a:p>
        </p:txBody>
      </p:sp>
      <p:sp>
        <p:nvSpPr>
          <p:cNvPr id="3" name="Content Placeholder 2"/>
          <p:cNvSpPr>
            <a:spLocks noGrp="1"/>
          </p:cNvSpPr>
          <p:nvPr>
            <p:ph idx="1"/>
          </p:nvPr>
        </p:nvSpPr>
        <p:spPr/>
        <p:txBody>
          <a:bodyPr>
            <a:normAutofit fontScale="85000" lnSpcReduction="10000"/>
          </a:bodyPr>
          <a:lstStyle/>
          <a:p>
            <a:pPr lvl="1"/>
            <a:r>
              <a:rPr lang="en-US" b="1" u="sng" dirty="0">
                <a:hlinkClick r:id="rId2"/>
              </a:rPr>
              <a:t>Defining the Problem</a:t>
            </a:r>
            <a:r>
              <a:rPr lang="en-US" b="1" u="sng" dirty="0"/>
              <a:t>: </a:t>
            </a:r>
            <a:r>
              <a:rPr lang="en-US" dirty="0"/>
              <a:t>We defined the social problem as bringing non-native plants to our community that could be invasive species that lead our native plants to become extinct</a:t>
            </a:r>
          </a:p>
          <a:p>
            <a:pPr lvl="1"/>
            <a:r>
              <a:rPr lang="en-US" b="1" u="sng" dirty="0">
                <a:hlinkClick r:id="rId3"/>
              </a:rPr>
              <a:t>Gather the Evidence:</a:t>
            </a:r>
            <a:r>
              <a:rPr lang="en-US" b="1" u="sng" dirty="0"/>
              <a:t> </a:t>
            </a:r>
            <a:r>
              <a:rPr lang="en-US" dirty="0"/>
              <a:t>Research and present evidence that proves this problem exist. Make sure your sources of information are reliable, and your chosen pieces of evidence are valid and relevant</a:t>
            </a:r>
          </a:p>
          <a:p>
            <a:pPr lvl="1"/>
            <a:r>
              <a:rPr lang="en-US" b="1" u="sng" dirty="0">
                <a:hlinkClick r:id="rId4"/>
              </a:rPr>
              <a:t>Identify the Causes</a:t>
            </a:r>
            <a:r>
              <a:rPr lang="en-US" b="1" u="sng" dirty="0"/>
              <a:t>: </a:t>
            </a:r>
            <a:r>
              <a:rPr lang="en-US" dirty="0"/>
              <a:t>What are the underlying factors that contribute to the problem? Mention and discuss at least two of them.</a:t>
            </a:r>
          </a:p>
          <a:p>
            <a:pPr lvl="1"/>
            <a:r>
              <a:rPr lang="en-US" b="1" u="sng" dirty="0">
                <a:hlinkClick r:id="rId5"/>
              </a:rPr>
              <a:t>Evaluating the Existing Public Policies:</a:t>
            </a:r>
            <a:r>
              <a:rPr lang="en-US" b="1" u="sng" dirty="0"/>
              <a:t> </a:t>
            </a:r>
            <a:r>
              <a:rPr lang="en-US" dirty="0"/>
              <a:t>Is there any existing public policy that addresses this problem? If so, what are the effectiveness, enforcement and public acceptance? What are the disadvantages of this policy? Should this policy be replaced, strengthen or improved? Explain why.</a:t>
            </a:r>
          </a:p>
          <a:p>
            <a:pPr lvl="1"/>
            <a:r>
              <a:rPr lang="en-US" b="1" u="sng" dirty="0">
                <a:hlinkClick r:id="rId6"/>
              </a:rPr>
              <a:t>Developing Public Policy Solutions</a:t>
            </a:r>
            <a:r>
              <a:rPr lang="en-US" b="1" u="sng" dirty="0"/>
              <a:t>: </a:t>
            </a:r>
            <a:r>
              <a:rPr lang="en-US" dirty="0"/>
              <a:t>Propose at least three original/new public policy alternatives. What public agency needs to carry out your proposed action?</a:t>
            </a:r>
          </a:p>
          <a:p>
            <a:pPr lvl="1"/>
            <a:r>
              <a:rPr lang="en-US" b="1" u="sng" dirty="0">
                <a:hlinkClick r:id="rId7"/>
              </a:rPr>
              <a:t>Selecting the Best Solution</a:t>
            </a:r>
            <a:r>
              <a:rPr lang="en-US" b="1" u="sng" dirty="0"/>
              <a:t>: </a:t>
            </a:r>
            <a:r>
              <a:rPr lang="en-US" dirty="0"/>
              <a:t>Using the matrix discussed previously, analyze the effectiveness and feasibility of your three solutions, and then choose the best solution that meets both effectiveness and feasibility.</a:t>
            </a:r>
          </a:p>
          <a:p>
            <a:endParaRPr lang="en-US" dirty="0"/>
          </a:p>
        </p:txBody>
      </p:sp>
    </p:spTree>
    <p:extLst>
      <p:ext uri="{BB962C8B-B14F-4D97-AF65-F5344CB8AC3E}">
        <p14:creationId xmlns="" xmlns:p14="http://schemas.microsoft.com/office/powerpoint/2010/main" val="46759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Define the Problem</a:t>
            </a:r>
            <a:endParaRPr lang="en-US" dirty="0"/>
          </a:p>
        </p:txBody>
      </p:sp>
      <p:sp>
        <p:nvSpPr>
          <p:cNvPr id="3" name="Content Placeholder 2"/>
          <p:cNvSpPr>
            <a:spLocks noGrp="1"/>
          </p:cNvSpPr>
          <p:nvPr>
            <p:ph idx="1"/>
          </p:nvPr>
        </p:nvSpPr>
        <p:spPr>
          <a:xfrm>
            <a:off x="457200" y="1593908"/>
            <a:ext cx="7620000" cy="4806892"/>
          </a:xfrm>
        </p:spPr>
        <p:txBody>
          <a:bodyPr>
            <a:normAutofit fontScale="92500" lnSpcReduction="10000"/>
          </a:bodyPr>
          <a:lstStyle/>
          <a:p>
            <a:endParaRPr lang="en-US" dirty="0" smtClean="0"/>
          </a:p>
          <a:p>
            <a:r>
              <a:rPr lang="en-US" dirty="0" smtClean="0"/>
              <a:t>Student are arriving to school after the start of the school day (8:00a.m.) thus reporting late to first period class.</a:t>
            </a:r>
          </a:p>
          <a:p>
            <a:endParaRPr lang="en-US" dirty="0" smtClean="0"/>
          </a:p>
          <a:p>
            <a:r>
              <a:rPr lang="en-US" dirty="0" smtClean="0"/>
              <a:t>L</a:t>
            </a:r>
            <a:r>
              <a:rPr lang="en-US" dirty="0" smtClean="0"/>
              <a:t>ateness disrupts learning process due to students missing vital information at the start of the school day. </a:t>
            </a:r>
          </a:p>
          <a:p>
            <a:endParaRPr lang="en-US" dirty="0" smtClean="0"/>
          </a:p>
          <a:p>
            <a:r>
              <a:rPr lang="en-US" dirty="0" smtClean="0"/>
              <a:t>Late pupils disrupt the learning tone and class activities upon their arrival to class.  </a:t>
            </a:r>
          </a:p>
          <a:p>
            <a:endParaRPr lang="en-US" dirty="0" smtClean="0"/>
          </a:p>
          <a:p>
            <a:r>
              <a:rPr lang="en-US" dirty="0" smtClean="0"/>
              <a:t>L</a:t>
            </a:r>
            <a:r>
              <a:rPr lang="en-US" dirty="0" smtClean="0"/>
              <a:t>ate students  have a negative attitude towards attending school and learning.</a:t>
            </a:r>
          </a:p>
          <a:p>
            <a:endParaRPr lang="en-US" dirty="0" smtClean="0"/>
          </a:p>
          <a:p>
            <a:r>
              <a:rPr lang="en-US" dirty="0" smtClean="0"/>
              <a:t>Late students often influence other students to be late also</a:t>
            </a:r>
          </a:p>
          <a:p>
            <a:pPr>
              <a:buNone/>
            </a:pPr>
            <a:endParaRPr lang="en-US" dirty="0" smtClean="0"/>
          </a:p>
          <a:p>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Gather the Evidence</a:t>
            </a:r>
            <a:endParaRPr lang="en-US" dirty="0"/>
          </a:p>
        </p:txBody>
      </p:sp>
      <p:sp>
        <p:nvSpPr>
          <p:cNvPr id="3" name="Content Placeholder 2"/>
          <p:cNvSpPr>
            <a:spLocks noGrp="1"/>
          </p:cNvSpPr>
          <p:nvPr>
            <p:ph idx="1"/>
          </p:nvPr>
        </p:nvSpPr>
        <p:spPr/>
        <p:txBody>
          <a:bodyPr>
            <a:normAutofit fontScale="92500" lnSpcReduction="20000"/>
          </a:bodyPr>
          <a:lstStyle/>
          <a:p>
            <a:endParaRPr lang="en-US" sz="1200" dirty="0" smtClean="0"/>
          </a:p>
          <a:p>
            <a:r>
              <a:rPr lang="en-US" sz="2400" dirty="0" smtClean="0"/>
              <a:t>Students who arrive to school late often have a conflict with first period teachers and are sent to Dean’s office</a:t>
            </a:r>
          </a:p>
          <a:p>
            <a:endParaRPr lang="en-US" sz="2400" dirty="0" smtClean="0"/>
          </a:p>
          <a:p>
            <a:r>
              <a:rPr lang="en-US" sz="2400" dirty="0" smtClean="0"/>
              <a:t>Students who arrive late to school many times refuse to report to class and hide in bathrooms or staircases.</a:t>
            </a:r>
          </a:p>
          <a:p>
            <a:endParaRPr lang="en-US" sz="2400" dirty="0" smtClean="0"/>
          </a:p>
          <a:p>
            <a:r>
              <a:rPr lang="en-US" sz="2400" dirty="0" smtClean="0"/>
              <a:t>Late students enter classrooms annoyed and are not interested in learning tasks. </a:t>
            </a:r>
          </a:p>
          <a:p>
            <a:endParaRPr lang="en-US" sz="2400" dirty="0" smtClean="0"/>
          </a:p>
          <a:p>
            <a:r>
              <a:rPr lang="en-US" sz="2400" dirty="0" smtClean="0"/>
              <a:t>Teachers complain to administration, staff and parents on how late students interrupt the learning process.</a:t>
            </a:r>
          </a:p>
          <a:p>
            <a:endParaRPr lang="en-US" sz="2400" dirty="0" smtClean="0"/>
          </a:p>
          <a:p>
            <a:r>
              <a:rPr lang="en-US" sz="2400" dirty="0" smtClean="0"/>
              <a:t>Students who are late are placed on detention and often fail classes</a:t>
            </a:r>
          </a:p>
          <a:p>
            <a:pPr>
              <a:buNone/>
            </a:pPr>
            <a:endParaRPr lang="en-US" sz="1200"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will focus on Step 3 of the PPA: Identify Causes</a:t>
            </a:r>
            <a:endParaRPr lang="en-US" dirty="0"/>
          </a:p>
        </p:txBody>
      </p:sp>
      <p:sp>
        <p:nvSpPr>
          <p:cNvPr id="3" name="Content Placeholder 2"/>
          <p:cNvSpPr>
            <a:spLocks noGrp="1"/>
          </p:cNvSpPr>
          <p:nvPr>
            <p:ph idx="1"/>
          </p:nvPr>
        </p:nvSpPr>
        <p:spPr>
          <a:xfrm>
            <a:off x="457200" y="1600200"/>
            <a:ext cx="7620000" cy="3441583"/>
          </a:xfrm>
        </p:spPr>
        <p:txBody>
          <a:bodyPr/>
          <a:lstStyle/>
          <a:p>
            <a:r>
              <a:rPr lang="en-US" dirty="0" smtClean="0"/>
              <a:t>an opportunity for students to participate in civics &amp; analyzing public policy.</a:t>
            </a:r>
          </a:p>
          <a:p>
            <a:r>
              <a:rPr lang="en-US" dirty="0" smtClean="0"/>
              <a:t> Identify, study and find solutions to social problems.</a:t>
            </a:r>
          </a:p>
          <a:p>
            <a:r>
              <a:rPr lang="en-US" dirty="0" smtClean="0"/>
              <a:t>use internet to get data and engage in peer </a:t>
            </a:r>
            <a:r>
              <a:rPr lang="en-US" dirty="0" smtClean="0"/>
              <a:t>solutions</a:t>
            </a:r>
          </a:p>
          <a:p>
            <a:endParaRPr lang="en-US" dirty="0"/>
          </a:p>
        </p:txBody>
      </p:sp>
    </p:spTree>
    <p:extLst>
      <p:ext uri="{BB962C8B-B14F-4D97-AF65-F5344CB8AC3E}">
        <p14:creationId xmlns="" xmlns:p14="http://schemas.microsoft.com/office/powerpoint/2010/main" val="427580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Identify Causes of Student </a:t>
            </a:r>
            <a:r>
              <a:rPr lang="en-US" dirty="0"/>
              <a:t>L</a:t>
            </a:r>
            <a:r>
              <a:rPr lang="en-US" dirty="0" smtClean="0"/>
              <a:t>ateness</a:t>
            </a:r>
            <a:endParaRPr lang="en-US" dirty="0"/>
          </a:p>
        </p:txBody>
      </p:sp>
      <p:sp>
        <p:nvSpPr>
          <p:cNvPr id="3" name="Content Placeholder 2"/>
          <p:cNvSpPr>
            <a:spLocks noGrp="1"/>
          </p:cNvSpPr>
          <p:nvPr>
            <p:ph idx="1"/>
          </p:nvPr>
        </p:nvSpPr>
        <p:spPr/>
        <p:txBody>
          <a:bodyPr/>
          <a:lstStyle/>
          <a:p>
            <a:endParaRPr lang="en-US" dirty="0" smtClean="0">
              <a:hlinkClick r:id="rId2"/>
            </a:endParaRPr>
          </a:p>
          <a:p>
            <a:endParaRPr lang="en-US" dirty="0">
              <a:hlinkClick r:id="rId2"/>
            </a:endParaRPr>
          </a:p>
          <a:p>
            <a:endParaRPr lang="en-US" dirty="0"/>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54034" y="2024741"/>
            <a:ext cx="2351315" cy="19165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786846" y="1881051"/>
            <a:ext cx="2468880" cy="20602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3226526" y="3422468"/>
            <a:ext cx="2377440" cy="24946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4635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Directions to Class Activity</a:t>
            </a:r>
            <a:endParaRPr lang="en-US" dirty="0"/>
          </a:p>
        </p:txBody>
      </p:sp>
      <p:sp>
        <p:nvSpPr>
          <p:cNvPr id="3" name="Content Placeholder 2"/>
          <p:cNvSpPr>
            <a:spLocks noGrp="1"/>
          </p:cNvSpPr>
          <p:nvPr>
            <p:ph idx="1"/>
          </p:nvPr>
        </p:nvSpPr>
        <p:spPr>
          <a:xfrm>
            <a:off x="170410" y="1417638"/>
            <a:ext cx="8003112" cy="5003816"/>
          </a:xfrm>
        </p:spPr>
        <p:txBody>
          <a:bodyPr>
            <a:normAutofit/>
          </a:bodyPr>
          <a:lstStyle/>
          <a:p>
            <a:pPr marL="0" indent="0" algn="just">
              <a:buNone/>
            </a:pPr>
            <a:r>
              <a:rPr lang="en-US" dirty="0" smtClean="0"/>
              <a:t>Students will be placed in learning groups:</a:t>
            </a:r>
          </a:p>
          <a:p>
            <a:pPr algn="just"/>
            <a:r>
              <a:rPr lang="en-US" dirty="0" smtClean="0"/>
              <a:t>Students will be teamed up in groups of four</a:t>
            </a:r>
          </a:p>
          <a:p>
            <a:pPr algn="just"/>
            <a:r>
              <a:rPr lang="en-US" dirty="0" smtClean="0"/>
              <a:t>Students will be investigating causes of student lateness</a:t>
            </a:r>
          </a:p>
          <a:p>
            <a:pPr algn="just"/>
            <a:r>
              <a:rPr lang="en-US" dirty="0" smtClean="0"/>
              <a:t>Each group will complete one worksheet on STEP 3 of the PPA</a:t>
            </a:r>
          </a:p>
          <a:p>
            <a:pPr algn="just"/>
            <a:r>
              <a:rPr lang="en-US" dirty="0" smtClean="0"/>
              <a:t>Students will be given 5 minutes to discuss possible causes</a:t>
            </a:r>
          </a:p>
          <a:p>
            <a:pPr algn="just"/>
            <a:r>
              <a:rPr lang="en-US" dirty="0" smtClean="0"/>
              <a:t>Then students will be given time to research and complete the worksheet as a group</a:t>
            </a:r>
          </a:p>
          <a:p>
            <a:pPr algn="just"/>
            <a:endParaRPr lang="en-US" dirty="0"/>
          </a:p>
          <a:p>
            <a:pPr algn="just"/>
            <a:endParaRPr lang="en-US" dirty="0"/>
          </a:p>
          <a:p>
            <a:pPr algn="just"/>
            <a:endParaRPr lang="en-US" dirty="0" smtClean="0"/>
          </a:p>
        </p:txBody>
      </p:sp>
    </p:spTree>
    <p:extLst>
      <p:ext uri="{BB962C8B-B14F-4D97-AF65-F5344CB8AC3E}">
        <p14:creationId xmlns="" xmlns:p14="http://schemas.microsoft.com/office/powerpoint/2010/main" val="259885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Resources for Activity</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u="sng" dirty="0" smtClean="0"/>
              <a:t>Students will use the internet to help identify causes of student lateness: </a:t>
            </a:r>
          </a:p>
          <a:p>
            <a:pPr algn="just"/>
            <a:endParaRPr lang="en-US" u="sng" dirty="0">
              <a:hlinkClick r:id="rId2"/>
            </a:endParaRPr>
          </a:p>
          <a:p>
            <a:pPr algn="just"/>
            <a:r>
              <a:rPr lang="en-US" dirty="0" smtClean="0">
                <a:hlinkClick r:id="rId2"/>
              </a:rPr>
              <a:t>http</a:t>
            </a:r>
            <a:r>
              <a:rPr lang="en-US" dirty="0">
                <a:hlinkClick r:id="rId2"/>
              </a:rPr>
              <a:t>://www.academia.edu/4692541/</a:t>
            </a:r>
            <a:r>
              <a:rPr lang="en-US" dirty="0" smtClean="0">
                <a:hlinkClick r:id="rId2"/>
              </a:rPr>
              <a:t>Factors_Affecting_Students_Tardiness_in_College_of_Business_Administration_and_Accountancy</a:t>
            </a:r>
            <a:endParaRPr lang="en-US" dirty="0" smtClean="0"/>
          </a:p>
          <a:p>
            <a:pPr algn="just"/>
            <a:r>
              <a:rPr lang="en-US" dirty="0">
                <a:hlinkClick r:id="rId3"/>
              </a:rPr>
              <a:t>http://www.studymode.com/essays/Proposal-Reason-Why-Students-Go-To-1459523.</a:t>
            </a:r>
            <a:r>
              <a:rPr lang="en-US" dirty="0" smtClean="0">
                <a:hlinkClick r:id="rId3"/>
              </a:rPr>
              <a:t>html</a:t>
            </a:r>
            <a:endParaRPr lang="en-US" dirty="0" smtClean="0"/>
          </a:p>
          <a:p>
            <a:pPr algn="just"/>
            <a:r>
              <a:rPr lang="en-US" dirty="0" smtClean="0">
                <a:hlinkClick r:id="rId4"/>
              </a:rPr>
              <a:t>https</a:t>
            </a:r>
            <a:r>
              <a:rPr lang="en-US" dirty="0">
                <a:hlinkClick r:id="rId4"/>
              </a:rPr>
              <a:t>://sites.google.com/site/bilocuraandguia/notes/</a:t>
            </a:r>
            <a:r>
              <a:rPr lang="en-US" dirty="0" smtClean="0">
                <a:hlinkClick r:id="rId4"/>
              </a:rPr>
              <a:t>topiclatenessitscauseseffectsandsolutions</a:t>
            </a:r>
            <a:endParaRPr lang="en-US" dirty="0" smtClean="0"/>
          </a:p>
          <a:p>
            <a:pPr marL="0" indent="0" algn="just">
              <a:buNone/>
            </a:pPr>
            <a:endParaRPr lang="en-US" dirty="0" smtClean="0"/>
          </a:p>
          <a:p>
            <a:pPr algn="just">
              <a:buFontTx/>
              <a:buChar char="-"/>
            </a:pPr>
            <a:endParaRPr lang="en-US" dirty="0"/>
          </a:p>
          <a:p>
            <a:pPr marL="0" indent="0" algn="just">
              <a:buNone/>
            </a:pPr>
            <a:r>
              <a:rPr lang="en-US" dirty="0" smtClean="0"/>
              <a:t>Students will go </a:t>
            </a:r>
            <a:r>
              <a:rPr lang="en-US" dirty="0"/>
              <a:t>to the following site to complete </a:t>
            </a:r>
            <a:r>
              <a:rPr lang="en-US" dirty="0" smtClean="0"/>
              <a:t>Step 3 worksheet</a:t>
            </a:r>
            <a:r>
              <a:rPr lang="en-US" dirty="0"/>
              <a:t>.</a:t>
            </a:r>
          </a:p>
          <a:p>
            <a:pPr algn="just"/>
            <a:r>
              <a:rPr lang="en-US" dirty="0">
                <a:hlinkClick r:id="rId5"/>
              </a:rPr>
              <a:t>http://flippedtips.com/plegal/tips/worksheet3.</a:t>
            </a:r>
            <a:r>
              <a:rPr lang="en-US" dirty="0" smtClean="0">
                <a:hlinkClick r:id="rId5"/>
              </a:rPr>
              <a:t>html</a:t>
            </a:r>
            <a:endParaRPr lang="en-US" dirty="0" smtClean="0"/>
          </a:p>
          <a:p>
            <a:pPr algn="just"/>
            <a:endParaRPr lang="en-US" dirty="0"/>
          </a:p>
          <a:p>
            <a:pPr marL="0" indent="0" algn="just">
              <a:buNone/>
            </a:pPr>
            <a:endParaRPr lang="en-US" dirty="0"/>
          </a:p>
        </p:txBody>
      </p:sp>
    </p:spTree>
    <p:extLst>
      <p:ext uri="{BB962C8B-B14F-4D97-AF65-F5344CB8AC3E}">
        <p14:creationId xmlns="" xmlns:p14="http://schemas.microsoft.com/office/powerpoint/2010/main" val="207512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Assessment</a:t>
            </a:r>
            <a:endParaRPr lang="en-US" dirty="0"/>
          </a:p>
        </p:txBody>
      </p:sp>
      <p:sp>
        <p:nvSpPr>
          <p:cNvPr id="3" name="Content Placeholder 2"/>
          <p:cNvSpPr>
            <a:spLocks noGrp="1"/>
          </p:cNvSpPr>
          <p:nvPr>
            <p:ph idx="1"/>
          </p:nvPr>
        </p:nvSpPr>
        <p:spPr/>
        <p:txBody>
          <a:bodyPr/>
          <a:lstStyle/>
          <a:p>
            <a:r>
              <a:rPr lang="en-US" dirty="0" smtClean="0"/>
              <a:t>After each group completes their worksheet they will share their responses to complete a chart identifying causes of student lateness that the teacher will chart on the next slide.</a:t>
            </a:r>
            <a:endParaRPr lang="en-US" dirty="0"/>
          </a:p>
        </p:txBody>
      </p:sp>
    </p:spTree>
    <p:extLst>
      <p:ext uri="{BB962C8B-B14F-4D97-AF65-F5344CB8AC3E}">
        <p14:creationId xmlns="" xmlns:p14="http://schemas.microsoft.com/office/powerpoint/2010/main" val="1177606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175</TotalTime>
  <Words>586</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Student lateness  @ I. S. 52</vt:lpstr>
      <vt:lpstr>STEPS of the PPA</vt:lpstr>
      <vt:lpstr>Step 1: Define the Problem</vt:lpstr>
      <vt:lpstr>Step 2: Gather the Evidence</vt:lpstr>
      <vt:lpstr>Students will focus on Step 3 of the PPA: Identify Causes</vt:lpstr>
      <vt:lpstr>Step 3- Identify Causes of Student Lateness</vt:lpstr>
      <vt:lpstr>Step 3: Directions to Class Activity</vt:lpstr>
      <vt:lpstr>STEP 3: Resources for Activity</vt:lpstr>
      <vt:lpstr>Shared Assessment</vt:lpstr>
      <vt:lpstr>Causes of Student Lateness</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User</dc:creator>
  <cp:lastModifiedBy>admin</cp:lastModifiedBy>
  <cp:revision>25</cp:revision>
  <dcterms:created xsi:type="dcterms:W3CDTF">2014-08-28T15:26:37Z</dcterms:created>
  <dcterms:modified xsi:type="dcterms:W3CDTF">2014-09-16T19:03:02Z</dcterms:modified>
</cp:coreProperties>
</file>