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69" r:id="rId4"/>
    <p:sldId id="270" r:id="rId5"/>
    <p:sldId id="271" r:id="rId6"/>
    <p:sldId id="272" r:id="rId7"/>
    <p:sldId id="273" r:id="rId8"/>
    <p:sldId id="274" r:id="rId9"/>
    <p:sldId id="275" r:id="rId10"/>
    <p:sldId id="276" r:id="rId11"/>
    <p:sldId id="264" r:id="rId12"/>
    <p:sldId id="27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0"/>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50" autoAdjust="0"/>
  </p:normalViewPr>
  <p:slideViewPr>
    <p:cSldViewPr>
      <p:cViewPr varScale="1">
        <p:scale>
          <a:sx n="69" d="100"/>
          <a:sy n="69" d="100"/>
        </p:scale>
        <p:origin x="-78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96717A-D8F2-46C7-AC6C-BBCF8F63A086}" type="datetimeFigureOut">
              <a:rPr lang="en-US" smtClean="0"/>
              <a:pPr/>
              <a:t>9/7/2014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F2442-DA5C-45F2-8AE3-DF08FB64297F}" type="slidenum">
              <a:rPr lang="en-US" smtClean="0"/>
              <a:pPr/>
              <a:t>‹#›</a:t>
            </a:fld>
            <a:endParaRPr lang="en-US"/>
          </a:p>
        </p:txBody>
      </p:sp>
    </p:spTree>
    <p:extLst>
      <p:ext uri="{BB962C8B-B14F-4D97-AF65-F5344CB8AC3E}">
        <p14:creationId xmlns:p14="http://schemas.microsoft.com/office/powerpoint/2010/main" xmlns="" val="1863122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Lady Queen of Martyrs</a:t>
            </a:r>
            <a:r>
              <a:rPr lang="en-US" baseline="0" dirty="0" smtClean="0"/>
              <a:t> School  </a:t>
            </a:r>
          </a:p>
          <a:p>
            <a:r>
              <a:rPr lang="en-US" baseline="0" dirty="0" smtClean="0"/>
              <a:t> </a:t>
            </a:r>
          </a:p>
          <a:p>
            <a:r>
              <a:rPr lang="en-US" baseline="0" dirty="0" smtClean="0"/>
              <a:t>savilledulce@gmail.com</a:t>
            </a:r>
            <a:endParaRPr lang="en-US" dirty="0"/>
          </a:p>
        </p:txBody>
      </p:sp>
      <p:sp>
        <p:nvSpPr>
          <p:cNvPr id="4" name="Slide Number Placeholder 3"/>
          <p:cNvSpPr>
            <a:spLocks noGrp="1"/>
          </p:cNvSpPr>
          <p:nvPr>
            <p:ph type="sldNum" sz="quarter" idx="10"/>
          </p:nvPr>
        </p:nvSpPr>
        <p:spPr/>
        <p:txBody>
          <a:bodyPr/>
          <a:lstStyle/>
          <a:p>
            <a:fld id="{204F2442-DA5C-45F2-8AE3-DF08FB64297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books, </a:t>
            </a:r>
            <a:r>
              <a:rPr lang="en-US" baseline="0" dirty="0" smtClean="0"/>
              <a:t> both written in first person by children your age, offer different perspectives on bullying. </a:t>
            </a:r>
          </a:p>
          <a:p>
            <a:endParaRPr lang="en-US" baseline="0" dirty="0" smtClean="0"/>
          </a:p>
        </p:txBody>
      </p:sp>
      <p:sp>
        <p:nvSpPr>
          <p:cNvPr id="4" name="Slide Number Placeholder 3"/>
          <p:cNvSpPr>
            <a:spLocks noGrp="1"/>
          </p:cNvSpPr>
          <p:nvPr>
            <p:ph type="sldNum" sz="quarter" idx="10"/>
          </p:nvPr>
        </p:nvSpPr>
        <p:spPr/>
        <p:txBody>
          <a:bodyPr/>
          <a:lstStyle/>
          <a:p>
            <a:fld id="{204F2442-DA5C-45F2-8AE3-DF08FB64297F}"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0BA861E-DA48-4B33-9569-9C78E19BE39C}" type="datetimeFigureOut">
              <a:rPr lang="en-US" smtClean="0"/>
              <a:pPr/>
              <a:t>9/7/2014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C96E0A4-81EA-4E61-BBAF-E4DAE3F10D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BA861E-DA48-4B33-9569-9C78E19BE39C}" type="datetimeFigureOut">
              <a:rPr lang="en-US" smtClean="0"/>
              <a:pPr/>
              <a:t>9/7/2014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96E0A4-81EA-4E61-BBAF-E4DAE3F10D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BA861E-DA48-4B33-9569-9C78E19BE39C}" type="datetimeFigureOut">
              <a:rPr lang="en-US" smtClean="0"/>
              <a:pPr/>
              <a:t>9/7/2014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96E0A4-81EA-4E61-BBAF-E4DAE3F10D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0BA861E-DA48-4B33-9569-9C78E19BE39C}" type="datetimeFigureOut">
              <a:rPr lang="en-US" smtClean="0"/>
              <a:pPr/>
              <a:t>9/7/2014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96E0A4-81EA-4E61-BBAF-E4DAE3F10D4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0BA861E-DA48-4B33-9569-9C78E19BE39C}" type="datetimeFigureOut">
              <a:rPr lang="en-US" smtClean="0"/>
              <a:pPr/>
              <a:t>9/7/2014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C96E0A4-81EA-4E61-BBAF-E4DAE3F10D4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0BA861E-DA48-4B33-9569-9C78E19BE39C}" type="datetimeFigureOut">
              <a:rPr lang="en-US" smtClean="0"/>
              <a:pPr/>
              <a:t>9/7/2014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96E0A4-81EA-4E61-BBAF-E4DAE3F10D4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0BA861E-DA48-4B33-9569-9C78E19BE39C}" type="datetimeFigureOut">
              <a:rPr lang="en-US" smtClean="0"/>
              <a:pPr/>
              <a:t>9/7/2014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C96E0A4-81EA-4E61-BBAF-E4DAE3F10D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0BA861E-DA48-4B33-9569-9C78E19BE39C}" type="datetimeFigureOut">
              <a:rPr lang="en-US" smtClean="0"/>
              <a:pPr/>
              <a:t>9/7/2014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C96E0A4-81EA-4E61-BBAF-E4DAE3F10D4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0BA861E-DA48-4B33-9569-9C78E19BE39C}" type="datetimeFigureOut">
              <a:rPr lang="en-US" smtClean="0"/>
              <a:pPr/>
              <a:t>9/7/2014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C96E0A4-81EA-4E61-BBAF-E4DAE3F10D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0BA861E-DA48-4B33-9569-9C78E19BE39C}" type="datetimeFigureOut">
              <a:rPr lang="en-US" smtClean="0"/>
              <a:pPr/>
              <a:t>9/7/2014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C96E0A4-81EA-4E61-BBAF-E4DAE3F10D4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0BA861E-DA48-4B33-9569-9C78E19BE39C}" type="datetimeFigureOut">
              <a:rPr lang="en-US" smtClean="0"/>
              <a:pPr/>
              <a:t>9/7/2014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C96E0A4-81EA-4E61-BBAF-E4DAE3F10D4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0BA861E-DA48-4B33-9569-9C78E19BE39C}" type="datetimeFigureOut">
              <a:rPr lang="en-US" smtClean="0"/>
              <a:pPr/>
              <a:t>9/7/2014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C96E0A4-81EA-4E61-BBAF-E4DAE3F10D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witsprogram.ca/pdfs/schools/books/jake-drake-bully-buster/jake-drake-bully-buster.pdf" TargetMode="External"/><Relationship Id="rId2" Type="http://schemas.openxmlformats.org/officeDocument/2006/relationships/hyperlink" Target="http://flippedtips.com/plegal/ltginwood3/ltg.htm" TargetMode="External"/><Relationship Id="rId1" Type="http://schemas.openxmlformats.org/officeDocument/2006/relationships/slideLayout" Target="../slideLayouts/slideLayout2.xml"/><Relationship Id="rId5" Type="http://schemas.openxmlformats.org/officeDocument/2006/relationships/hyperlink" Target="A%20View%20of%20Bullying%20in%20Literature.pptx" TargetMode="External"/><Relationship Id="rId4" Type="http://schemas.openxmlformats.org/officeDocument/2006/relationships/hyperlink" Target="http://www.witsprogram.ca/schools/books/each-kindness.php?source=book-list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www.witsprogram.ca/schools/books/each-kindness.php?source=book-lists" TargetMode="External"/><Relationship Id="rId2" Type="http://schemas.openxmlformats.org/officeDocument/2006/relationships/hyperlink" Target="http://www.witsprogram.ca/pdfs/schools/books/jake-drake-bully-buster/jake-drake-bully-buster.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flippedtips.com/plegal/tips/worksheet2.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flippedtips.com/plegal/tips/worksheet3.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flippedtips.com/plegal/tips/worksheet4.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flippedtips.com/plegal/tips/worksheet6.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1523999"/>
          </a:xfrm>
        </p:spPr>
        <p:txBody>
          <a:bodyPr>
            <a:normAutofit fontScale="90000"/>
          </a:bodyPr>
          <a:lstStyle/>
          <a:p>
            <a:r>
              <a:rPr lang="en-US" dirty="0" smtClean="0">
                <a:solidFill>
                  <a:srgbClr val="FF0000"/>
                </a:solidFill>
              </a:rPr>
              <a:t>A View of Bullying in Literature</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t>by Ms. D. </a:t>
            </a:r>
            <a:r>
              <a:rPr lang="en-US" dirty="0" err="1" smtClean="0"/>
              <a:t>Saville</a:t>
            </a:r>
            <a:endParaRPr lang="en-US" dirty="0"/>
          </a:p>
        </p:txBody>
      </p:sp>
      <p:sp>
        <p:nvSpPr>
          <p:cNvPr id="4" name="Rectangle 3"/>
          <p:cNvSpPr/>
          <p:nvPr/>
        </p:nvSpPr>
        <p:spPr>
          <a:xfrm rot="10800000" flipV="1">
            <a:off x="533400" y="3890664"/>
            <a:ext cx="6248400" cy="923330"/>
          </a:xfrm>
          <a:prstGeom prst="rect">
            <a:avLst/>
          </a:prstGeom>
        </p:spPr>
        <p:txBody>
          <a:bodyPr wrap="square">
            <a:spAutoFit/>
          </a:bodyPr>
          <a:lstStyle/>
          <a:p>
            <a:r>
              <a:rPr lang="en-US" dirty="0" smtClean="0"/>
              <a:t>Our Lady Queen of Martyrs School  </a:t>
            </a:r>
          </a:p>
          <a:p>
            <a:r>
              <a:rPr lang="en-US" dirty="0" smtClean="0"/>
              <a:t> </a:t>
            </a:r>
          </a:p>
          <a:p>
            <a:r>
              <a:rPr lang="en-US" dirty="0" smtClean="0"/>
              <a:t>savilledulce@gmail.com</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mtClean="0"/>
              <a:t>      Apply </a:t>
            </a:r>
            <a:r>
              <a:rPr lang="en-US" dirty="0" smtClean="0"/>
              <a:t>what you’ve learned by composing a three paragraph essay stating your opinions on bullying. Begin with a </a:t>
            </a:r>
            <a:r>
              <a:rPr lang="en-US" i="1" dirty="0" smtClean="0"/>
              <a:t>catchy </a:t>
            </a:r>
            <a:r>
              <a:rPr lang="en-US" dirty="0" smtClean="0"/>
              <a:t> introduction.  Explain what you believe would be the best way to deal with bullies. Be sure to give three strong </a:t>
            </a:r>
            <a:r>
              <a:rPr lang="en-US" b="1" dirty="0" smtClean="0"/>
              <a:t>reasons </a:t>
            </a:r>
            <a:r>
              <a:rPr lang="en-US" dirty="0" smtClean="0"/>
              <a:t>why you feel this way.  Examine strategies used by the characters in both books and make connections with similar problems you’ve experienced. Use linking words and phrases. Write a conclusion to summarize your ideas.  </a:t>
            </a:r>
            <a:endParaRPr lang="en-US" dirty="0"/>
          </a:p>
        </p:txBody>
      </p:sp>
      <p:sp>
        <p:nvSpPr>
          <p:cNvPr id="3" name="Title 2"/>
          <p:cNvSpPr>
            <a:spLocks noGrp="1"/>
          </p:cNvSpPr>
          <p:nvPr>
            <p:ph type="title"/>
          </p:nvPr>
        </p:nvSpPr>
        <p:spPr/>
        <p:txBody>
          <a:bodyPr/>
          <a:lstStyle/>
          <a:p>
            <a:r>
              <a:rPr lang="en-US" dirty="0" smtClean="0">
                <a:solidFill>
                  <a:srgbClr val="00B0F0"/>
                </a:solidFill>
              </a:rPr>
              <a:t>Conclusion</a:t>
            </a:r>
            <a:endParaRPr lang="en-US" dirty="0">
              <a:solidFill>
                <a:srgbClr val="00B0F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mtClean="0"/>
              <a:t>RL4.6   Compare and </a:t>
            </a:r>
            <a:r>
              <a:rPr lang="en-US" dirty="0" smtClean="0"/>
              <a:t>contrast point of view from different stories including differences                                     between first and third person narrations.</a:t>
            </a:r>
          </a:p>
          <a:p>
            <a:r>
              <a:rPr lang="en-US" dirty="0" smtClean="0"/>
              <a:t>SL4.1  Work collaboratively with a partner or in groups building on ideas of others and self.</a:t>
            </a:r>
          </a:p>
          <a:p>
            <a:r>
              <a:rPr lang="en-US" dirty="0" smtClean="0"/>
              <a:t>W4.1 Write an opinion piece by introducing topic clearly, stating opinion and organizational structure with reasons and information (details), grouping related ideas by linking opinion and reasons using linking words or phrases (for instance, in order to), proving conclusion related to opinion.</a:t>
            </a:r>
            <a:endParaRPr lang="en-US" dirty="0"/>
          </a:p>
        </p:txBody>
      </p:sp>
      <p:sp>
        <p:nvSpPr>
          <p:cNvPr id="3" name="Title 2"/>
          <p:cNvSpPr>
            <a:spLocks noGrp="1"/>
          </p:cNvSpPr>
          <p:nvPr>
            <p:ph type="title"/>
          </p:nvPr>
        </p:nvSpPr>
        <p:spPr/>
        <p:txBody>
          <a:bodyPr/>
          <a:lstStyle/>
          <a:p>
            <a:r>
              <a:rPr lang="en-US" dirty="0" smtClean="0"/>
              <a:t>Common Core Standards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00200"/>
            <a:ext cx="8686800" cy="4953000"/>
          </a:xfrm>
        </p:spPr>
        <p:txBody>
          <a:bodyPr>
            <a:normAutofit/>
          </a:bodyPr>
          <a:lstStyle/>
          <a:p>
            <a:r>
              <a:rPr lang="en-US" sz="2800" dirty="0" smtClean="0">
                <a:solidFill>
                  <a:srgbClr val="1155CC"/>
                </a:solidFill>
                <a:latin typeface="calibri"/>
                <a:hlinkClick r:id="rId2"/>
              </a:rPr>
              <a:t>http://flippedtips.com/plegal/ltginwood3/ltg.htm</a:t>
            </a:r>
            <a:endParaRPr lang="en-US" dirty="0" smtClean="0">
              <a:solidFill>
                <a:schemeClr val="tx1">
                  <a:lumMod val="95000"/>
                  <a:lumOff val="5000"/>
                </a:schemeClr>
              </a:solidFill>
            </a:endParaRPr>
          </a:p>
          <a:p>
            <a:r>
              <a:rPr lang="en-US" dirty="0" smtClean="0">
                <a:solidFill>
                  <a:schemeClr val="tx1">
                    <a:lumMod val="95000"/>
                    <a:lumOff val="5000"/>
                  </a:schemeClr>
                </a:solidFill>
                <a:hlinkClick r:id="rId3"/>
              </a:rPr>
              <a:t>http://www.witsprogram.ca/pdfs/schools/b</a:t>
            </a:r>
          </a:p>
          <a:p>
            <a:r>
              <a:rPr lang="en-US" dirty="0" err="1" smtClean="0">
                <a:solidFill>
                  <a:schemeClr val="tx1">
                    <a:lumMod val="95000"/>
                    <a:lumOff val="5000"/>
                  </a:schemeClr>
                </a:solidFill>
                <a:hlinkClick r:id="rId3"/>
              </a:rPr>
              <a:t>ooks</a:t>
            </a:r>
            <a:r>
              <a:rPr lang="en-US" dirty="0" smtClean="0">
                <a:solidFill>
                  <a:schemeClr val="tx1">
                    <a:lumMod val="95000"/>
                    <a:lumOff val="5000"/>
                  </a:schemeClr>
                </a:solidFill>
                <a:hlinkClick r:id="rId3"/>
              </a:rPr>
              <a:t>/</a:t>
            </a:r>
            <a:r>
              <a:rPr lang="en-US" dirty="0" err="1" smtClean="0">
                <a:solidFill>
                  <a:schemeClr val="tx1">
                    <a:lumMod val="95000"/>
                    <a:lumOff val="5000"/>
                  </a:schemeClr>
                </a:solidFill>
                <a:hlinkClick r:id="rId3"/>
              </a:rPr>
              <a:t>jake</a:t>
            </a:r>
            <a:r>
              <a:rPr lang="en-US" dirty="0" smtClean="0">
                <a:solidFill>
                  <a:schemeClr val="tx1">
                    <a:lumMod val="95000"/>
                    <a:lumOff val="5000"/>
                  </a:schemeClr>
                </a:solidFill>
                <a:hlinkClick r:id="rId3"/>
              </a:rPr>
              <a:t>-drake-bully-buster/jake-drake-bully-buster.pdf</a:t>
            </a:r>
            <a:endParaRPr lang="en-US" dirty="0" smtClean="0">
              <a:solidFill>
                <a:schemeClr val="tx1">
                  <a:lumMod val="95000"/>
                  <a:lumOff val="5000"/>
                </a:schemeClr>
              </a:solidFill>
            </a:endParaRPr>
          </a:p>
          <a:p>
            <a:r>
              <a:rPr lang="en-US" dirty="0" smtClean="0">
                <a:solidFill>
                  <a:schemeClr val="tx1">
                    <a:lumMod val="95000"/>
                    <a:lumOff val="5000"/>
                  </a:schemeClr>
                </a:solidFill>
                <a:hlinkClick r:id="rId4"/>
              </a:rPr>
              <a:t>http://www.witsprogram.ca/schools/books/each-kindness.php?source=book-lists</a:t>
            </a:r>
            <a:endParaRPr lang="en-US" dirty="0" smtClean="0">
              <a:solidFill>
                <a:schemeClr val="tx1">
                  <a:lumMod val="95000"/>
                  <a:lumOff val="5000"/>
                </a:schemeClr>
              </a:solidFill>
            </a:endParaRPr>
          </a:p>
          <a:p>
            <a:r>
              <a:rPr lang="en-US" dirty="0" smtClean="0">
                <a:solidFill>
                  <a:schemeClr val="tx1">
                    <a:lumMod val="95000"/>
                    <a:lumOff val="5000"/>
                  </a:schemeClr>
                </a:solidFill>
                <a:hlinkClick r:id="rId5" action="ppaction://hlinkpres?slideindex=1&amp;slidetitle="/>
              </a:rPr>
              <a:t>https://www.google.com/search?q=free+images+on+bullies&amp;biw=1093&amp;bih=534&amp;tbm=isch&amp;tbo=u&amp;source=univ&amp;sa=X&amp;ei=qigJVPqcFsb2yQSI-oD4Cw&amp;ved</a:t>
            </a:r>
            <a:r>
              <a:rPr lang="en-US" dirty="0" smtClean="0">
                <a:solidFill>
                  <a:schemeClr val="tx1">
                    <a:lumMod val="95000"/>
                    <a:lumOff val="5000"/>
                  </a:schemeClr>
                </a:solidFill>
                <a:hlinkClick r:id="rId5" action="ppaction://hlinkpres?slideindex=1&amp;slidetitle="/>
              </a:rPr>
              <a:t>=</a:t>
            </a:r>
            <a:endParaRPr lang="en-US" dirty="0" smtClean="0">
              <a:solidFill>
                <a:schemeClr val="tx1">
                  <a:lumMod val="95000"/>
                  <a:lumOff val="5000"/>
                </a:schemeClr>
              </a:solidFill>
            </a:endParaRPr>
          </a:p>
        </p:txBody>
      </p:sp>
      <p:sp>
        <p:nvSpPr>
          <p:cNvPr id="3" name="Title 2"/>
          <p:cNvSpPr>
            <a:spLocks noGrp="1"/>
          </p:cNvSpPr>
          <p:nvPr>
            <p:ph type="title"/>
          </p:nvPr>
        </p:nvSpPr>
        <p:spPr/>
        <p:txBody>
          <a:bodyPr/>
          <a:lstStyle/>
          <a:p>
            <a:r>
              <a:rPr lang="en-US" smtClean="0"/>
              <a:t>                </a:t>
            </a:r>
            <a:r>
              <a:rPr lang="en-US" smtClean="0">
                <a:solidFill>
                  <a:srgbClr val="00B0F0"/>
                </a:solidFill>
              </a:rPr>
              <a:t>RESOURCES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0" dirty="0" smtClean="0">
                <a:effectLst/>
              </a:rPr>
              <a:t>Have you ever experienced bullying?</a:t>
            </a:r>
            <a:br>
              <a:rPr lang="en-US" sz="3200" b="0" dirty="0" smtClean="0">
                <a:effectLst/>
              </a:rPr>
            </a:br>
            <a:endParaRPr lang="en-US" sz="3200" b="0" dirty="0">
              <a:effectLst/>
            </a:endParaRPr>
          </a:p>
        </p:txBody>
      </p:sp>
      <p:pic>
        <p:nvPicPr>
          <p:cNvPr id="5" name="Picture 4" descr="Jake Blake Bully Buster.jpg"/>
          <p:cNvPicPr>
            <a:picLocks noChangeAspect="1"/>
          </p:cNvPicPr>
          <p:nvPr/>
        </p:nvPicPr>
        <p:blipFill>
          <a:blip r:embed="rId3" cstate="print"/>
          <a:stretch>
            <a:fillRect/>
          </a:stretch>
        </p:blipFill>
        <p:spPr>
          <a:xfrm>
            <a:off x="457200" y="1524000"/>
            <a:ext cx="3352800" cy="3124200"/>
          </a:xfrm>
          <a:prstGeom prst="rect">
            <a:avLst/>
          </a:prstGeom>
        </p:spPr>
      </p:pic>
      <p:pic>
        <p:nvPicPr>
          <p:cNvPr id="1026" name="Picture 2" descr="C:\Users\Owner\Pictures\Each Kindness.JPG"/>
          <p:cNvPicPr>
            <a:picLocks noChangeAspect="1" noChangeArrowheads="1"/>
          </p:cNvPicPr>
          <p:nvPr/>
        </p:nvPicPr>
        <p:blipFill>
          <a:blip r:embed="rId4" cstate="print"/>
          <a:srcRect/>
          <a:stretch>
            <a:fillRect/>
          </a:stretch>
        </p:blipFill>
        <p:spPr bwMode="auto">
          <a:xfrm>
            <a:off x="5105400" y="1447800"/>
            <a:ext cx="2590800" cy="3124200"/>
          </a:xfrm>
          <a:prstGeom prst="rect">
            <a:avLst/>
          </a:prstGeom>
          <a:noFill/>
        </p:spPr>
      </p:pic>
      <p:sp>
        <p:nvSpPr>
          <p:cNvPr id="9" name="Rectangle 8"/>
          <p:cNvSpPr/>
          <p:nvPr/>
        </p:nvSpPr>
        <p:spPr>
          <a:xfrm rot="10800000" flipV="1">
            <a:off x="2279826" y="5005047"/>
            <a:ext cx="6172200" cy="1200329"/>
          </a:xfrm>
          <a:prstGeom prst="rect">
            <a:avLst/>
          </a:prstGeom>
        </p:spPr>
        <p:txBody>
          <a:bodyPr wrap="square">
            <a:spAutoFit/>
          </a:bodyPr>
          <a:lstStyle/>
          <a:p>
            <a:r>
              <a:rPr lang="en-US" dirty="0" smtClean="0"/>
              <a:t>These books, both written in first person, offer different perspectives on bullying.  They both are written from a child’s point of view; the first as</a:t>
            </a:r>
          </a:p>
          <a:p>
            <a:r>
              <a:rPr lang="en-US" dirty="0" smtClean="0"/>
              <a:t> victim and the second as bully.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600200"/>
            <a:ext cx="8077200" cy="4953000"/>
          </a:xfrm>
        </p:spPr>
        <p:txBody>
          <a:bodyPr/>
          <a:lstStyle/>
          <a:p>
            <a:pPr>
              <a:buNone/>
            </a:pPr>
            <a:r>
              <a:rPr lang="en-US" dirty="0" smtClean="0">
                <a:solidFill>
                  <a:schemeClr val="tx1">
                    <a:lumMod val="95000"/>
                    <a:lumOff val="5000"/>
                  </a:schemeClr>
                </a:solidFill>
              </a:rPr>
              <a:t>  We will be examining both of these books in class.  Click on the following links to read a brief summary of each book and to preview a set of discussion questions to get you started </a:t>
            </a:r>
            <a:r>
              <a:rPr lang="en-US" dirty="0" smtClean="0">
                <a:solidFill>
                  <a:srgbClr val="FF0000"/>
                </a:solidFill>
              </a:rPr>
              <a:t>THINKING</a:t>
            </a:r>
            <a:r>
              <a:rPr lang="en-US" dirty="0" smtClean="0">
                <a:solidFill>
                  <a:schemeClr val="tx1">
                    <a:lumMod val="95000"/>
                    <a:lumOff val="5000"/>
                  </a:schemeClr>
                </a:solidFill>
              </a:rPr>
              <a:t> about this topic!</a:t>
            </a:r>
          </a:p>
          <a:p>
            <a:r>
              <a:rPr lang="en-US" dirty="0" smtClean="0">
                <a:solidFill>
                  <a:schemeClr val="tx1">
                    <a:lumMod val="95000"/>
                    <a:lumOff val="5000"/>
                  </a:schemeClr>
                </a:solidFill>
                <a:hlinkClick r:id="rId2"/>
              </a:rPr>
              <a:t>http://www.witsprogram.ca/pdfs/schools/b</a:t>
            </a:r>
          </a:p>
          <a:p>
            <a:r>
              <a:rPr lang="en-US" dirty="0" err="1" smtClean="0">
                <a:solidFill>
                  <a:schemeClr val="tx1">
                    <a:lumMod val="95000"/>
                    <a:lumOff val="5000"/>
                  </a:schemeClr>
                </a:solidFill>
                <a:hlinkClick r:id="rId2"/>
              </a:rPr>
              <a:t>ooks</a:t>
            </a:r>
            <a:r>
              <a:rPr lang="en-US" dirty="0" smtClean="0">
                <a:solidFill>
                  <a:schemeClr val="tx1">
                    <a:lumMod val="95000"/>
                    <a:lumOff val="5000"/>
                  </a:schemeClr>
                </a:solidFill>
                <a:hlinkClick r:id="rId2"/>
              </a:rPr>
              <a:t>/</a:t>
            </a:r>
            <a:r>
              <a:rPr lang="en-US" dirty="0" err="1" smtClean="0">
                <a:solidFill>
                  <a:schemeClr val="tx1">
                    <a:lumMod val="95000"/>
                    <a:lumOff val="5000"/>
                  </a:schemeClr>
                </a:solidFill>
                <a:hlinkClick r:id="rId2"/>
              </a:rPr>
              <a:t>jake</a:t>
            </a:r>
            <a:r>
              <a:rPr lang="en-US" dirty="0" smtClean="0">
                <a:solidFill>
                  <a:schemeClr val="tx1">
                    <a:lumMod val="95000"/>
                    <a:lumOff val="5000"/>
                  </a:schemeClr>
                </a:solidFill>
                <a:hlinkClick r:id="rId2"/>
              </a:rPr>
              <a:t>-drake-bully-buster/jake-drake-bully-buster.pdf</a:t>
            </a:r>
            <a:endParaRPr lang="en-US" dirty="0" smtClean="0">
              <a:solidFill>
                <a:schemeClr val="tx1">
                  <a:lumMod val="95000"/>
                  <a:lumOff val="5000"/>
                </a:schemeClr>
              </a:solidFill>
            </a:endParaRPr>
          </a:p>
          <a:p>
            <a:r>
              <a:rPr lang="en-US" dirty="0" smtClean="0">
                <a:solidFill>
                  <a:schemeClr val="tx1">
                    <a:lumMod val="95000"/>
                    <a:lumOff val="5000"/>
                  </a:schemeClr>
                </a:solidFill>
                <a:hlinkClick r:id="rId3"/>
              </a:rPr>
              <a:t>http://www.witsprogram.ca/schools/books/each-kindness.php?source=book-lists</a:t>
            </a:r>
            <a:endParaRPr lang="en-US" dirty="0">
              <a:solidFill>
                <a:schemeClr val="tx1">
                  <a:lumMod val="95000"/>
                  <a:lumOff val="5000"/>
                </a:schemeClr>
              </a:solidFill>
            </a:endParaRPr>
          </a:p>
        </p:txBody>
      </p:sp>
      <p:sp>
        <p:nvSpPr>
          <p:cNvPr id="3" name="Title 2"/>
          <p:cNvSpPr>
            <a:spLocks noGrp="1"/>
          </p:cNvSpPr>
          <p:nvPr>
            <p:ph type="title"/>
          </p:nvPr>
        </p:nvSpPr>
        <p:spPr>
          <a:xfrm>
            <a:off x="533400" y="381000"/>
            <a:ext cx="8229600" cy="1143000"/>
          </a:xfrm>
        </p:spPr>
        <p:txBody>
          <a:bodyPr>
            <a:normAutofit fontScale="90000"/>
          </a:bodyPr>
          <a:lstStyle/>
          <a:p>
            <a:r>
              <a:rPr lang="en-US" dirty="0" smtClean="0">
                <a:solidFill>
                  <a:srgbClr val="00B0F0"/>
                </a:solidFill>
              </a:rPr>
              <a:t>Introduction</a:t>
            </a:r>
            <a:br>
              <a:rPr lang="en-US" dirty="0" smtClean="0">
                <a:solidFill>
                  <a:srgbClr val="00B0F0"/>
                </a:solidFill>
              </a:rPr>
            </a:br>
            <a:endParaRPr lang="en-US" dirty="0">
              <a:solidFill>
                <a:srgbClr val="00B0F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will be completing tasks on the following:</a:t>
            </a:r>
          </a:p>
          <a:p>
            <a:pPr marL="624078" indent="-514350">
              <a:buFont typeface="+mj-lt"/>
              <a:buAutoNum type="arabicPeriod"/>
            </a:pPr>
            <a:r>
              <a:rPr lang="en-US" dirty="0" smtClean="0"/>
              <a:t>Defining the problem</a:t>
            </a:r>
          </a:p>
          <a:p>
            <a:pPr marL="624078" indent="-514350">
              <a:buFont typeface="+mj-lt"/>
              <a:buAutoNum type="arabicPeriod"/>
            </a:pPr>
            <a:r>
              <a:rPr lang="en-US" dirty="0" smtClean="0"/>
              <a:t>Gathering evidence</a:t>
            </a:r>
          </a:p>
          <a:p>
            <a:pPr marL="624078" indent="-514350">
              <a:buFont typeface="+mj-lt"/>
              <a:buAutoNum type="arabicPeriod"/>
            </a:pPr>
            <a:r>
              <a:rPr lang="en-US" dirty="0" smtClean="0"/>
              <a:t>Identifying causes</a:t>
            </a:r>
          </a:p>
          <a:p>
            <a:pPr marL="624078" indent="-514350">
              <a:buFont typeface="+mj-lt"/>
              <a:buAutoNum type="arabicPeriod"/>
            </a:pPr>
            <a:r>
              <a:rPr lang="en-US" dirty="0" smtClean="0"/>
              <a:t>Examining existing policies</a:t>
            </a:r>
          </a:p>
          <a:p>
            <a:pPr marL="624078" indent="-514350">
              <a:buFont typeface="+mj-lt"/>
              <a:buAutoNum type="arabicPeriod"/>
            </a:pPr>
            <a:r>
              <a:rPr lang="en-US" dirty="0" smtClean="0"/>
              <a:t>Developing solutions</a:t>
            </a:r>
          </a:p>
          <a:p>
            <a:pPr marL="624078" indent="-514350">
              <a:buFont typeface="+mj-lt"/>
              <a:buAutoNum type="arabicPeriod"/>
            </a:pPr>
            <a:r>
              <a:rPr lang="en-US" dirty="0" smtClean="0"/>
              <a:t>Selecting the best solution</a:t>
            </a:r>
          </a:p>
          <a:p>
            <a:pPr marL="624078" indent="-514350">
              <a:buFont typeface="+mj-lt"/>
              <a:buAutoNum type="arabicPeriod"/>
            </a:pP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solidFill>
                  <a:srgbClr val="00B0F0"/>
                </a:solidFill>
              </a:rPr>
              <a:t>     Public  Policy Analyst</a:t>
            </a:r>
            <a:endParaRPr lang="en-US" dirty="0">
              <a:solidFill>
                <a:srgbClr val="00B0F0"/>
              </a:solidFill>
            </a:endParaRPr>
          </a:p>
        </p:txBody>
      </p:sp>
      <p:pic>
        <p:nvPicPr>
          <p:cNvPr id="5" name="Picture 4" descr="download.jpg"/>
          <p:cNvPicPr>
            <a:picLocks noChangeAspect="1"/>
          </p:cNvPicPr>
          <p:nvPr/>
        </p:nvPicPr>
        <p:blipFill>
          <a:blip r:embed="rId2" cstate="print"/>
          <a:stretch>
            <a:fillRect/>
          </a:stretch>
        </p:blipFill>
        <p:spPr>
          <a:xfrm>
            <a:off x="5867401" y="3886200"/>
            <a:ext cx="3276600" cy="2971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Discuss with students in your group different examples of bullying you have experienced.</a:t>
            </a:r>
          </a:p>
          <a:p>
            <a:r>
              <a:rPr lang="en-US" dirty="0" smtClean="0"/>
              <a:t>Gather evidence by having each person in your group tell when they have been bullied or when they felt they have bullied someone.</a:t>
            </a:r>
          </a:p>
          <a:p>
            <a:r>
              <a:rPr lang="en-US" dirty="0" smtClean="0"/>
              <a:t>After discussion time is over, each member must complete the following worksheet describing in detail one example of bullying.</a:t>
            </a:r>
          </a:p>
          <a:p>
            <a:r>
              <a:rPr lang="en-US" dirty="0" smtClean="0">
                <a:hlinkClick r:id="rId2"/>
              </a:rPr>
              <a:t>http://flippedtips.com/plegal/tips/worksheet2.html</a:t>
            </a:r>
            <a:endParaRPr lang="en-US" dirty="0"/>
          </a:p>
        </p:txBody>
      </p:sp>
      <p:sp>
        <p:nvSpPr>
          <p:cNvPr id="3" name="Title 2"/>
          <p:cNvSpPr>
            <a:spLocks noGrp="1"/>
          </p:cNvSpPr>
          <p:nvPr>
            <p:ph type="title"/>
          </p:nvPr>
        </p:nvSpPr>
        <p:spPr/>
        <p:txBody>
          <a:bodyPr>
            <a:normAutofit fontScale="90000"/>
          </a:bodyPr>
          <a:lstStyle/>
          <a:p>
            <a:r>
              <a:rPr lang="en-US" dirty="0" smtClean="0">
                <a:solidFill>
                  <a:schemeClr val="accent3"/>
                </a:solidFill>
              </a:rPr>
              <a:t>Task 1 and 2: Gathering Evidence</a:t>
            </a:r>
            <a:endParaRPr lang="en-US" dirty="0">
              <a:solidFill>
                <a:schemeClr val="accent3"/>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Consider what you think might have caused </a:t>
            </a:r>
          </a:p>
          <a:p>
            <a:pPr>
              <a:buNone/>
            </a:pPr>
            <a:r>
              <a:rPr lang="en-US" dirty="0" smtClean="0"/>
              <a:t> the characters Link and Chloe to act as bullies.  Cite evidence from each book that show clues as to why they may have acted this way.</a:t>
            </a:r>
          </a:p>
          <a:p>
            <a:pPr>
              <a:buNone/>
            </a:pPr>
            <a:r>
              <a:rPr lang="en-US" dirty="0" smtClean="0"/>
              <a:t>Click on the following link and write down your ideas on the worksheet provided.</a:t>
            </a:r>
          </a:p>
          <a:p>
            <a:pPr>
              <a:buNone/>
            </a:pPr>
            <a:r>
              <a:rPr lang="en-US" dirty="0" smtClean="0">
                <a:hlinkClick r:id="rId2"/>
              </a:rPr>
              <a:t>http://flippedtips.com/plegal/tips/worksheet3.html</a:t>
            </a:r>
            <a:endParaRPr lang="en-US" dirty="0" smtClean="0"/>
          </a:p>
          <a:p>
            <a:pPr>
              <a:buNone/>
            </a:pPr>
            <a:endParaRPr lang="en-US" dirty="0" smtClean="0"/>
          </a:p>
          <a:p>
            <a:pPr>
              <a:buNone/>
            </a:pPr>
            <a:endParaRPr lang="en-US" dirty="0" smtClean="0"/>
          </a:p>
          <a:p>
            <a:pPr>
              <a:buNone/>
            </a:pPr>
            <a:endParaRPr lang="en-US" dirty="0"/>
          </a:p>
        </p:txBody>
      </p:sp>
      <p:sp>
        <p:nvSpPr>
          <p:cNvPr id="3" name="Title 2"/>
          <p:cNvSpPr>
            <a:spLocks noGrp="1"/>
          </p:cNvSpPr>
          <p:nvPr>
            <p:ph type="title"/>
          </p:nvPr>
        </p:nvSpPr>
        <p:spPr/>
        <p:txBody>
          <a:bodyPr/>
          <a:lstStyle/>
          <a:p>
            <a:r>
              <a:rPr lang="en-US" b="0" dirty="0" smtClean="0">
                <a:solidFill>
                  <a:srgbClr val="FF0000"/>
                </a:solidFill>
                <a:latin typeface="+mn-lt"/>
              </a:rPr>
              <a:t>Task 3: Identifying Causes</a:t>
            </a:r>
            <a:endParaRPr lang="en-US" dirty="0">
              <a:solidFill>
                <a:srgbClr val="FF0000"/>
              </a:solidFill>
              <a:latin typeface="+mn-lt"/>
            </a:endParaRPr>
          </a:p>
        </p:txBody>
      </p:sp>
      <p:pic>
        <p:nvPicPr>
          <p:cNvPr id="5" name="Picture 4" descr="bullying.jpg"/>
          <p:cNvPicPr>
            <a:picLocks noChangeAspect="1"/>
          </p:cNvPicPr>
          <p:nvPr/>
        </p:nvPicPr>
        <p:blipFill>
          <a:blip r:embed="rId3" cstate="print"/>
          <a:stretch>
            <a:fillRect/>
          </a:stretch>
        </p:blipFill>
        <p:spPr>
          <a:xfrm>
            <a:off x="3248025" y="4572000"/>
            <a:ext cx="5743575" cy="2057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are ways that you deal with bullying at school?  </a:t>
            </a:r>
          </a:p>
          <a:p>
            <a:r>
              <a:rPr lang="en-US" dirty="0" smtClean="0"/>
              <a:t>How effective are the strategies you’ve used? </a:t>
            </a:r>
          </a:p>
          <a:p>
            <a:r>
              <a:rPr lang="en-US" dirty="0" smtClean="0"/>
              <a:t>Are they similar or different from the ones used by the characters in the book?</a:t>
            </a:r>
          </a:p>
          <a:p>
            <a:r>
              <a:rPr lang="en-US" dirty="0" smtClean="0"/>
              <a:t>Give one example and explain if it worked or not on the worksheet provided on </a:t>
            </a:r>
            <a:r>
              <a:rPr lang="en-US" smtClean="0"/>
              <a:t>this link.</a:t>
            </a:r>
            <a:endParaRPr lang="en-US" dirty="0" smtClean="0"/>
          </a:p>
          <a:p>
            <a:r>
              <a:rPr lang="en-US" dirty="0" smtClean="0">
                <a:hlinkClick r:id="rId2"/>
              </a:rPr>
              <a:t>http://flippedtips.com/plegal/tips/worksheet4.html</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solidFill>
                  <a:srgbClr val="FF0000"/>
                </a:solidFill>
              </a:rPr>
              <a:t>Task 4: Examining Existing Policies</a:t>
            </a: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Jake offers his solutions as a bully buster. </a:t>
            </a:r>
          </a:p>
          <a:p>
            <a:pPr>
              <a:buNone/>
            </a:pPr>
            <a:r>
              <a:rPr lang="en-US" dirty="0" smtClean="0"/>
              <a:t>  Do you think he finally found the best solution to bullying?</a:t>
            </a:r>
          </a:p>
          <a:p>
            <a:r>
              <a:rPr lang="en-US" dirty="0" smtClean="0"/>
              <a:t>The teacher has a special way of showing  her students the effects of acts of kindness. What effect did this have on Chloe’s bullying?    </a:t>
            </a:r>
          </a:p>
          <a:p>
            <a:r>
              <a:rPr lang="en-US" dirty="0" smtClean="0"/>
              <a:t>What is your opinion on these?</a:t>
            </a:r>
          </a:p>
          <a:p>
            <a:r>
              <a:rPr lang="en-US" dirty="0" smtClean="0"/>
              <a:t>Record your ideas on the following </a:t>
            </a:r>
            <a:r>
              <a:rPr lang="en-US" dirty="0" err="1" smtClean="0"/>
              <a:t>sheet:</a:t>
            </a:r>
            <a:r>
              <a:rPr lang="en-US" dirty="0" err="1" smtClean="0">
                <a:hlinkClick r:id="rId2" action="ppaction://hlinksldjump"/>
              </a:rPr>
              <a:t>http</a:t>
            </a:r>
            <a:r>
              <a:rPr lang="en-US" dirty="0" smtClean="0">
                <a:hlinkClick r:id="rId2" action="ppaction://hlinksldjump"/>
              </a:rPr>
              <a:t>://</a:t>
            </a:r>
            <a:r>
              <a:rPr lang="en-US" dirty="0" err="1" smtClean="0">
                <a:hlinkClick r:id="rId2" action="ppaction://hlinksldjump"/>
              </a:rPr>
              <a:t>flippedtips.com</a:t>
            </a:r>
            <a:r>
              <a:rPr lang="en-US" dirty="0" smtClean="0">
                <a:hlinkClick r:id="rId2" action="ppaction://hlinksldjump"/>
              </a:rPr>
              <a:t>/</a:t>
            </a:r>
            <a:r>
              <a:rPr lang="en-US" dirty="0" err="1" smtClean="0">
                <a:hlinkClick r:id="rId2" action="ppaction://hlinksldjump"/>
              </a:rPr>
              <a:t>plegal</a:t>
            </a:r>
            <a:r>
              <a:rPr lang="en-US" dirty="0" smtClean="0">
                <a:hlinkClick r:id="rId2" action="ppaction://hlinksldjump"/>
              </a:rPr>
              <a:t>/tips/worksheet5.htmlTask 5:</a:t>
            </a:r>
            <a:endParaRPr lang="en-US" dirty="0"/>
          </a:p>
        </p:txBody>
      </p:sp>
      <p:sp>
        <p:nvSpPr>
          <p:cNvPr id="3" name="Title 2"/>
          <p:cNvSpPr>
            <a:spLocks noGrp="1"/>
          </p:cNvSpPr>
          <p:nvPr>
            <p:ph type="title"/>
          </p:nvPr>
        </p:nvSpPr>
        <p:spPr/>
        <p:txBody>
          <a:bodyPr/>
          <a:lstStyle/>
          <a:p>
            <a:r>
              <a:rPr lang="en-US" b="0" dirty="0" smtClean="0">
                <a:solidFill>
                  <a:srgbClr val="FF0000"/>
                </a:solidFill>
                <a:effectLst/>
              </a:rPr>
              <a:t>Task 5: Developing Solutions</a:t>
            </a:r>
            <a:endParaRPr lang="en-US" b="0" dirty="0">
              <a:solidFill>
                <a:srgbClr val="FF0000"/>
              </a:solidFill>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t>Now is your chance to become a bully buster!</a:t>
            </a:r>
          </a:p>
          <a:p>
            <a:pPr>
              <a:buNone/>
            </a:pPr>
            <a:r>
              <a:rPr lang="en-US" dirty="0" smtClean="0"/>
              <a:t>To conclude rejoin your group to summarize by  listing three solutions you’ve discussed and then decide on the BEST SOLUTION  using the check off boxes on</a:t>
            </a:r>
          </a:p>
          <a:p>
            <a:pPr>
              <a:buNone/>
            </a:pPr>
            <a:r>
              <a:rPr lang="en-US" dirty="0" smtClean="0">
                <a:hlinkClick r:id="rId2"/>
              </a:rPr>
              <a:t>http://flippedtips.com/plegal/tips/worksheet6.html</a:t>
            </a:r>
            <a:endParaRPr lang="en-US" dirty="0" smtClean="0"/>
          </a:p>
          <a:p>
            <a:pPr>
              <a:buNone/>
            </a:pPr>
            <a:endParaRPr lang="en-US" dirty="0"/>
          </a:p>
        </p:txBody>
      </p:sp>
      <p:sp>
        <p:nvSpPr>
          <p:cNvPr id="3" name="Title 2"/>
          <p:cNvSpPr>
            <a:spLocks noGrp="1"/>
          </p:cNvSpPr>
          <p:nvPr>
            <p:ph type="title"/>
          </p:nvPr>
        </p:nvSpPr>
        <p:spPr/>
        <p:txBody>
          <a:bodyPr/>
          <a:lstStyle/>
          <a:p>
            <a:r>
              <a:rPr lang="en-US" dirty="0" smtClean="0">
                <a:solidFill>
                  <a:srgbClr val="FF0000"/>
                </a:solidFill>
              </a:rPr>
              <a:t>Task 6: Selecting Best Solution</a:t>
            </a:r>
            <a:endParaRPr lang="en-US" dirty="0">
              <a:solidFill>
                <a:srgbClr val="FF0000"/>
              </a:solidFill>
            </a:endParaRPr>
          </a:p>
        </p:txBody>
      </p:sp>
      <p:pic>
        <p:nvPicPr>
          <p:cNvPr id="4" name="Picture 3" descr="nobully.png"/>
          <p:cNvPicPr>
            <a:picLocks noChangeAspect="1"/>
          </p:cNvPicPr>
          <p:nvPr/>
        </p:nvPicPr>
        <p:blipFill>
          <a:blip r:embed="rId3" cstate="print"/>
          <a:stretch>
            <a:fillRect/>
          </a:stretch>
        </p:blipFill>
        <p:spPr>
          <a:xfrm>
            <a:off x="5867400" y="4267200"/>
            <a:ext cx="2971800" cy="23622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790</TotalTime>
  <Words>664</Words>
  <Application>Microsoft Office PowerPoint</Application>
  <PresentationFormat>On-screen Show (4:3)</PresentationFormat>
  <Paragraphs>66</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A View of Bullying in Literature</vt:lpstr>
      <vt:lpstr>Have you ever experienced bullying? </vt:lpstr>
      <vt:lpstr>Introduction </vt:lpstr>
      <vt:lpstr>     Public  Policy Analyst</vt:lpstr>
      <vt:lpstr>Task 1 and 2: Gathering Evidence</vt:lpstr>
      <vt:lpstr>Task 3: Identifying Causes</vt:lpstr>
      <vt:lpstr>Task 4: Examining Existing Policies</vt:lpstr>
      <vt:lpstr>Task 5: Developing Solutions</vt:lpstr>
      <vt:lpstr>Task 6: Selecting Best Solution</vt:lpstr>
      <vt:lpstr>Conclusion</vt:lpstr>
      <vt:lpstr>Common Core Standards</vt:lpstr>
      <vt:lpstr>                RESOURCES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Viewing Bullies in Literature</dc:title>
  <dc:creator>Owner</dc:creator>
  <cp:lastModifiedBy>ann nigro</cp:lastModifiedBy>
  <cp:revision>128</cp:revision>
  <dcterms:created xsi:type="dcterms:W3CDTF">2014-08-19T02:08:07Z</dcterms:created>
  <dcterms:modified xsi:type="dcterms:W3CDTF">2014-09-07T21:17:08Z</dcterms:modified>
</cp:coreProperties>
</file>