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9"/>
  </p:notesMasterIdLst>
  <p:sldIdLst>
    <p:sldId id="256" r:id="rId2"/>
    <p:sldId id="257" r:id="rId3"/>
    <p:sldId id="259" r:id="rId4"/>
    <p:sldId id="262" r:id="rId5"/>
    <p:sldId id="263" r:id="rId6"/>
    <p:sldId id="264"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48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B4FAC-EC48-B44E-96F8-165211ABEBE5}" type="datetimeFigureOut">
              <a:rPr lang="en-US" smtClean="0"/>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B1FCF-F0BC-0943-BC40-9305BCF0FA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B1FCF-F0BC-0943-BC40-9305BCF0FA57}"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874C885-1071-7C4C-A7CD-F395CBB1DA8E}" type="datetimeFigureOut">
              <a:rPr lang="en-US" smtClean="0"/>
              <a:pPr/>
              <a:t>9/23/2014</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F76D1E7-B88E-384B-B7C5-48E80175723D}"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Click icon to add picture</a:t>
            </a:r>
            <a:endParaRPr dirty="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Click icon to add picture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4C885-1071-7C4C-A7CD-F395CBB1DA8E}" type="datetimeFigureOut">
              <a:rPr lang="en-US" smtClean="0"/>
              <a:pPr/>
              <a:t>9/23/2014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76D1E7-B88E-384B-B7C5-48E80175723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874C885-1071-7C4C-A7CD-F395CBB1DA8E}" type="datetimeFigureOut">
              <a:rPr lang="en-US" smtClean="0"/>
              <a:pPr/>
              <a:t>9/23/2014</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6F76D1E7-B88E-384B-B7C5-48E80175723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874C885-1071-7C4C-A7CD-F395CBB1DA8E}" type="datetimeFigureOut">
              <a:rPr lang="en-US" smtClean="0"/>
              <a:pPr/>
              <a:t>9/23/2014</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6F76D1E7-B88E-384B-B7C5-48E8017572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flippedtips.com/plegal/ppas/welcome.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climate.nasa.gov/evid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ncdc.noaa.gov/indicator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news.nationalgeographic.com/news/2004/12/1206_041206_global_warming_2.html" TargetMode="Externa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www.epa.gov/climatechange/ghgemissions/sources.html" TargetMode="External"/><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hyperlink" Target="http://flippedtips.com/plegal/tips/worksheet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6889" y="3538150"/>
            <a:ext cx="7199311" cy="1706203"/>
          </a:xfrm>
        </p:spPr>
        <p:txBody>
          <a:bodyPr/>
          <a:lstStyle/>
          <a:p>
            <a:r>
              <a:rPr lang="en-US" sz="3600" b="1" dirty="0" smtClean="0"/>
              <a:t>GREENHOUSE GAS EMISSIONS THE CAUSE OF  GLOBAL WARMING?</a:t>
            </a:r>
            <a:endParaRPr lang="en-US" sz="3600" b="1" dirty="0"/>
          </a:p>
        </p:txBody>
      </p:sp>
      <p:sp>
        <p:nvSpPr>
          <p:cNvPr id="5" name="Subtitle 4"/>
          <p:cNvSpPr>
            <a:spLocks noGrp="1"/>
          </p:cNvSpPr>
          <p:nvPr>
            <p:ph type="subTitle" idx="1"/>
          </p:nvPr>
        </p:nvSpPr>
        <p:spPr/>
        <p:txBody>
          <a:bodyPr/>
          <a:lstStyle/>
          <a:p>
            <a:r>
              <a:rPr lang="en-US" b="1" dirty="0" smtClean="0"/>
              <a:t>Maria Rojas</a:t>
            </a:r>
          </a:p>
          <a:p>
            <a:r>
              <a:rPr lang="en-US" b="1" dirty="0" smtClean="0"/>
              <a:t>August 28, 2014</a:t>
            </a:r>
          </a:p>
          <a:p>
            <a:r>
              <a:rPr lang="en-US" b="1" dirty="0" smtClean="0"/>
              <a:t>MRojas2@schools.nyc.gov</a:t>
            </a:r>
            <a:endParaRPr lang="en-US" b="1" dirty="0"/>
          </a:p>
        </p:txBody>
      </p:sp>
      <p:pic>
        <p:nvPicPr>
          <p:cNvPr id="9" name="Picture Placeholder 8" descr="greenhouse-gas-emissions.jpg"/>
          <p:cNvPicPr>
            <a:picLocks noGrp="1" noChangeAspect="1"/>
          </p:cNvPicPr>
          <p:nvPr>
            <p:ph type="pic" sz="quarter" idx="12"/>
          </p:nvPr>
        </p:nvPicPr>
        <p:blipFill>
          <a:blip r:embed="rId2"/>
          <a:srcRect l="-15527" r="-15527"/>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175" y="1769346"/>
            <a:ext cx="7612063" cy="1112977"/>
          </a:xfrm>
        </p:spPr>
        <p:txBody>
          <a:bodyPr/>
          <a:lstStyle/>
          <a:p>
            <a:r>
              <a:rPr lang="en-US" sz="2400" b="1" dirty="0" smtClean="0"/>
              <a:t>PPA SUMMARY</a:t>
            </a:r>
            <a:r>
              <a:rPr lang="en-US" sz="1400" b="1" dirty="0" smtClean="0"/>
              <a:t/>
            </a:r>
            <a:br>
              <a:rPr lang="en-US" sz="1400" b="1" dirty="0" smtClean="0"/>
            </a:br>
            <a:r>
              <a:rPr lang="en-US" sz="1600" b="1" dirty="0" smtClean="0"/>
              <a:t>The Public Policy Analyst (PPA) is designed to help students to maximize their participation in government as responsible citizens. As a public policy analyst, you and your class will develop the following  policy skills, learning how to:</a:t>
            </a:r>
            <a:endParaRPr lang="en-US" sz="1600" b="1" dirty="0"/>
          </a:p>
        </p:txBody>
      </p:sp>
      <p:sp>
        <p:nvSpPr>
          <p:cNvPr id="5" name="Text Placeholder 4"/>
          <p:cNvSpPr>
            <a:spLocks noGrp="1"/>
          </p:cNvSpPr>
          <p:nvPr>
            <p:ph type="body" idx="1"/>
          </p:nvPr>
        </p:nvSpPr>
        <p:spPr>
          <a:xfrm>
            <a:off x="765175" y="2882323"/>
            <a:ext cx="7612063" cy="2235123"/>
          </a:xfrm>
        </p:spPr>
        <p:txBody>
          <a:bodyPr/>
          <a:lstStyle/>
          <a:p>
            <a:pPr algn="l">
              <a:buFont typeface="Arial"/>
              <a:buChar char="•"/>
            </a:pPr>
            <a:r>
              <a:rPr lang="en-US" sz="2000" b="1" dirty="0" smtClean="0"/>
              <a:t>Identify the nature of a social problem</a:t>
            </a:r>
          </a:p>
          <a:p>
            <a:pPr algn="l">
              <a:buFont typeface="Arial"/>
              <a:buChar char="•"/>
            </a:pPr>
            <a:r>
              <a:rPr lang="en-US" sz="2000" b="1" dirty="0" smtClean="0"/>
              <a:t>Gather evidence to support the existence of the problem</a:t>
            </a:r>
          </a:p>
          <a:p>
            <a:pPr algn="l">
              <a:buFont typeface="Arial"/>
              <a:buChar char="•"/>
            </a:pPr>
            <a:r>
              <a:rPr lang="en-US" sz="2000" b="1" dirty="0" smtClean="0"/>
              <a:t>Determine the causes and factors contributing to the problem</a:t>
            </a:r>
          </a:p>
          <a:p>
            <a:pPr algn="l">
              <a:buFont typeface="Arial"/>
              <a:buChar char="•"/>
            </a:pPr>
            <a:r>
              <a:rPr lang="en-US" sz="2000" b="1" dirty="0" smtClean="0"/>
              <a:t>Evaluate the existing policy</a:t>
            </a:r>
          </a:p>
          <a:p>
            <a:pPr algn="l">
              <a:buFont typeface="Arial"/>
              <a:buChar char="•"/>
            </a:pPr>
            <a:r>
              <a:rPr lang="en-US" sz="2000" b="1" dirty="0" smtClean="0"/>
              <a:t>Develop public policy alternatives</a:t>
            </a:r>
          </a:p>
          <a:p>
            <a:pPr algn="l">
              <a:buFont typeface="Arial"/>
              <a:buChar char="•"/>
            </a:pPr>
            <a:r>
              <a:rPr lang="en-US" sz="2000" b="1" dirty="0" smtClean="0"/>
              <a:t>Determine the best public policy </a:t>
            </a:r>
            <a:r>
              <a:rPr lang="en-US" sz="2000" b="1" dirty="0" smtClean="0"/>
              <a:t>solution </a:t>
            </a:r>
            <a:r>
              <a:rPr lang="en-US" sz="2000" b="1" dirty="0" smtClean="0"/>
              <a:t>to the </a:t>
            </a:r>
            <a:r>
              <a:rPr lang="en-US" sz="2000" b="1" dirty="0" smtClean="0"/>
              <a:t>problem</a:t>
            </a:r>
          </a:p>
          <a:p>
            <a:pPr algn="l"/>
            <a:r>
              <a:rPr lang="en-US" sz="2000" b="1" dirty="0" smtClean="0">
                <a:hlinkClick r:id="rId2"/>
              </a:rPr>
              <a:t>http://</a:t>
            </a:r>
            <a:r>
              <a:rPr lang="en-US" sz="2000" b="1" dirty="0" smtClean="0">
                <a:hlinkClick r:id="rId2"/>
              </a:rPr>
              <a:t>flippedtips.com/plegal/ppas/welcome.html</a:t>
            </a:r>
            <a:endParaRPr lang="en-US" sz="2000" b="1" dirty="0" smtClean="0"/>
          </a:p>
          <a:p>
            <a:pPr algn="l"/>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Step1: Defining the Problem</a:t>
            </a:r>
            <a:endParaRPr lang="en-US" dirty="0"/>
          </a:p>
        </p:txBody>
      </p:sp>
      <p:sp>
        <p:nvSpPr>
          <p:cNvPr id="4" name="Text Placeholder 3"/>
          <p:cNvSpPr>
            <a:spLocks noGrp="1"/>
          </p:cNvSpPr>
          <p:nvPr>
            <p:ph type="body" sz="half" idx="2"/>
          </p:nvPr>
        </p:nvSpPr>
        <p:spPr>
          <a:xfrm>
            <a:off x="765175" y="5443538"/>
            <a:ext cx="7612063" cy="1054410"/>
          </a:xfrm>
        </p:spPr>
        <p:txBody>
          <a:bodyPr>
            <a:normAutofit/>
          </a:bodyPr>
          <a:lstStyle/>
          <a:p>
            <a:r>
              <a:rPr lang="en-US" sz="2400" b="1" dirty="0" smtClean="0"/>
              <a:t>The problem that needs to be addressed is greenhouse gas emissions causes global warming.</a:t>
            </a:r>
            <a:endParaRPr lang="en-US" sz="2400" dirty="0"/>
          </a:p>
        </p:txBody>
      </p:sp>
      <p:pic>
        <p:nvPicPr>
          <p:cNvPr id="13" name="Picture Placeholder 12" descr="actually-300x242.jpg"/>
          <p:cNvPicPr>
            <a:picLocks noGrp="1" noChangeAspect="1"/>
          </p:cNvPicPr>
          <p:nvPr>
            <p:ph type="pic" idx="1"/>
          </p:nvPr>
        </p:nvPicPr>
        <p:blipFill>
          <a:blip r:embed="rId2"/>
          <a:srcRect l="-11030" r="-11030"/>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50558" y="884536"/>
            <a:ext cx="2026680" cy="2245366"/>
          </a:xfrm>
        </p:spPr>
        <p:txBody>
          <a:bodyPr/>
          <a:lstStyle/>
          <a:p>
            <a:r>
              <a:rPr lang="en-US" sz="2400" dirty="0" smtClean="0"/>
              <a:t>Step 2:  Gathering the Evidence</a:t>
            </a:r>
            <a:endParaRPr lang="en-US" sz="2400" dirty="0"/>
          </a:p>
        </p:txBody>
      </p:sp>
      <p:pic>
        <p:nvPicPr>
          <p:cNvPr id="8" name="Picture Placeholder 7" descr="heat-250.jpeg"/>
          <p:cNvPicPr>
            <a:picLocks noGrp="1" noChangeAspect="1"/>
          </p:cNvPicPr>
          <p:nvPr>
            <p:ph type="pic" idx="1"/>
          </p:nvPr>
        </p:nvPicPr>
        <p:blipFill>
          <a:blip r:embed="rId3"/>
          <a:srcRect l="-539" r="-539"/>
          <a:stretch>
            <a:fillRect/>
          </a:stretch>
        </p:blipFill>
        <p:spPr>
          <a:xfrm rot="21414040">
            <a:off x="301143" y="365074"/>
            <a:ext cx="5486400" cy="3203809"/>
          </a:xfrm>
        </p:spPr>
      </p:pic>
      <p:sp>
        <p:nvSpPr>
          <p:cNvPr id="7" name="Text Placeholder 6"/>
          <p:cNvSpPr>
            <a:spLocks noGrp="1"/>
          </p:cNvSpPr>
          <p:nvPr>
            <p:ph type="body" sz="half" idx="2"/>
          </p:nvPr>
        </p:nvSpPr>
        <p:spPr>
          <a:xfrm>
            <a:off x="765175" y="3714858"/>
            <a:ext cx="7612063" cy="2795520"/>
          </a:xfrm>
        </p:spPr>
        <p:txBody>
          <a:bodyPr>
            <a:normAutofit/>
          </a:bodyPr>
          <a:lstStyle/>
          <a:p>
            <a:r>
              <a:rPr lang="en-US" b="1" dirty="0" smtClean="0"/>
              <a:t>Global temperature rise </a:t>
            </a:r>
          </a:p>
          <a:p>
            <a:r>
              <a:rPr lang="en-US" dirty="0" smtClean="0"/>
              <a:t>All three major global surface temperature reconstructions show that Earth has warmed since 1880.</a:t>
            </a:r>
            <a:r>
              <a:rPr lang="en-US" baseline="30000" dirty="0" smtClean="0"/>
              <a:t>5</a:t>
            </a:r>
            <a:r>
              <a:rPr lang="en-US" dirty="0" smtClean="0"/>
              <a:t> Most of this warming has occurred since the 1970s, with the 20 warmest years having occurred since 1981 and with all 10 of the warmest years occurring in the past 12 years.</a:t>
            </a:r>
            <a:r>
              <a:rPr lang="en-US" baseline="30000" dirty="0" smtClean="0"/>
              <a:t>6</a:t>
            </a:r>
            <a:r>
              <a:rPr lang="en-US" dirty="0" smtClean="0"/>
              <a:t> Even though the 2000s witnessed a solar output decline resulting in an unusually deep solar minimum in 2007-2009, surface temperatures continue to increase.</a:t>
            </a:r>
            <a:endParaRPr lang="en-US" b="1" dirty="0" smtClean="0"/>
          </a:p>
          <a:p>
            <a:r>
              <a:rPr lang="en-US" b="1" dirty="0" smtClean="0"/>
              <a:t>Climate change: How do we know? </a:t>
            </a:r>
            <a:r>
              <a:rPr lang="en-US" b="1" dirty="0" smtClean="0">
                <a:hlinkClick r:id="rId4"/>
              </a:rPr>
              <a:t>http://climate.nasa.gov/evidence/</a:t>
            </a:r>
            <a:endParaRPr lang="en-US" b="1"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96889" y="2905935"/>
            <a:ext cx="7199311" cy="799792"/>
          </a:xfrm>
        </p:spPr>
        <p:txBody>
          <a:bodyPr/>
          <a:lstStyle/>
          <a:p>
            <a:r>
              <a:rPr lang="en-US" sz="2800" dirty="0" smtClean="0"/>
              <a:t>Step 2 Continues: Gathering The Evidence</a:t>
            </a:r>
            <a:endParaRPr lang="en-US" sz="2800" dirty="0"/>
          </a:p>
        </p:txBody>
      </p:sp>
      <p:sp>
        <p:nvSpPr>
          <p:cNvPr id="6" name="Subtitle 5"/>
          <p:cNvSpPr>
            <a:spLocks noGrp="1"/>
          </p:cNvSpPr>
          <p:nvPr>
            <p:ph type="subTitle" idx="1"/>
          </p:nvPr>
        </p:nvSpPr>
        <p:spPr>
          <a:xfrm>
            <a:off x="496887" y="3705727"/>
            <a:ext cx="8342313" cy="2075198"/>
          </a:xfrm>
        </p:spPr>
        <p:txBody>
          <a:bodyPr/>
          <a:lstStyle/>
          <a:p>
            <a:r>
              <a:rPr lang="en-US" dirty="0" smtClean="0"/>
              <a:t>How do we know the Earth's climate is warming?</a:t>
            </a:r>
          </a:p>
          <a:p>
            <a:r>
              <a:rPr lang="en-US" dirty="0" smtClean="0"/>
              <a:t>Many lines of scientific evidence show the Earth's climate is changing. This page presents the latest information from several independent measures of observed climate change that illustrate an overwhelmingly compelling story of a planet that is undergoing global warming. It is worth noting that increasing global temperature is only one element of observed global climate change. Precipitation patterns are also changing; storms and other extremes are changing as well.</a:t>
            </a:r>
            <a:endParaRPr lang="en-US" sz="1400" dirty="0" smtClean="0"/>
          </a:p>
          <a:p>
            <a:r>
              <a:rPr lang="en-US" sz="1400" dirty="0" smtClean="0"/>
              <a:t> Global Climate Change Indicators  </a:t>
            </a:r>
            <a:r>
              <a:rPr lang="en-US" sz="1400" dirty="0" smtClean="0">
                <a:hlinkClick r:id="rId2"/>
              </a:rPr>
              <a:t>http://www.ncdc.noaa.gov/indicators/</a:t>
            </a:r>
            <a:endParaRPr lang="en-US" sz="1400" dirty="0" smtClean="0"/>
          </a:p>
          <a:p>
            <a:endParaRPr lang="en-US" sz="1200" dirty="0" smtClean="0"/>
          </a:p>
          <a:p>
            <a:endParaRPr lang="en-US" sz="1200" dirty="0"/>
          </a:p>
        </p:txBody>
      </p:sp>
      <p:pic>
        <p:nvPicPr>
          <p:cNvPr id="12" name="Picture Placeholder 11" descr="climate-change-sad-polar-bear.jpg"/>
          <p:cNvPicPr>
            <a:picLocks noGrp="1" noChangeAspect="1"/>
          </p:cNvPicPr>
          <p:nvPr>
            <p:ph type="pic" sz="quarter" idx="12"/>
          </p:nvPr>
        </p:nvPicPr>
        <p:blipFill>
          <a:blip r:embed="rId3"/>
          <a:srcRect t="-5804" b="-5804"/>
          <a:stretch>
            <a:fillRect/>
          </a:stretch>
        </p:blipFill>
        <p:spPr>
          <a:xfrm rot="504148">
            <a:off x="5471002" y="204903"/>
            <a:ext cx="2966790" cy="220973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821" y="381000"/>
            <a:ext cx="3693695" cy="1631950"/>
          </a:xfrm>
        </p:spPr>
        <p:txBody>
          <a:bodyPr/>
          <a:lstStyle/>
          <a:p>
            <a:r>
              <a:rPr lang="en-US" sz="3200" dirty="0" smtClean="0"/>
              <a:t>Step 2 Continues:  Gathering the Evidence</a:t>
            </a:r>
            <a:endParaRPr lang="en-US" sz="3200" dirty="0"/>
          </a:p>
        </p:txBody>
      </p:sp>
      <p:sp>
        <p:nvSpPr>
          <p:cNvPr id="6" name="Text Placeholder 5"/>
          <p:cNvSpPr>
            <a:spLocks noGrp="1"/>
          </p:cNvSpPr>
          <p:nvPr>
            <p:ph type="body" sz="half" idx="2"/>
          </p:nvPr>
        </p:nvSpPr>
        <p:spPr>
          <a:xfrm>
            <a:off x="489185" y="2084389"/>
            <a:ext cx="3687703" cy="3935412"/>
          </a:xfrm>
        </p:spPr>
        <p:txBody>
          <a:bodyPr/>
          <a:lstStyle/>
          <a:p>
            <a:pPr algn="l"/>
            <a:r>
              <a:rPr lang="en-US" b="1" dirty="0" smtClean="0"/>
              <a:t>Global Warming Fast Facts</a:t>
            </a:r>
          </a:p>
          <a:p>
            <a:pPr algn="l"/>
            <a:r>
              <a:rPr lang="en-US" b="1" dirty="0" smtClean="0"/>
              <a:t>Industrialization, deforestation, and pollution have greatly increased atmospheric concentrations of water vapor, carbon dioxide, methane, and nitrous oxide, all greenhouse gases that help trap heat near Earth's surface.</a:t>
            </a:r>
          </a:p>
          <a:p>
            <a:pPr algn="l"/>
            <a:r>
              <a:rPr lang="en-US" b="1" dirty="0" smtClean="0"/>
              <a:t>National Geographic New </a:t>
            </a:r>
            <a:r>
              <a:rPr lang="en-US" b="1" dirty="0" smtClean="0">
                <a:hlinkClick r:id="rId2"/>
              </a:rPr>
              <a:t>http://news.nationalgeographic.com/news/2004/12/1206_041206_global_warming_2.html</a:t>
            </a:r>
            <a:endParaRPr lang="en-US" b="1" dirty="0" smtClean="0"/>
          </a:p>
          <a:p>
            <a:pPr algn="l"/>
            <a:endParaRPr lang="en-US" sz="2000" b="1" dirty="0"/>
          </a:p>
        </p:txBody>
      </p:sp>
      <p:pic>
        <p:nvPicPr>
          <p:cNvPr id="9" name="Picture Placeholder 8" descr="Warming_Indicators_1024.jpg"/>
          <p:cNvPicPr>
            <a:picLocks noGrp="1" noChangeAspect="1"/>
          </p:cNvPicPr>
          <p:nvPr>
            <p:ph type="pic" sz="quarter" idx="13"/>
          </p:nvPr>
        </p:nvPicPr>
        <p:blipFill>
          <a:blip r:embed="rId3"/>
          <a:srcRect l="-3905" r="-3905"/>
          <a:stretch>
            <a:fillRect/>
          </a:stretch>
        </p:blipFill>
        <p:spPr/>
      </p:pic>
      <p:pic>
        <p:nvPicPr>
          <p:cNvPr id="12" name="Picture Placeholder 11" descr="32254149.cms.jpeg"/>
          <p:cNvPicPr>
            <a:picLocks noGrp="1" noChangeAspect="1"/>
          </p:cNvPicPr>
          <p:nvPr>
            <p:ph type="pic" sz="quarter" idx="14"/>
          </p:nvPr>
        </p:nvPicPr>
        <p:blipFill>
          <a:blip r:embed="rId4"/>
          <a:srcRect l="-4028" r="-4028"/>
          <a:stretch>
            <a:fillRect/>
          </a:stretch>
        </p:blipFill>
        <p:spPr>
          <a:xfrm rot="307655">
            <a:off x="4297362" y="3383407"/>
            <a:ext cx="4141140" cy="288137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27" y="204537"/>
            <a:ext cx="2841704" cy="3220760"/>
          </a:xfrm>
        </p:spPr>
        <p:txBody>
          <a:bodyPr/>
          <a:lstStyle/>
          <a:p>
            <a:r>
              <a:rPr lang="en-US" sz="4800" b="1" dirty="0" smtClean="0"/>
              <a:t>Step 3: Identify the Causes</a:t>
            </a:r>
            <a:endParaRPr lang="en-US" sz="4800" b="1" dirty="0"/>
          </a:p>
        </p:txBody>
      </p:sp>
      <p:pic>
        <p:nvPicPr>
          <p:cNvPr id="6" name="Picture Placeholder 5" descr="greenhousegas_3.jpg"/>
          <p:cNvPicPr>
            <a:picLocks noGrp="1" noChangeAspect="1"/>
          </p:cNvPicPr>
          <p:nvPr>
            <p:ph type="pic" idx="1"/>
          </p:nvPr>
        </p:nvPicPr>
        <p:blipFill>
          <a:blip r:embed="rId2"/>
          <a:srcRect l="-11373" r="-11373"/>
          <a:stretch>
            <a:fillRect/>
          </a:stretch>
        </p:blipFill>
        <p:spPr>
          <a:xfrm rot="21414040">
            <a:off x="3343949" y="145666"/>
            <a:ext cx="5486400" cy="3626214"/>
          </a:xfrm>
        </p:spPr>
      </p:pic>
      <p:sp>
        <p:nvSpPr>
          <p:cNvPr id="4" name="Text Placeholder 3"/>
          <p:cNvSpPr>
            <a:spLocks noGrp="1"/>
          </p:cNvSpPr>
          <p:nvPr>
            <p:ph type="body" sz="half" idx="2"/>
          </p:nvPr>
        </p:nvSpPr>
        <p:spPr>
          <a:xfrm>
            <a:off x="408227" y="4161861"/>
            <a:ext cx="8314668" cy="2517529"/>
          </a:xfrm>
        </p:spPr>
        <p:txBody>
          <a:bodyPr>
            <a:normAutofit fontScale="70000" lnSpcReduction="20000"/>
          </a:bodyPr>
          <a:lstStyle/>
          <a:p>
            <a:pPr marL="0" lvl="1">
              <a:spcBef>
                <a:spcPts val="300"/>
              </a:spcBef>
            </a:pPr>
            <a:r>
              <a:rPr lang="en-US" sz="2600" dirty="0" smtClean="0"/>
              <a:t>Task 1: Use the following hyperlink to identify the causes of greenhouse gas emissions. </a:t>
            </a:r>
          </a:p>
          <a:p>
            <a:pPr marL="0" lvl="1">
              <a:spcBef>
                <a:spcPts val="300"/>
              </a:spcBef>
            </a:pPr>
            <a:r>
              <a:rPr lang="en-US" sz="2300" dirty="0" smtClean="0">
                <a:solidFill>
                  <a:srgbClr val="0F6FC6"/>
                </a:solidFill>
                <a:hlinkClick r:id="rId3"/>
              </a:rPr>
              <a:t>http://www.epa.gov/climatechange/ghgemissions/sources.html</a:t>
            </a:r>
            <a:r>
              <a:rPr lang="en-US" sz="2300" dirty="0" smtClean="0"/>
              <a:t> </a:t>
            </a:r>
          </a:p>
          <a:p>
            <a:pPr marL="0" lvl="1">
              <a:spcBef>
                <a:spcPts val="300"/>
              </a:spcBef>
            </a:pPr>
            <a:endParaRPr lang="en-US" sz="2600" dirty="0" smtClean="0"/>
          </a:p>
          <a:p>
            <a:pPr marL="0" lvl="1">
              <a:spcBef>
                <a:spcPts val="300"/>
              </a:spcBef>
            </a:pPr>
            <a:r>
              <a:rPr lang="en-US" sz="2600" dirty="0" smtClean="0"/>
              <a:t>Task 2: Use worksheet 3 to record the causes of greenhouse gas emissions.</a:t>
            </a:r>
          </a:p>
          <a:p>
            <a:pPr marL="0" lvl="1">
              <a:spcBef>
                <a:spcPts val="300"/>
              </a:spcBef>
            </a:pPr>
            <a:r>
              <a:rPr lang="en-US" sz="2600" dirty="0" smtClean="0">
                <a:hlinkClick r:id="rId4"/>
              </a:rPr>
              <a:t>http://flippedtips.com/plegal/tips/worksheet3.html</a:t>
            </a:r>
            <a:endParaRPr lang="en-US" sz="2600" dirty="0" smtClean="0"/>
          </a:p>
          <a:p>
            <a:pPr marL="0" lvl="1">
              <a:spcBef>
                <a:spcPts val="300"/>
              </a:spcBef>
            </a:pPr>
            <a:endParaRPr lang="en-US" sz="2286" dirty="0" smtClean="0"/>
          </a:p>
          <a:p>
            <a:pPr marL="0" lvl="1">
              <a:spcBef>
                <a:spcPts val="300"/>
              </a:spcBef>
            </a:pPr>
            <a:endParaRPr lang="en-US" sz="2286" dirty="0" smtClean="0"/>
          </a:p>
          <a:p>
            <a:pPr marL="0" lvl="1">
              <a:spcBef>
                <a:spcPts val="300"/>
              </a:spcBef>
            </a:pPr>
            <a:r>
              <a:rPr lang="en-US" sz="2286" dirty="0" smtClean="0"/>
              <a:t>  </a:t>
            </a:r>
          </a:p>
          <a:p>
            <a:pPr marL="0" lvl="1">
              <a:spcBef>
                <a:spcPts val="300"/>
              </a:spcBef>
            </a:pPr>
            <a:endParaRPr lang="en-US" sz="2286" dirty="0" smtClean="0"/>
          </a:p>
          <a:p>
            <a:pPr marL="0" lvl="1">
              <a:spcBef>
                <a:spcPts val="300"/>
              </a:spcBef>
            </a:pPr>
            <a:endParaRPr lang="en-US" sz="2286" dirty="0" smtClean="0"/>
          </a:p>
          <a:p>
            <a:pPr marL="0" lvl="1">
              <a:spcBef>
                <a:spcPts val="300"/>
              </a:spcBef>
            </a:pPr>
            <a:endParaRPr lang="en-US" sz="2286" dirty="0" smtClean="0"/>
          </a:p>
          <a:p>
            <a:pPr marL="0" lvl="1">
              <a:spcBef>
                <a:spcPts val="300"/>
              </a:spcBef>
            </a:pPr>
            <a:endParaRPr lang="en-US" sz="2286" dirty="0" smtClean="0"/>
          </a:p>
          <a:p>
            <a:pPr marL="0" lvl="1">
              <a:spcBef>
                <a:spcPts val="300"/>
              </a:spcBef>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142</TotalTime>
  <Words>373</Words>
  <Application>Microsoft Office PowerPoint</Application>
  <PresentationFormat>On-screen Show (4:3)</PresentationFormat>
  <Paragraphs>39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Habitat</vt:lpstr>
      <vt:lpstr>GREENHOUSE GAS EMISSIONS THE CAUSE OF  GLOBAL WARMING?</vt:lpstr>
      <vt:lpstr>PPA SUMMARY The Public Policy Analyst (PPA) is designed to help students to maximize their participation in government as responsible citizens. As a public policy analyst, you and your class will develop the following  policy skills, learning how to:</vt:lpstr>
      <vt:lpstr>Step1: Defining the Problem</vt:lpstr>
      <vt:lpstr>Step 2:  Gathering the Evidence</vt:lpstr>
      <vt:lpstr>Step 2 Continues: Gathering The Evidence</vt:lpstr>
      <vt:lpstr>Step 2 Continues:  Gathering the Evidence</vt:lpstr>
      <vt:lpstr>Step 3: Identify the Causes</vt:lpstr>
    </vt:vector>
  </TitlesOfParts>
  <Company>NYC Board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lowering electrical usage at Inwood JHS52</dc:title>
  <dc:creator>maria rojas</dc:creator>
  <cp:lastModifiedBy>ann nigro</cp:lastModifiedBy>
  <cp:revision>9</cp:revision>
  <dcterms:created xsi:type="dcterms:W3CDTF">2014-09-22T22:03:45Z</dcterms:created>
  <dcterms:modified xsi:type="dcterms:W3CDTF">2014-09-23T13:28:40Z</dcterms:modified>
</cp:coreProperties>
</file>