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79" r:id="rId3"/>
    <p:sldId id="280" r:id="rId4"/>
    <p:sldId id="286" r:id="rId5"/>
    <p:sldId id="256" r:id="rId6"/>
    <p:sldId id="282" r:id="rId7"/>
    <p:sldId id="287" r:id="rId8"/>
    <p:sldId id="257" r:id="rId9"/>
    <p:sldId id="258" r:id="rId10"/>
    <p:sldId id="259" r:id="rId11"/>
    <p:sldId id="260" r:id="rId12"/>
    <p:sldId id="264" r:id="rId13"/>
    <p:sldId id="265" r:id="rId14"/>
    <p:sldId id="289" r:id="rId15"/>
    <p:sldId id="266" r:id="rId16"/>
    <p:sldId id="290" r:id="rId17"/>
    <p:sldId id="268" r:id="rId18"/>
    <p:sldId id="291" r:id="rId19"/>
    <p:sldId id="269" r:id="rId20"/>
    <p:sldId id="292" r:id="rId21"/>
    <p:sldId id="270" r:id="rId22"/>
    <p:sldId id="271" r:id="rId23"/>
    <p:sldId id="275" r:id="rId24"/>
    <p:sldId id="272" r:id="rId25"/>
    <p:sldId id="276"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8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705" autoAdjust="0"/>
  </p:normalViewPr>
  <p:slideViewPr>
    <p:cSldViewPr>
      <p:cViewPr varScale="1">
        <p:scale>
          <a:sx n="66" d="100"/>
          <a:sy n="66" d="100"/>
        </p:scale>
        <p:origin x="-552" y="-114"/>
      </p:cViewPr>
      <p:guideLst>
        <p:guide orient="horz" pos="2160"/>
        <p:guide pos="2880"/>
      </p:guideLst>
    </p:cSldViewPr>
  </p:slideViewPr>
  <p:outlineViewPr>
    <p:cViewPr>
      <p:scale>
        <a:sx n="33" d="100"/>
        <a:sy n="33" d="100"/>
      </p:scale>
      <p:origin x="19"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DBAAC-53A8-4AB0-BE7C-6AB84E60C47F}" type="datetimeFigureOut">
              <a:rPr lang="en-US" smtClean="0"/>
              <a:pPr/>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3E894-92D1-4D2A-90BC-06D23A94005D}" type="slidenum">
              <a:rPr lang="en-US" smtClean="0"/>
              <a:pPr/>
              <a:t>‹#›</a:t>
            </a:fld>
            <a:endParaRPr lang="en-US"/>
          </a:p>
        </p:txBody>
      </p:sp>
    </p:spTree>
    <p:extLst>
      <p:ext uri="{BB962C8B-B14F-4D97-AF65-F5344CB8AC3E}">
        <p14:creationId xmlns="" xmlns:p14="http://schemas.microsoft.com/office/powerpoint/2010/main" val="2336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3E894-92D1-4D2A-90BC-06D23A94005D}" type="slidenum">
              <a:rPr lang="en-US" smtClean="0"/>
              <a:pPr/>
              <a:t>7</a:t>
            </a:fld>
            <a:endParaRPr lang="en-US"/>
          </a:p>
        </p:txBody>
      </p:sp>
    </p:spTree>
    <p:extLst>
      <p:ext uri="{BB962C8B-B14F-4D97-AF65-F5344CB8AC3E}">
        <p14:creationId xmlns="" xmlns:p14="http://schemas.microsoft.com/office/powerpoint/2010/main" val="120243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24790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185914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63922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4D041B-6D6E-4547-B612-A36EA5C08C06}"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F9D6-C22F-42C8-A2AD-865AF3074DF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4D041B-6D6E-4547-B612-A36EA5C08C06}"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D041B-6D6E-4547-B612-A36EA5C08C06}" type="datetimeFigureOut">
              <a:rPr lang="en-US" smtClean="0"/>
              <a:pPr/>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D041B-6D6E-4547-B612-A36EA5C08C06}"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94D041B-6D6E-4547-B612-A36EA5C08C06}" type="datetimeFigureOut">
              <a:rPr lang="en-US" smtClean="0"/>
              <a:pPr/>
              <a:t>9/30/2014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3DFF9D6-C22F-42C8-A2AD-865AF3074D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1390772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D041B-6D6E-4547-B612-A36EA5C08C06}"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D041B-6D6E-4547-B612-A36EA5C08C06}"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363458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D041B-6D6E-4547-B612-A36EA5C08C06}"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8644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D041B-6D6E-4547-B612-A36EA5C08C06}"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417786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D041B-6D6E-4547-B612-A36EA5C08C06}" type="datetimeFigureOut">
              <a:rPr lang="en-US" smtClean="0"/>
              <a:pPr/>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265417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D041B-6D6E-4547-B612-A36EA5C08C06}"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478058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D041B-6D6E-4547-B612-A36EA5C08C06}"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383288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D041B-6D6E-4547-B612-A36EA5C08C06}"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239650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D041B-6D6E-4547-B612-A36EA5C08C06}" type="datetimeFigureOut">
              <a:rPr lang="en-US" smtClean="0"/>
              <a:pPr/>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FF9D6-C22F-42C8-A2AD-865AF3074DFA}" type="slidenum">
              <a:rPr lang="en-US" smtClean="0"/>
              <a:pPr/>
              <a:t>‹#›</a:t>
            </a:fld>
            <a:endParaRPr lang="en-US"/>
          </a:p>
        </p:txBody>
      </p:sp>
    </p:spTree>
    <p:extLst>
      <p:ext uri="{BB962C8B-B14F-4D97-AF65-F5344CB8AC3E}">
        <p14:creationId xmlns="" xmlns:p14="http://schemas.microsoft.com/office/powerpoint/2010/main" val="104143232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94D041B-6D6E-4547-B612-A36EA5C08C06}" type="datetimeFigureOut">
              <a:rPr lang="en-US" smtClean="0"/>
              <a:pPr/>
              <a:t>9/30/2014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3DFF9D6-C22F-42C8-A2AD-865AF3074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http://flippedtips.com/plegal/tips/worksheet3.doc"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hyperlink" Target="http://www.nytimes.com/2014/09/23/opinion/new-york-takes-on-climate-change.htm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flippedtips.com/plegal/tips/worksheet5.doc"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flippedtips.com/plegal/ppa/intro.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audio" Target="../media/audio21.wav"/></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13.xml"/><Relationship Id="rId4" Type="http://schemas.openxmlformats.org/officeDocument/2006/relationships/audio" Target="../media/audio31.wav"/></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350.org/about/scienc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90600"/>
            <a:ext cx="7772400" cy="30480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4400" dirty="0" smtClean="0">
                <a:solidFill>
                  <a:schemeClr val="accent4">
                    <a:lumMod val="50000"/>
                  </a:schemeClr>
                </a:solidFill>
              </a:rPr>
              <a:t>N.Y.C. and Climate Change </a:t>
            </a:r>
            <a:r>
              <a:rPr lang="en-US" sz="3200" dirty="0" smtClean="0">
                <a:solidFill>
                  <a:schemeClr val="accent4">
                    <a:lumMod val="50000"/>
                  </a:schemeClr>
                </a:solidFill>
              </a:rPr>
              <a:t/>
            </a:r>
            <a:br>
              <a:rPr lang="en-US" sz="3200" dirty="0" smtClean="0">
                <a:solidFill>
                  <a:schemeClr val="accent4">
                    <a:lumMod val="50000"/>
                  </a:schemeClr>
                </a:solidFill>
              </a:rPr>
            </a:br>
            <a:r>
              <a:rPr lang="en-US" sz="3200" dirty="0" smtClean="0">
                <a:solidFill>
                  <a:schemeClr val="accent4">
                    <a:lumMod val="50000"/>
                  </a:schemeClr>
                </a:solidFill>
              </a:rPr>
              <a:t/>
            </a:r>
            <a:br>
              <a:rPr lang="en-US" sz="3200" dirty="0" smtClean="0">
                <a:solidFill>
                  <a:schemeClr val="accent4">
                    <a:lumMod val="50000"/>
                  </a:schemeClr>
                </a:solidFill>
              </a:rPr>
            </a:br>
            <a:r>
              <a:rPr lang="en-US" sz="1800" dirty="0" smtClean="0">
                <a:solidFill>
                  <a:schemeClr val="accent4">
                    <a:lumMod val="50000"/>
                  </a:schemeClr>
                </a:solidFill>
              </a:rPr>
              <a:t> Luisa Padilla-Korber</a:t>
            </a:r>
            <a:br>
              <a:rPr lang="en-US" sz="1800" dirty="0" smtClean="0">
                <a:solidFill>
                  <a:schemeClr val="accent4">
                    <a:lumMod val="50000"/>
                  </a:schemeClr>
                </a:solidFill>
              </a:rPr>
            </a:br>
            <a:r>
              <a:rPr lang="en-US" sz="1800" dirty="0" smtClean="0">
                <a:solidFill>
                  <a:schemeClr val="accent4">
                    <a:lumMod val="50000"/>
                  </a:schemeClr>
                </a:solidFill>
              </a:rPr>
              <a:t>IS 52, M. </a:t>
            </a:r>
            <a:r>
              <a:rPr lang="en-US" sz="1800" dirty="0">
                <a:solidFill>
                  <a:schemeClr val="accent4">
                    <a:lumMod val="50000"/>
                  </a:schemeClr>
                </a:solidFill>
              </a:rPr>
              <a:t/>
            </a:r>
            <a:br>
              <a:rPr lang="en-US" sz="1800" dirty="0">
                <a:solidFill>
                  <a:schemeClr val="accent4">
                    <a:lumMod val="50000"/>
                  </a:schemeClr>
                </a:solidFill>
              </a:rPr>
            </a:br>
            <a:r>
              <a:rPr lang="en-US" sz="1800" dirty="0" smtClean="0">
                <a:solidFill>
                  <a:schemeClr val="accent4">
                    <a:lumMod val="50000"/>
                  </a:schemeClr>
                </a:solidFill>
              </a:rPr>
              <a:t>650 ACADEMY </a:t>
            </a:r>
            <a:br>
              <a:rPr lang="en-US" sz="1800" dirty="0" smtClean="0">
                <a:solidFill>
                  <a:schemeClr val="accent4">
                    <a:lumMod val="50000"/>
                  </a:schemeClr>
                </a:solidFill>
              </a:rPr>
            </a:br>
            <a:r>
              <a:rPr lang="en-US" sz="1800" dirty="0" smtClean="0">
                <a:solidFill>
                  <a:schemeClr val="accent4">
                    <a:lumMod val="50000"/>
                  </a:schemeClr>
                </a:solidFill>
              </a:rPr>
              <a:t>New York, New York 10034</a:t>
            </a:r>
            <a:br>
              <a:rPr lang="en-US" sz="1800" dirty="0" smtClean="0">
                <a:solidFill>
                  <a:schemeClr val="accent4">
                    <a:lumMod val="50000"/>
                  </a:schemeClr>
                </a:solidFill>
              </a:rPr>
            </a:br>
            <a:r>
              <a:rPr lang="en-US" sz="1800" dirty="0">
                <a:solidFill>
                  <a:schemeClr val="accent4">
                    <a:lumMod val="50000"/>
                  </a:schemeClr>
                </a:solidFill>
              </a:rPr>
              <a:t/>
            </a:r>
            <a:br>
              <a:rPr lang="en-US" sz="1800" dirty="0">
                <a:solidFill>
                  <a:schemeClr val="accent4">
                    <a:lumMod val="50000"/>
                  </a:schemeClr>
                </a:solidFill>
              </a:rPr>
            </a:br>
            <a:r>
              <a:rPr lang="en-US" sz="1800" dirty="0" smtClean="0">
                <a:solidFill>
                  <a:schemeClr val="accent4">
                    <a:lumMod val="50000"/>
                  </a:schemeClr>
                </a:solidFill>
              </a:rPr>
              <a:t>2014-2015</a:t>
            </a:r>
            <a:br>
              <a:rPr lang="en-US" sz="1800" dirty="0" smtClean="0">
                <a:solidFill>
                  <a:schemeClr val="accent4">
                    <a:lumMod val="50000"/>
                  </a:schemeClr>
                </a:solidFill>
              </a:rPr>
            </a:br>
            <a:r>
              <a:rPr lang="en-US" sz="1800" dirty="0">
                <a:solidFill>
                  <a:schemeClr val="accent4">
                    <a:lumMod val="50000"/>
                  </a:schemeClr>
                </a:solidFill>
              </a:rPr>
              <a:t/>
            </a:r>
            <a:br>
              <a:rPr lang="en-US" sz="1800" dirty="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a:solidFill>
                  <a:schemeClr val="accent4">
                    <a:lumMod val="50000"/>
                  </a:schemeClr>
                </a:solidFill>
              </a:rPr>
              <a:t/>
            </a:r>
            <a:br>
              <a:rPr lang="en-US" sz="1800" dirty="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a:solidFill>
                  <a:schemeClr val="accent4">
                    <a:lumMod val="50000"/>
                  </a:schemeClr>
                </a:solidFill>
              </a:rPr>
              <a:t/>
            </a:r>
            <a:br>
              <a:rPr lang="en-US" sz="1800" dirty="0">
                <a:solidFill>
                  <a:schemeClr val="accent4">
                    <a:lumMod val="50000"/>
                  </a:schemeClr>
                </a:solidFill>
              </a:rPr>
            </a:br>
            <a:r>
              <a:rPr lang="en-US" sz="1800" dirty="0" smtClean="0">
                <a:solidFill>
                  <a:schemeClr val="accent4">
                    <a:lumMod val="50000"/>
                  </a:schemeClr>
                </a:solidFill>
              </a:rPr>
              <a:t/>
            </a:r>
            <a:br>
              <a:rPr lang="en-US" sz="1800" dirty="0" smtClean="0">
                <a:solidFill>
                  <a:schemeClr val="accent4">
                    <a:lumMod val="50000"/>
                  </a:schemeClr>
                </a:solidFill>
              </a:rPr>
            </a:br>
            <a:r>
              <a:rPr lang="en-US" sz="1800" dirty="0">
                <a:solidFill>
                  <a:schemeClr val="accent4">
                    <a:lumMod val="50000"/>
                  </a:schemeClr>
                </a:solidFill>
              </a:rPr>
              <a:t/>
            </a:r>
            <a:br>
              <a:rPr lang="en-US" sz="1800" dirty="0">
                <a:solidFill>
                  <a:schemeClr val="accent4">
                    <a:lumMod val="50000"/>
                  </a:schemeClr>
                </a:solidFill>
              </a:rPr>
            </a:br>
            <a:endParaRPr lang="en-US" sz="3200" dirty="0">
              <a:solidFill>
                <a:schemeClr val="accent4">
                  <a:lumMod val="50000"/>
                </a:schemeClr>
              </a:solidFill>
            </a:endParaRPr>
          </a:p>
        </p:txBody>
      </p:sp>
      <p:sp>
        <p:nvSpPr>
          <p:cNvPr id="3" name="Text Placeholder 2"/>
          <p:cNvSpPr>
            <a:spLocks noGrp="1"/>
          </p:cNvSpPr>
          <p:nvPr>
            <p:ph type="body" idx="1"/>
          </p:nvPr>
        </p:nvSpPr>
        <p:spPr>
          <a:xfrm>
            <a:off x="722313" y="2906713"/>
            <a:ext cx="7772400" cy="2427287"/>
          </a:xfrm>
        </p:spPr>
        <p:txBody>
          <a:bodyPr/>
          <a:lstStyle/>
          <a:p>
            <a:pPr algn="ctr"/>
            <a:r>
              <a:rPr lang="en-US" dirty="0" smtClean="0"/>
              <a:t> mrs.padilla@inwood52.org</a:t>
            </a:r>
            <a:endParaRPr lang="en-US" dirty="0"/>
          </a:p>
        </p:txBody>
      </p:sp>
      <p:sp>
        <p:nvSpPr>
          <p:cNvPr id="6" name="Rectangle 5"/>
          <p:cNvSpPr>
            <a:spLocks noGrp="1" noChangeArrowheads="1"/>
          </p:cNvSpPr>
          <p:nvPr/>
        </p:nvSpPr>
        <p:spPr bwMode="auto">
          <a:xfrm>
            <a:off x="685800" y="13716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Font typeface="Wingdings" pitchFamily="2" charset="2"/>
              <a:buNone/>
            </a:pPr>
            <a:r>
              <a:rPr lang="en-US" altLang="en-US" dirty="0"/>
              <a:t>   </a:t>
            </a:r>
          </a:p>
          <a:p>
            <a:pPr>
              <a:buFont typeface="Wingdings" pitchFamily="2" charset="2"/>
              <a:buNone/>
            </a:pPr>
            <a:endParaRPr lang="en-US" altLang="en-US" dirty="0"/>
          </a:p>
        </p:txBody>
      </p:sp>
    </p:spTree>
    <p:extLst>
      <p:ext uri="{BB962C8B-B14F-4D97-AF65-F5344CB8AC3E}">
        <p14:creationId xmlns="" xmlns:p14="http://schemas.microsoft.com/office/powerpoint/2010/main" val="3838082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724400"/>
            <a:ext cx="6019800" cy="685800"/>
          </a:xfrm>
        </p:spPr>
        <p:txBody>
          <a:bodyPr>
            <a:normAutofit fontScale="90000"/>
          </a:bodyPr>
          <a:lstStyle/>
          <a:p>
            <a:r>
              <a:rPr lang="en-US" b="0" dirty="0" smtClean="0"/>
              <a:t>flooded subway tunnels from Hurricane Sandy, in NYC in 2012</a:t>
            </a:r>
            <a:endParaRPr lang="en-US" b="0" dirty="0"/>
          </a:p>
        </p:txBody>
      </p:sp>
      <p:sp>
        <p:nvSpPr>
          <p:cNvPr id="4" name="Text Placeholder 3"/>
          <p:cNvSpPr>
            <a:spLocks noGrp="1"/>
          </p:cNvSpPr>
          <p:nvPr>
            <p:ph type="body" sz="half" idx="2"/>
          </p:nvPr>
        </p:nvSpPr>
        <p:spPr>
          <a:xfrm>
            <a:off x="1447800" y="5791200"/>
            <a:ext cx="6248400" cy="609600"/>
          </a:xfrm>
        </p:spPr>
        <p:txBody>
          <a:bodyPr>
            <a:noAutofit/>
          </a:bodyPr>
          <a:lstStyle/>
          <a:p>
            <a:r>
              <a:rPr lang="en-US" sz="2400" b="1" dirty="0" smtClean="0">
                <a:solidFill>
                  <a:srgbClr val="C00000"/>
                </a:solidFill>
              </a:rPr>
              <a:t>…and increasing frequency of intense storms.”</a:t>
            </a:r>
            <a:endParaRPr lang="en-US" sz="2400" b="1" dirty="0">
              <a:solidFill>
                <a:srgbClr val="C00000"/>
              </a:solidFill>
            </a:endParaRPr>
          </a:p>
        </p:txBody>
      </p:sp>
      <p:pic>
        <p:nvPicPr>
          <p:cNvPr id="5122" name="Picture 2" descr="http://assets.dnainfo.com/generated/photo/flooding-from-hurricane-sandy-13515594947523.jpg/extralarge.jpg"/>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05000" y="533400"/>
            <a:ext cx="5486400"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92452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00600"/>
            <a:ext cx="6019800" cy="1066800"/>
          </a:xfrm>
        </p:spPr>
        <p:txBody>
          <a:bodyPr>
            <a:normAutofit/>
          </a:bodyPr>
          <a:lstStyle/>
          <a:p>
            <a:r>
              <a:rPr lang="en-US" b="0" dirty="0"/>
              <a:t>H</a:t>
            </a:r>
            <a:r>
              <a:rPr lang="en-US" b="0" dirty="0" smtClean="0"/>
              <a:t>omes and neighborhoods destroyed, 18 deaths, emergency generators in hospitals flooded, schools &amp; transportation &amp; businesses closed – NYC 2012</a:t>
            </a:r>
            <a:endParaRPr lang="en-US" b="0" dirty="0"/>
          </a:p>
        </p:txBody>
      </p:sp>
      <p:sp>
        <p:nvSpPr>
          <p:cNvPr id="5" name="Picture Placeholder 2"/>
          <p:cNvSpPr txBox="1">
            <a:spLocks/>
          </p:cNvSpPr>
          <p:nvPr/>
        </p:nvSpPr>
        <p:spPr>
          <a:xfrm>
            <a:off x="1752600" y="609600"/>
            <a:ext cx="5486400" cy="4114800"/>
          </a:xfrm>
          <a:prstGeom prst="rect">
            <a:avLst/>
          </a:prstGeom>
        </p:spPr>
      </p:sp>
      <p:pic>
        <p:nvPicPr>
          <p:cNvPr id="6146" name="Picture 2" descr="http://assets.dnainfo.com/generated/photo/flooding-from-hurricane-sandy-13515595049321.jpg/extralarge.jpg"/>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672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7924800" cy="6096000"/>
          </a:xfrm>
        </p:spPr>
        <p:txBody>
          <a:bodyPr>
            <a:normAutofit/>
          </a:bodyPr>
          <a:lstStyle/>
          <a:p>
            <a:r>
              <a:rPr lang="en-US" sz="2400" dirty="0" smtClean="0"/>
              <a:t>“The damage caused by Hurricane Sandy in 2012 provided tragic evidence of these risks. Almost 2 years later, we are still recovering. Globally, rising sea levels will flood coastlines, droughts will disrupt livelihoods, and storms and other extreme weather will threaten lives and economic development….</a:t>
            </a:r>
            <a:br>
              <a:rPr lang="en-US" sz="2400" dirty="0" smtClean="0"/>
            </a:br>
            <a:r>
              <a:rPr lang="en-US" sz="2400" dirty="0"/>
              <a:t/>
            </a:r>
            <a:br>
              <a:rPr lang="en-US" sz="2400" dirty="0"/>
            </a:br>
            <a:r>
              <a:rPr lang="en-US" sz="3200" dirty="0" smtClean="0"/>
              <a:t>Inaction is not an option.”</a:t>
            </a:r>
            <a:br>
              <a:rPr lang="en-US" sz="3200" dirty="0" smtClean="0"/>
            </a:br>
            <a:r>
              <a:rPr lang="en-US" sz="3200" dirty="0"/>
              <a:t/>
            </a:r>
            <a:br>
              <a:rPr lang="en-US" sz="3200" dirty="0"/>
            </a:br>
            <a:r>
              <a:rPr lang="en-US" sz="3200" dirty="0" smtClean="0"/>
              <a:t>Mayor Bill de </a:t>
            </a:r>
            <a:r>
              <a:rPr lang="en-US" sz="3200" dirty="0" err="1" smtClean="0"/>
              <a:t>Blasio</a:t>
            </a:r>
            <a:r>
              <a:rPr lang="en-US" sz="3200" dirty="0" smtClean="0"/>
              <a:t/>
            </a:r>
            <a:br>
              <a:rPr lang="en-US" sz="3200" dirty="0" smtClean="0"/>
            </a:br>
            <a:r>
              <a:rPr lang="en-US" sz="3200" dirty="0" smtClean="0"/>
              <a:t>at the U.N. Summit</a:t>
            </a:r>
            <a:r>
              <a:rPr lang="en-US" sz="3200" dirty="0"/>
              <a:t/>
            </a:r>
            <a:br>
              <a:rPr lang="en-US" sz="3200" dirty="0"/>
            </a:br>
            <a:r>
              <a:rPr lang="en-US" sz="3200" dirty="0" smtClean="0"/>
              <a:t>on September 21, 2014</a:t>
            </a:r>
            <a:endParaRPr lang="en-US" sz="3200" dirty="0"/>
          </a:p>
        </p:txBody>
      </p:sp>
    </p:spTree>
    <p:extLst>
      <p:ext uri="{BB962C8B-B14F-4D97-AF65-F5344CB8AC3E}">
        <p14:creationId xmlns="" xmlns:p14="http://schemas.microsoft.com/office/powerpoint/2010/main" val="3182777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a:t>
            </a:r>
            <a:endParaRPr lang="en-US" dirty="0"/>
          </a:p>
        </p:txBody>
      </p:sp>
      <p:sp>
        <p:nvSpPr>
          <p:cNvPr id="4" name="Text Placeholder 3"/>
          <p:cNvSpPr>
            <a:spLocks noGrp="1"/>
          </p:cNvSpPr>
          <p:nvPr>
            <p:ph type="body" sz="half" idx="2"/>
          </p:nvPr>
        </p:nvSpPr>
        <p:spPr/>
        <p:txBody>
          <a:bodyPr>
            <a:normAutofit fontScale="85000" lnSpcReduction="20000"/>
          </a:bodyPr>
          <a:lstStyle/>
          <a:p>
            <a:endParaRPr lang="en-US" sz="2400" dirty="0" smtClean="0"/>
          </a:p>
          <a:p>
            <a:r>
              <a:rPr lang="en-US" sz="2800" dirty="0" smtClean="0">
                <a:solidFill>
                  <a:schemeClr val="accent3">
                    <a:lumMod val="75000"/>
                  </a:schemeClr>
                </a:solidFill>
              </a:rPr>
              <a:t>Identify the causes</a:t>
            </a:r>
            <a:endParaRPr lang="en-US" sz="2800" dirty="0">
              <a:solidFill>
                <a:schemeClr val="accent3">
                  <a:lumMod val="75000"/>
                </a:schemeClr>
              </a:solidFill>
            </a:endParaRPr>
          </a:p>
        </p:txBody>
      </p:sp>
    </p:spTree>
    <p:extLst>
      <p:ext uri="{BB962C8B-B14F-4D97-AF65-F5344CB8AC3E}">
        <p14:creationId xmlns="" xmlns:p14="http://schemas.microsoft.com/office/powerpoint/2010/main" val="154228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90265" y="609600"/>
            <a:ext cx="3276600" cy="25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The Causes of Climate Change</a:t>
            </a:r>
            <a:r>
              <a:rPr lang="en-US" dirty="0" smtClean="0"/>
              <a:t> </a:t>
            </a:r>
            <a:endParaRPr lang="en-US" dirty="0"/>
          </a:p>
        </p:txBody>
      </p:sp>
      <p:sp>
        <p:nvSpPr>
          <p:cNvPr id="3" name="Rectangle 2"/>
          <p:cNvSpPr/>
          <p:nvPr/>
        </p:nvSpPr>
        <p:spPr>
          <a:xfrm>
            <a:off x="2819398" y="3581400"/>
            <a:ext cx="3124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Burning of fossil fuels</a:t>
            </a:r>
          </a:p>
          <a:p>
            <a:pPr algn="ctr"/>
            <a:r>
              <a:rPr lang="en-US" dirty="0" smtClean="0"/>
              <a:t>(coal,  oil,  gas)</a:t>
            </a:r>
            <a:endParaRPr lang="en-US" dirty="0"/>
          </a:p>
        </p:txBody>
      </p:sp>
      <p:sp>
        <p:nvSpPr>
          <p:cNvPr id="4" name="Isosceles Triangle 3"/>
          <p:cNvSpPr/>
          <p:nvPr/>
        </p:nvSpPr>
        <p:spPr>
          <a:xfrm flipH="1" flipV="1">
            <a:off x="4191000" y="3352800"/>
            <a:ext cx="457199" cy="1523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64655" y="5410200"/>
            <a:ext cx="113851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Industry</a:t>
            </a:r>
            <a:endParaRPr lang="en-US" dirty="0"/>
          </a:p>
        </p:txBody>
      </p:sp>
      <p:sp>
        <p:nvSpPr>
          <p:cNvPr id="6" name="Rectangle 5"/>
          <p:cNvSpPr/>
          <p:nvPr/>
        </p:nvSpPr>
        <p:spPr>
          <a:xfrm>
            <a:off x="3543300" y="54102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Transportation</a:t>
            </a:r>
            <a:endParaRPr lang="en-US" dirty="0"/>
          </a:p>
        </p:txBody>
      </p:sp>
      <p:sp>
        <p:nvSpPr>
          <p:cNvPr id="8" name="Rectangle 7"/>
          <p:cNvSpPr/>
          <p:nvPr/>
        </p:nvSpPr>
        <p:spPr>
          <a:xfrm>
            <a:off x="6096000" y="5486400"/>
            <a:ext cx="1219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Housing</a:t>
            </a:r>
            <a:endParaRPr lang="en-US" dirty="0"/>
          </a:p>
        </p:txBody>
      </p:sp>
      <p:sp>
        <p:nvSpPr>
          <p:cNvPr id="9" name="Down Arrow 8"/>
          <p:cNvSpPr/>
          <p:nvPr/>
        </p:nvSpPr>
        <p:spPr>
          <a:xfrm>
            <a:off x="5701284" y="48889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139184" y="481852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536198" y="45079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705600" y="2133600"/>
            <a:ext cx="1676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Deforestation</a:t>
            </a:r>
            <a:endParaRPr lang="en-US" dirty="0"/>
          </a:p>
        </p:txBody>
      </p:sp>
      <p:sp>
        <p:nvSpPr>
          <p:cNvPr id="13" name="Rectangle 12"/>
          <p:cNvSpPr/>
          <p:nvPr/>
        </p:nvSpPr>
        <p:spPr>
          <a:xfrm>
            <a:off x="533400" y="2133600"/>
            <a:ext cx="171225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Agribusiness</a:t>
            </a:r>
            <a:endParaRPr lang="en-US" dirty="0"/>
          </a:p>
        </p:txBody>
      </p:sp>
      <p:sp>
        <p:nvSpPr>
          <p:cNvPr id="14" name="TextBox 13"/>
          <p:cNvSpPr txBox="1"/>
          <p:nvPr/>
        </p:nvSpPr>
        <p:spPr>
          <a:xfrm>
            <a:off x="7543800" y="6324600"/>
            <a:ext cx="1372299" cy="369332"/>
          </a:xfrm>
          <a:prstGeom prst="rect">
            <a:avLst/>
          </a:prstGeom>
          <a:noFill/>
        </p:spPr>
        <p:txBody>
          <a:bodyPr wrap="none" rtlCol="0">
            <a:spAutoFit/>
          </a:bodyPr>
          <a:lstStyle/>
          <a:p>
            <a:r>
              <a:rPr lang="en-US" dirty="0" smtClean="0">
                <a:hlinkClick r:id="rId2"/>
              </a:rPr>
              <a:t>Worksheet 3</a:t>
            </a:r>
            <a:endParaRPr lang="en-US" dirty="0"/>
          </a:p>
        </p:txBody>
      </p:sp>
    </p:spTree>
    <p:extLst>
      <p:ext uri="{BB962C8B-B14F-4D97-AF65-F5344CB8AC3E}">
        <p14:creationId xmlns="" xmlns:p14="http://schemas.microsoft.com/office/powerpoint/2010/main" val="1746540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4</a:t>
            </a:r>
            <a:endParaRPr lang="en-US" dirty="0"/>
          </a:p>
        </p:txBody>
      </p:sp>
      <p:sp>
        <p:nvSpPr>
          <p:cNvPr id="4" name="Text Placeholder 3"/>
          <p:cNvSpPr>
            <a:spLocks noGrp="1"/>
          </p:cNvSpPr>
          <p:nvPr>
            <p:ph type="body" sz="half" idx="2"/>
          </p:nvPr>
        </p:nvSpPr>
        <p:spPr/>
        <p:txBody>
          <a:bodyPr>
            <a:normAutofit lnSpcReduction="10000"/>
          </a:bodyPr>
          <a:lstStyle/>
          <a:p>
            <a:endParaRPr lang="en-US" dirty="0" smtClean="0"/>
          </a:p>
          <a:p>
            <a:r>
              <a:rPr lang="en-US" sz="2400" dirty="0" smtClean="0">
                <a:solidFill>
                  <a:schemeClr val="accent3">
                    <a:lumMod val="75000"/>
                  </a:schemeClr>
                </a:solidFill>
              </a:rPr>
              <a:t>Evaluate an existing policy</a:t>
            </a:r>
            <a:endParaRPr lang="en-US" sz="2400" dirty="0">
              <a:solidFill>
                <a:schemeClr val="accent3">
                  <a:lumMod val="75000"/>
                </a:schemeClr>
              </a:solidFill>
            </a:endParaRPr>
          </a:p>
        </p:txBody>
      </p:sp>
    </p:spTree>
    <p:extLst>
      <p:ext uri="{BB962C8B-B14F-4D97-AF65-F5344CB8AC3E}">
        <p14:creationId xmlns="" xmlns:p14="http://schemas.microsoft.com/office/powerpoint/2010/main" val="4032762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E6AC4"/>
            </a:gs>
            <a:gs pos="22000">
              <a:srgbClr val="00B050"/>
            </a:gs>
            <a:gs pos="0">
              <a:srgbClr val="00B05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752599"/>
          </a:xfrm>
        </p:spPr>
        <p:txBody>
          <a:bodyPr>
            <a:normAutofit/>
          </a:bodyPr>
          <a:lstStyle/>
          <a:p>
            <a:r>
              <a:rPr lang="en-US" sz="5400" dirty="0" smtClean="0"/>
              <a:t>“80 by 50”</a:t>
            </a:r>
            <a:endParaRPr lang="en-US" sz="5400" dirty="0"/>
          </a:p>
        </p:txBody>
      </p:sp>
      <p:sp>
        <p:nvSpPr>
          <p:cNvPr id="3" name="Subtitle 2"/>
          <p:cNvSpPr>
            <a:spLocks noGrp="1"/>
          </p:cNvSpPr>
          <p:nvPr>
            <p:ph type="subTitle" idx="1"/>
          </p:nvPr>
        </p:nvSpPr>
        <p:spPr>
          <a:xfrm>
            <a:off x="1371600" y="2590800"/>
            <a:ext cx="6400800" cy="3276600"/>
          </a:xfrm>
        </p:spPr>
        <p:txBody>
          <a:bodyPr>
            <a:normAutofit fontScale="92500" lnSpcReduction="10000"/>
          </a:bodyPr>
          <a:lstStyle/>
          <a:p>
            <a:r>
              <a:rPr lang="en-US" dirty="0" smtClean="0"/>
              <a:t>Mayor de </a:t>
            </a:r>
            <a:r>
              <a:rPr lang="en-US" dirty="0" err="1" smtClean="0"/>
              <a:t>Blasio</a:t>
            </a:r>
            <a:r>
              <a:rPr lang="en-US" dirty="0" smtClean="0"/>
              <a:t> has made a commitment to reducing NYC’s greenhouse gas (GHG) emissions by 80% by 2050. </a:t>
            </a:r>
          </a:p>
          <a:p>
            <a:endParaRPr lang="en-US" dirty="0" smtClean="0"/>
          </a:p>
          <a:p>
            <a:r>
              <a:rPr lang="en-US" dirty="0" smtClean="0">
                <a:hlinkClick r:id="rId2"/>
              </a:rPr>
              <a:t>NY Times Article: Mayor de </a:t>
            </a:r>
            <a:r>
              <a:rPr lang="en-US" dirty="0" err="1" smtClean="0">
                <a:hlinkClick r:id="rId2"/>
              </a:rPr>
              <a:t>Blasio</a:t>
            </a:r>
            <a:r>
              <a:rPr lang="en-US" dirty="0" smtClean="0">
                <a:hlinkClick r:id="rId2"/>
              </a:rPr>
              <a:t> Takes On Climate Change</a:t>
            </a:r>
            <a:endParaRPr lang="en-US" dirty="0"/>
          </a:p>
        </p:txBody>
      </p:sp>
    </p:spTree>
    <p:extLst>
      <p:ext uri="{BB962C8B-B14F-4D97-AF65-F5344CB8AC3E}">
        <p14:creationId xmlns="" xmlns:p14="http://schemas.microsoft.com/office/powerpoint/2010/main" val="3941342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68924" y="1524378"/>
            <a:ext cx="5648623" cy="1436152"/>
          </a:xfrm>
        </p:spPr>
        <p:txBody>
          <a:bodyPr/>
          <a:lstStyle/>
          <a:p>
            <a:r>
              <a:rPr lang="en-US" dirty="0" smtClean="0"/>
              <a:t>Step 5	</a:t>
            </a:r>
            <a:endParaRPr lang="en-US" dirty="0"/>
          </a:p>
        </p:txBody>
      </p:sp>
      <p:sp>
        <p:nvSpPr>
          <p:cNvPr id="4" name="Rectangle 3"/>
          <p:cNvSpPr/>
          <p:nvPr/>
        </p:nvSpPr>
        <p:spPr>
          <a:xfrm rot="18041983">
            <a:off x="2548833" y="2203358"/>
            <a:ext cx="5081474" cy="707886"/>
          </a:xfrm>
          <a:prstGeom prst="rect">
            <a:avLst/>
          </a:prstGeom>
        </p:spPr>
        <p:txBody>
          <a:bodyPr wrap="square">
            <a:spAutoFit/>
          </a:bodyPr>
          <a:lstStyle/>
          <a:p>
            <a:pPr lvl="0">
              <a:spcBef>
                <a:spcPts val="800"/>
              </a:spcBef>
            </a:pPr>
            <a:r>
              <a:rPr lang="en-US" sz="4000" b="1" dirty="0" smtClean="0">
                <a:solidFill>
                  <a:srgbClr val="08A1D9">
                    <a:lumMod val="75000"/>
                  </a:srgbClr>
                </a:solidFill>
              </a:rPr>
              <a:t>Develop solutions</a:t>
            </a:r>
            <a:endParaRPr lang="en-US" sz="4000" b="1" dirty="0">
              <a:solidFill>
                <a:srgbClr val="08A1D9">
                  <a:lumMod val="75000"/>
                </a:srgbClr>
              </a:solidFill>
            </a:endParaRPr>
          </a:p>
        </p:txBody>
      </p:sp>
    </p:spTree>
    <p:extLst>
      <p:ext uri="{BB962C8B-B14F-4D97-AF65-F5344CB8AC3E}">
        <p14:creationId xmlns="" xmlns:p14="http://schemas.microsoft.com/office/powerpoint/2010/main" val="3209797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8000">
              <a:srgbClr val="00B050"/>
            </a:gs>
            <a:gs pos="0">
              <a:srgbClr val="00B05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999"/>
            <a:ext cx="7772400" cy="2438401"/>
          </a:xfrm>
        </p:spPr>
        <p:txBody>
          <a:bodyPr/>
          <a:lstStyle/>
          <a:p>
            <a:r>
              <a:rPr lang="en-US" dirty="0"/>
              <a:t>L</a:t>
            </a:r>
            <a:r>
              <a:rPr lang="en-US" dirty="0" smtClean="0"/>
              <a:t>ist 3 ways to reduce greenhouse gases in New York City.</a:t>
            </a:r>
            <a:endParaRPr lang="en-US" dirty="0"/>
          </a:p>
        </p:txBody>
      </p:sp>
      <p:sp>
        <p:nvSpPr>
          <p:cNvPr id="3" name="Subtitle 2"/>
          <p:cNvSpPr>
            <a:spLocks noGrp="1"/>
          </p:cNvSpPr>
          <p:nvPr>
            <p:ph type="subTitle" idx="1"/>
          </p:nvPr>
        </p:nvSpPr>
        <p:spPr>
          <a:xfrm>
            <a:off x="1235797" y="2895600"/>
            <a:ext cx="7467600" cy="2971800"/>
          </a:xfrm>
        </p:spPr>
        <p:txBody>
          <a:bodyPr>
            <a:normAutofit/>
          </a:bodyPr>
          <a:lstStyle/>
          <a:p>
            <a:pPr algn="l"/>
            <a:r>
              <a:rPr lang="en-US" dirty="0" smtClean="0"/>
              <a:t>Then discuss your ideas with a partner.</a:t>
            </a:r>
          </a:p>
          <a:p>
            <a:pPr marL="457200" indent="-457200" algn="l">
              <a:buFont typeface="Arial" panose="020B0604020202020204" pitchFamily="34" charset="0"/>
              <a:buChar char="•"/>
            </a:pPr>
            <a:r>
              <a:rPr lang="en-US" dirty="0" smtClean="0"/>
              <a:t>How would you implement them?    </a:t>
            </a:r>
          </a:p>
          <a:p>
            <a:pPr marL="457200" indent="-457200" algn="l">
              <a:buFont typeface="Arial" panose="020B0604020202020204" pitchFamily="34" charset="0"/>
              <a:buChar char="•"/>
            </a:pPr>
            <a:r>
              <a:rPr lang="en-US" dirty="0" smtClean="0"/>
              <a:t>What are the benefits and possible difficulties? </a:t>
            </a:r>
          </a:p>
          <a:p>
            <a:pPr marL="457200" indent="-457200" algn="l">
              <a:buFont typeface="Arial" panose="020B0604020202020204" pitchFamily="34" charset="0"/>
              <a:buChar char="•"/>
            </a:pPr>
            <a:r>
              <a:rPr lang="en-US" dirty="0" smtClean="0"/>
              <a:t>Listen to your partner’s feedback.</a:t>
            </a:r>
            <a:endParaRPr lang="en-US" dirty="0"/>
          </a:p>
        </p:txBody>
      </p:sp>
      <p:sp>
        <p:nvSpPr>
          <p:cNvPr id="4" name="TextBox 3"/>
          <p:cNvSpPr txBox="1"/>
          <p:nvPr/>
        </p:nvSpPr>
        <p:spPr>
          <a:xfrm>
            <a:off x="7239000" y="6248400"/>
            <a:ext cx="1372299" cy="369332"/>
          </a:xfrm>
          <a:prstGeom prst="rect">
            <a:avLst/>
          </a:prstGeom>
          <a:noFill/>
        </p:spPr>
        <p:txBody>
          <a:bodyPr wrap="none" rtlCol="0">
            <a:spAutoFit/>
          </a:bodyPr>
          <a:lstStyle/>
          <a:p>
            <a:r>
              <a:rPr lang="en-US" dirty="0" smtClean="0">
                <a:hlinkClick r:id="rId2"/>
              </a:rPr>
              <a:t>Worksheet 5</a:t>
            </a:r>
            <a:endParaRPr lang="en-US" dirty="0"/>
          </a:p>
        </p:txBody>
      </p:sp>
    </p:spTree>
    <p:extLst>
      <p:ext uri="{BB962C8B-B14F-4D97-AF65-F5344CB8AC3E}">
        <p14:creationId xmlns="" xmlns:p14="http://schemas.microsoft.com/office/powerpoint/2010/main" val="1649820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109351" y="669336"/>
            <a:ext cx="5355881" cy="818846"/>
          </a:xfrm>
        </p:spPr>
        <p:txBody>
          <a:bodyPr/>
          <a:lstStyle/>
          <a:p>
            <a:r>
              <a:rPr lang="en-US" dirty="0" smtClean="0"/>
              <a:t>Step 6</a:t>
            </a:r>
            <a:endParaRPr lang="en-US" dirty="0"/>
          </a:p>
        </p:txBody>
      </p:sp>
      <p:sp>
        <p:nvSpPr>
          <p:cNvPr id="4" name="Text Placeholder 3"/>
          <p:cNvSpPr>
            <a:spLocks noGrp="1"/>
          </p:cNvSpPr>
          <p:nvPr>
            <p:ph type="body" sz="half" idx="2"/>
          </p:nvPr>
        </p:nvSpPr>
        <p:spPr>
          <a:xfrm rot="633277">
            <a:off x="3739313" y="861784"/>
            <a:ext cx="4914787" cy="1165535"/>
          </a:xfrm>
        </p:spPr>
        <p:txBody>
          <a:bodyPr>
            <a:normAutofit/>
          </a:bodyPr>
          <a:lstStyle/>
          <a:p>
            <a:r>
              <a:rPr lang="en-US" sz="3200" dirty="0" smtClean="0">
                <a:solidFill>
                  <a:schemeClr val="accent3">
                    <a:lumMod val="75000"/>
                  </a:schemeClr>
                </a:solidFill>
              </a:rPr>
              <a:t>Select the best solution</a:t>
            </a:r>
          </a:p>
          <a:p>
            <a:endParaRPr lang="en-US" sz="3200" dirty="0"/>
          </a:p>
          <a:p>
            <a:endParaRPr lang="en-US" sz="3200" dirty="0"/>
          </a:p>
        </p:txBody>
      </p:sp>
      <p:sp>
        <p:nvSpPr>
          <p:cNvPr id="5" name="Right Arrow 4"/>
          <p:cNvSpPr/>
          <p:nvPr/>
        </p:nvSpPr>
        <p:spPr>
          <a:xfrm rot="20211130">
            <a:off x="1382459" y="1987612"/>
            <a:ext cx="3150356" cy="865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feasibility</a:t>
            </a:r>
            <a:endParaRPr lang="en-US" dirty="0"/>
          </a:p>
        </p:txBody>
      </p:sp>
      <p:sp>
        <p:nvSpPr>
          <p:cNvPr id="6" name="Right Arrow 5"/>
          <p:cNvSpPr/>
          <p:nvPr/>
        </p:nvSpPr>
        <p:spPr>
          <a:xfrm rot="19249994">
            <a:off x="3004077" y="3471273"/>
            <a:ext cx="3341669" cy="1260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effectiveness</a:t>
            </a:r>
            <a:endParaRPr lang="en-US" dirty="0"/>
          </a:p>
        </p:txBody>
      </p:sp>
    </p:spTree>
    <p:extLst>
      <p:ext uri="{BB962C8B-B14F-4D97-AF65-F5344CB8AC3E}">
        <p14:creationId xmlns="" xmlns:p14="http://schemas.microsoft.com/office/powerpoint/2010/main" val="247906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8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normAutofit/>
          </a:bodyPr>
          <a:lstStyle/>
          <a:p>
            <a:r>
              <a:rPr lang="en-US" sz="5400" dirty="0" smtClean="0">
                <a:solidFill>
                  <a:schemeClr val="bg1"/>
                </a:solidFill>
              </a:rPr>
              <a:t>Public Policy Analyst (PPA)</a:t>
            </a:r>
            <a:endParaRPr lang="en-US" sz="3200" dirty="0"/>
          </a:p>
        </p:txBody>
      </p:sp>
      <p:sp>
        <p:nvSpPr>
          <p:cNvPr id="3" name="Content Placeholder 2"/>
          <p:cNvSpPr>
            <a:spLocks noGrp="1"/>
          </p:cNvSpPr>
          <p:nvPr>
            <p:ph idx="1"/>
          </p:nvPr>
        </p:nvSpPr>
        <p:spPr>
          <a:xfrm>
            <a:off x="381000" y="1676400"/>
            <a:ext cx="8229600" cy="4648200"/>
          </a:xfrm>
        </p:spPr>
        <p:txBody>
          <a:bodyPr>
            <a:normAutofit fontScale="92500" lnSpcReduction="20000"/>
          </a:bodyPr>
          <a:lstStyle/>
          <a:p>
            <a:endParaRPr lang="en-US" dirty="0" smtClean="0"/>
          </a:p>
          <a:p>
            <a:r>
              <a:rPr lang="en-US" dirty="0" smtClean="0"/>
              <a:t>Step 1- Define the problem</a:t>
            </a:r>
          </a:p>
          <a:p>
            <a:r>
              <a:rPr lang="en-US" dirty="0" smtClean="0"/>
              <a:t>Step 2- Gather the evidence</a:t>
            </a:r>
          </a:p>
          <a:p>
            <a:r>
              <a:rPr lang="en-US" dirty="0" smtClean="0"/>
              <a:t>Step 3- Identify the causes</a:t>
            </a:r>
          </a:p>
          <a:p>
            <a:r>
              <a:rPr lang="en-US" dirty="0" smtClean="0"/>
              <a:t>Step 4- Evaluate an existing policy</a:t>
            </a:r>
          </a:p>
          <a:p>
            <a:r>
              <a:rPr lang="en-US" dirty="0" smtClean="0"/>
              <a:t>Step 5- Develop solutions</a:t>
            </a:r>
          </a:p>
          <a:p>
            <a:r>
              <a:rPr lang="en-US" dirty="0" smtClean="0"/>
              <a:t>Step 6- Select the best solution (feasibility vs. effectiveness)</a:t>
            </a:r>
          </a:p>
          <a:p>
            <a:endParaRPr lang="en-US" dirty="0" smtClean="0"/>
          </a:p>
          <a:p>
            <a:pPr marL="0" indent="0">
              <a:buNone/>
            </a:pPr>
            <a:r>
              <a:rPr lang="en-US" dirty="0">
                <a:solidFill>
                  <a:schemeClr val="bg1"/>
                </a:solidFill>
              </a:rPr>
              <a:t> </a:t>
            </a:r>
            <a:r>
              <a:rPr lang="en-US" dirty="0" smtClean="0">
                <a:solidFill>
                  <a:schemeClr val="bg1"/>
                </a:solidFill>
              </a:rPr>
              <a:t>   </a:t>
            </a:r>
            <a:r>
              <a:rPr lang="en-US" dirty="0" smtClean="0">
                <a:solidFill>
                  <a:schemeClr val="bg1"/>
                </a:solidFill>
                <a:hlinkClick r:id="rId2"/>
              </a:rPr>
              <a:t>http</a:t>
            </a:r>
            <a:r>
              <a:rPr lang="en-US" dirty="0">
                <a:solidFill>
                  <a:schemeClr val="bg1"/>
                </a:solidFill>
                <a:hlinkClick r:id="rId2"/>
              </a:rPr>
              <a:t>://</a:t>
            </a:r>
            <a:r>
              <a:rPr lang="en-US" dirty="0" smtClean="0">
                <a:solidFill>
                  <a:schemeClr val="bg1"/>
                </a:solidFill>
                <a:hlinkClick r:id="rId2"/>
              </a:rPr>
              <a:t>flippedtips.com/plegal/ppa/intro.html</a:t>
            </a:r>
            <a:endParaRPr lang="en-US" dirty="0" smtClean="0">
              <a:solidFill>
                <a:schemeClr val="bg1"/>
              </a:solidFill>
            </a:endParaRPr>
          </a:p>
          <a:p>
            <a:pPr marL="0" indent="0">
              <a:buNone/>
            </a:pPr>
            <a:endParaRPr lang="en-US" dirty="0" smtClean="0">
              <a:solidFill>
                <a:schemeClr val="bg1"/>
              </a:solidFill>
            </a:endParaRPr>
          </a:p>
        </p:txBody>
      </p:sp>
    </p:spTree>
    <p:extLst>
      <p:ext uri="{BB962C8B-B14F-4D97-AF65-F5344CB8AC3E}">
        <p14:creationId xmlns="" xmlns:p14="http://schemas.microsoft.com/office/powerpoint/2010/main" val="173699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066799"/>
          </a:xfrm>
        </p:spPr>
        <p:txBody>
          <a:bodyPr>
            <a:normAutofit/>
          </a:bodyPr>
          <a:lstStyle/>
          <a:p>
            <a:r>
              <a:rPr lang="en-US" dirty="0" smtClean="0"/>
              <a:t>Your Task:</a:t>
            </a:r>
            <a:endParaRPr lang="en-US" dirty="0"/>
          </a:p>
        </p:txBody>
      </p:sp>
      <p:sp>
        <p:nvSpPr>
          <p:cNvPr id="3" name="Subtitle 2"/>
          <p:cNvSpPr>
            <a:spLocks noGrp="1"/>
          </p:cNvSpPr>
          <p:nvPr>
            <p:ph type="subTitle" idx="1"/>
          </p:nvPr>
        </p:nvSpPr>
        <p:spPr>
          <a:xfrm>
            <a:off x="688063" y="1524000"/>
            <a:ext cx="7620000" cy="4495800"/>
          </a:xfrm>
        </p:spPr>
        <p:txBody>
          <a:bodyPr>
            <a:normAutofit/>
          </a:bodyPr>
          <a:lstStyle/>
          <a:p>
            <a:pPr marL="342900" indent="-342900">
              <a:buFont typeface="Wingdings" panose="05000000000000000000" pitchFamily="2" charset="2"/>
              <a:buChar char="Ø"/>
            </a:pPr>
            <a:r>
              <a:rPr lang="en-US" sz="2400" b="1" dirty="0" smtClean="0"/>
              <a:t>Write Mayor de </a:t>
            </a:r>
            <a:r>
              <a:rPr lang="en-US" sz="2400" b="1" dirty="0" err="1" smtClean="0"/>
              <a:t>Blasio</a:t>
            </a:r>
            <a:r>
              <a:rPr lang="en-US" sz="2400" b="1" dirty="0" smtClean="0"/>
              <a:t> a letter about your best idea to reduce how New York City is adding to climate change.</a:t>
            </a:r>
          </a:p>
          <a:p>
            <a:endParaRPr lang="en-US" sz="2400" b="1" dirty="0"/>
          </a:p>
        </p:txBody>
      </p:sp>
      <p:sp>
        <p:nvSpPr>
          <p:cNvPr id="4" name="Rounded Rectangle 3"/>
          <p:cNvSpPr/>
          <p:nvPr/>
        </p:nvSpPr>
        <p:spPr>
          <a:xfrm>
            <a:off x="4873782" y="2819400"/>
            <a:ext cx="3429000" cy="1219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Your address</a:t>
            </a:r>
          </a:p>
          <a:p>
            <a:pPr algn="ctr"/>
            <a:r>
              <a:rPr lang="en-US" dirty="0" smtClean="0">
                <a:solidFill>
                  <a:schemeClr val="bg1"/>
                </a:solidFill>
              </a:rPr>
              <a:t>City, State, zip code</a:t>
            </a:r>
          </a:p>
          <a:p>
            <a:pPr algn="ctr"/>
            <a:r>
              <a:rPr lang="en-US" dirty="0" smtClean="0">
                <a:solidFill>
                  <a:schemeClr val="bg1"/>
                </a:solidFill>
              </a:rPr>
              <a:t>Today’s date</a:t>
            </a:r>
            <a:endParaRPr lang="en-US" dirty="0">
              <a:solidFill>
                <a:schemeClr val="bg1"/>
              </a:solidFill>
            </a:endParaRPr>
          </a:p>
        </p:txBody>
      </p:sp>
      <p:sp>
        <p:nvSpPr>
          <p:cNvPr id="5" name="Rectangle 4"/>
          <p:cNvSpPr/>
          <p:nvPr/>
        </p:nvSpPr>
        <p:spPr>
          <a:xfrm>
            <a:off x="838200" y="4052935"/>
            <a:ext cx="32004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Mayor Bill de </a:t>
            </a:r>
            <a:r>
              <a:rPr lang="en-US" dirty="0" err="1">
                <a:solidFill>
                  <a:schemeClr val="bg1"/>
                </a:solidFill>
              </a:rPr>
              <a:t>Blasio</a:t>
            </a:r>
            <a:endParaRPr lang="en-US" dirty="0">
              <a:solidFill>
                <a:schemeClr val="bg1"/>
              </a:solidFill>
            </a:endParaRPr>
          </a:p>
          <a:p>
            <a:pPr algn="ctr"/>
            <a:r>
              <a:rPr lang="en-US" dirty="0">
                <a:solidFill>
                  <a:schemeClr val="bg1"/>
                </a:solidFill>
              </a:rPr>
              <a:t>City Hall</a:t>
            </a:r>
          </a:p>
          <a:p>
            <a:pPr algn="ctr"/>
            <a:r>
              <a:rPr lang="en-US" dirty="0">
                <a:solidFill>
                  <a:schemeClr val="bg1"/>
                </a:solidFill>
              </a:rPr>
              <a:t>New York, NY 10007</a:t>
            </a:r>
          </a:p>
        </p:txBody>
      </p:sp>
    </p:spTree>
    <p:extLst>
      <p:ext uri="{BB962C8B-B14F-4D97-AF65-F5344CB8AC3E}">
        <p14:creationId xmlns="" xmlns:p14="http://schemas.microsoft.com/office/powerpoint/2010/main" val="3137946923"/>
      </p:ext>
    </p:extLst>
  </p:cSld>
  <p:clrMapOvr>
    <a:masterClrMapping/>
  </p:clrMapOvr>
  <mc:AlternateContent xmlns:mc="http://schemas.openxmlformats.org/markup-compatibility/2006">
    <mc:Choice xmlns="" xmlns:p14="http://schemas.microsoft.com/office/powerpoint/2010/main" Requires="p14">
      <p:transition spd="slow" p14:dur="2000">
        <p:sndAc>
          <p:stSnd>
            <p:snd r:embed="rId3" name="drumroll.wav"/>
          </p:stSnd>
        </p:sndAc>
      </p:transition>
    </mc:Choice>
    <mc:Fallback>
      <p:transition spd="slow">
        <p:sndAc>
          <p:stSnd>
            <p:snd r:embed="rId2" name="drumroll.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583487" cy="3581400"/>
          </a:xfrm>
        </p:spPr>
        <p:txBody>
          <a:bodyPr>
            <a:noAutofit/>
          </a:bodyPr>
          <a:lstStyle/>
          <a:p>
            <a:r>
              <a:rPr lang="en-US" sz="2000" dirty="0" smtClean="0"/>
              <a:t>Introduction- Tell how you feel about climate change.</a:t>
            </a:r>
            <a:br>
              <a:rPr lang="en-US" sz="2000" dirty="0" smtClean="0"/>
            </a:br>
            <a:r>
              <a:rPr lang="en-US" sz="2000" dirty="0" smtClean="0"/>
              <a:t/>
            </a:r>
            <a:br>
              <a:rPr lang="en-US" sz="2000" dirty="0" smtClean="0"/>
            </a:br>
            <a:r>
              <a:rPr lang="en-US" sz="2000" dirty="0" smtClean="0"/>
              <a:t>Body- Explain your Idea</a:t>
            </a:r>
            <a:br>
              <a:rPr lang="en-US" sz="2000" dirty="0" smtClean="0"/>
            </a:br>
            <a:r>
              <a:rPr lang="en-US" sz="2000" dirty="0"/>
              <a:t/>
            </a:r>
            <a:br>
              <a:rPr lang="en-US" sz="2000" dirty="0"/>
            </a:br>
            <a:r>
              <a:rPr lang="en-US" sz="2000" dirty="0" smtClean="0"/>
              <a:t>             How would you Implement it?</a:t>
            </a:r>
            <a:br>
              <a:rPr lang="en-US" sz="2000" dirty="0" smtClean="0"/>
            </a:br>
            <a:r>
              <a:rPr lang="en-US" sz="2000" dirty="0"/>
              <a:t/>
            </a:r>
            <a:br>
              <a:rPr lang="en-US" sz="2000" dirty="0"/>
            </a:br>
            <a:r>
              <a:rPr lang="en-US" sz="2000" dirty="0" smtClean="0"/>
              <a:t>             What are the Benefits?</a:t>
            </a:r>
            <a:br>
              <a:rPr lang="en-US" sz="2000" dirty="0" smtClean="0"/>
            </a:br>
            <a:r>
              <a:rPr lang="en-US" sz="2000" dirty="0"/>
              <a:t/>
            </a:r>
            <a:br>
              <a:rPr lang="en-US" sz="2000" dirty="0"/>
            </a:br>
            <a:r>
              <a:rPr lang="en-US" sz="2000" dirty="0" smtClean="0"/>
              <a:t>             Do you foresee any difficulties?</a:t>
            </a:r>
            <a:br>
              <a:rPr lang="en-US" sz="2000" dirty="0" smtClean="0"/>
            </a:br>
            <a:r>
              <a:rPr lang="en-US" sz="2000" dirty="0" smtClean="0"/>
              <a:t/>
            </a:r>
            <a:br>
              <a:rPr lang="en-US" sz="2000" dirty="0" smtClean="0"/>
            </a:br>
            <a:r>
              <a:rPr lang="en-US" sz="2000" dirty="0" smtClean="0"/>
              <a:t>Closing</a:t>
            </a: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endParaRPr lang="en-US" sz="20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72200" y="2971800"/>
            <a:ext cx="1518960" cy="2280721"/>
          </a:xfrm>
          <a:prstGeom prst="rect">
            <a:avLst/>
          </a:prstGeom>
        </p:spPr>
      </p:pic>
    </p:spTree>
    <p:extLst>
      <p:ext uri="{BB962C8B-B14F-4D97-AF65-F5344CB8AC3E}">
        <p14:creationId xmlns="" xmlns:p14="http://schemas.microsoft.com/office/powerpoint/2010/main" val="3532710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52600" y="533400"/>
            <a:ext cx="5486400" cy="804862"/>
          </a:xfrm>
        </p:spPr>
        <p:txBody>
          <a:bodyPr>
            <a:noAutofit/>
          </a:bodyPr>
          <a:lstStyle/>
          <a:p>
            <a:pPr algn="ctr"/>
            <a:r>
              <a:rPr lang="en-US" sz="4800" dirty="0" smtClean="0"/>
              <a:t>or</a:t>
            </a:r>
            <a:endParaRPr lang="en-US" sz="2800" dirty="0" smtClean="0"/>
          </a:p>
          <a:p>
            <a:pPr algn="ctr"/>
            <a:r>
              <a:rPr lang="en-US" sz="2800" dirty="0" smtClean="0"/>
              <a:t>Make a poster that will increase awareness in your community of the causes of climate change. </a:t>
            </a:r>
            <a:endParaRPr lang="en-US" sz="2800" dirty="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09800" y="3200400"/>
            <a:ext cx="4747260" cy="3162300"/>
          </a:xfrm>
          <a:prstGeom prst="rect">
            <a:avLst/>
          </a:prstGeom>
        </p:spPr>
      </p:pic>
    </p:spTree>
    <p:extLst>
      <p:ext uri="{BB962C8B-B14F-4D97-AF65-F5344CB8AC3E}">
        <p14:creationId xmlns="" xmlns:p14="http://schemas.microsoft.com/office/powerpoint/2010/main" val="394642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1371600"/>
            <a:ext cx="7772400" cy="152400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Mission Impossible</a:t>
            </a:r>
          </a:p>
          <a:p>
            <a:r>
              <a:rPr lang="en-US" sz="5400" b="1" dirty="0"/>
              <a:t>?</a:t>
            </a:r>
          </a:p>
        </p:txBody>
      </p:sp>
      <p:pic>
        <p:nvPicPr>
          <p:cNvPr id="5" name="Picture 3" descr="C:\Users\Kathleen\AppData\Local\Microsoft\Windows\Temporary Internet Files\Content.IE5\KG8PQR7Y\MC90005624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0400" y="3416929"/>
            <a:ext cx="3124200" cy="1600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66875079"/>
      </p:ext>
    </p:extLst>
  </p:cSld>
  <p:clrMapOvr>
    <a:masterClrMapping/>
  </p:clrMapOvr>
  <mc:AlternateContent xmlns:mc="http://schemas.openxmlformats.org/markup-compatibility/2006">
    <mc:Choice xmlns="" xmlns:p14="http://schemas.microsoft.com/office/powerpoint/2010/main" Requires="p14">
      <p:transition spd="slow" p14:dur="2000">
        <p:sndAc>
          <p:stSnd>
            <p:snd r:embed="rId4" name="voltage.wav"/>
          </p:stSnd>
        </p:sndAc>
      </p:transition>
    </mc:Choice>
    <mc:Fallback>
      <p:transition spd="slow">
        <p:sndAc>
          <p:stSnd>
            <p:snd r:embed="rId2" name="voltage.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4" y="457200"/>
            <a:ext cx="9144000" cy="58826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txBox="1">
            <a:spLocks/>
          </p:cNvSpPr>
          <p:nvPr/>
        </p:nvSpPr>
        <p:spPr>
          <a:xfrm>
            <a:off x="304800" y="1295400"/>
            <a:ext cx="7772400" cy="91439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To change everything we need everyone</a:t>
            </a:r>
            <a:endParaRPr lang="en-US" sz="5400" b="1" dirty="0"/>
          </a:p>
        </p:txBody>
      </p:sp>
    </p:spTree>
    <p:extLst>
      <p:ext uri="{BB962C8B-B14F-4D97-AF65-F5344CB8AC3E}">
        <p14:creationId xmlns="" xmlns:p14="http://schemas.microsoft.com/office/powerpoint/2010/main" val="1949349656"/>
      </p:ext>
    </p:extLst>
  </p:cSld>
  <p:clrMapOvr>
    <a:masterClrMapping/>
  </p:clrMapOvr>
  <mc:AlternateContent xmlns:mc="http://schemas.openxmlformats.org/markup-compatibility/2006">
    <mc:Choice xmlns="" xmlns:p14="http://schemas.microsoft.com/office/powerpoint/2010/main" Requires="p14">
      <p:transition spd="slow" p14:dur="2000">
        <p:sndAc>
          <p:stSnd>
            <p:snd r:embed="rId4" name="applause.wav"/>
          </p:stSnd>
        </p:sndAc>
      </p:transition>
    </mc:Choice>
    <mc:Fallback>
      <p:transition spd="slow">
        <p:sndAc>
          <p:stSnd>
            <p:snd r:embed="rId2" name="applaus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rot="19140000">
            <a:off x="947197" y="1689121"/>
            <a:ext cx="5794760" cy="1105073"/>
          </a:xfrm>
        </p:spPr>
        <p:txBody>
          <a:bodyPr>
            <a:normAutofit/>
          </a:bodyPr>
          <a:lstStyle/>
          <a:p>
            <a:r>
              <a:rPr lang="en-US" sz="4800" dirty="0" smtClean="0"/>
              <a:t>What will you do?</a:t>
            </a:r>
            <a:endParaRPr lang="en-US" sz="4800"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14800" y="2514600"/>
            <a:ext cx="3732463" cy="3324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07546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602267" y="1617114"/>
            <a:ext cx="5486400" cy="867444"/>
          </a:xfrm>
        </p:spPr>
        <p:txBody>
          <a:bodyPr/>
          <a:lstStyle/>
          <a:p>
            <a:r>
              <a:rPr lang="en-US" dirty="0" smtClean="0"/>
              <a:t>Step 1</a:t>
            </a:r>
            <a:endParaRPr lang="en-US" dirty="0"/>
          </a:p>
        </p:txBody>
      </p:sp>
      <p:sp>
        <p:nvSpPr>
          <p:cNvPr id="4" name="Text Placeholder 3"/>
          <p:cNvSpPr>
            <a:spLocks noGrp="1"/>
          </p:cNvSpPr>
          <p:nvPr>
            <p:ph type="body" sz="half" idx="2"/>
          </p:nvPr>
        </p:nvSpPr>
        <p:spPr/>
        <p:txBody>
          <a:bodyPr>
            <a:normAutofit fontScale="92500" lnSpcReduction="10000"/>
          </a:bodyPr>
          <a:lstStyle/>
          <a:p>
            <a:endParaRPr lang="en-US" dirty="0" smtClean="0"/>
          </a:p>
          <a:p>
            <a:r>
              <a:rPr lang="en-US" sz="2800" dirty="0" smtClean="0">
                <a:solidFill>
                  <a:schemeClr val="accent3">
                    <a:lumMod val="75000"/>
                  </a:schemeClr>
                </a:solidFill>
              </a:rPr>
              <a:t>Define the Problem.</a:t>
            </a:r>
            <a:endParaRPr lang="en-US" sz="2800" dirty="0">
              <a:solidFill>
                <a:schemeClr val="accent3">
                  <a:lumMod val="75000"/>
                </a:schemeClr>
              </a:solidFill>
            </a:endParaRPr>
          </a:p>
        </p:txBody>
      </p:sp>
    </p:spTree>
    <p:extLst>
      <p:ext uri="{BB962C8B-B14F-4D97-AF65-F5344CB8AC3E}">
        <p14:creationId xmlns="" xmlns:p14="http://schemas.microsoft.com/office/powerpoint/2010/main" val="1489691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47700" y="1221740"/>
            <a:ext cx="7772400" cy="2076450"/>
          </a:xfrm>
        </p:spPr>
        <p:txBody>
          <a:bodyPr/>
          <a:lstStyle/>
          <a:p>
            <a:r>
              <a:rPr lang="en-US" dirty="0" smtClean="0"/>
              <a:t>New Yorkers are not prepared for the effects of climate change.</a:t>
            </a:r>
            <a:endParaRPr lang="en-US" dirty="0"/>
          </a:p>
        </p:txBody>
      </p:sp>
      <p:pic>
        <p:nvPicPr>
          <p:cNvPr id="1027" name="Picture 3" descr="C:\Users\Kathleen\AppData\Local\Microsoft\Windows\Temporary Internet Files\Content.IE5\KG8PQR7Y\MC900056248[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71800" y="3962400"/>
            <a:ext cx="3124200" cy="1600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0833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525963"/>
          </a:xfrm>
        </p:spPr>
        <p:txBody>
          <a:bodyPr/>
          <a:lstStyle/>
          <a:p>
            <a:endParaRPr lang="en-US" dirty="0"/>
          </a:p>
          <a:p>
            <a:r>
              <a:rPr lang="en-US" dirty="0" smtClean="0"/>
              <a:t>Greenhouse gases (GHG) are trapped in the atmosphere. </a:t>
            </a:r>
          </a:p>
          <a:p>
            <a:pPr lvl="4"/>
            <a:r>
              <a:rPr lang="en-US" sz="2400" dirty="0"/>
              <a:t>c</a:t>
            </a:r>
            <a:r>
              <a:rPr lang="en-US" sz="2400" dirty="0" smtClean="0"/>
              <a:t>oal</a:t>
            </a:r>
          </a:p>
          <a:p>
            <a:pPr lvl="4"/>
            <a:r>
              <a:rPr lang="en-US" sz="2400" dirty="0"/>
              <a:t>o</a:t>
            </a:r>
            <a:r>
              <a:rPr lang="en-US" sz="2400" dirty="0" smtClean="0"/>
              <a:t>il</a:t>
            </a:r>
          </a:p>
          <a:p>
            <a:pPr lvl="4"/>
            <a:r>
              <a:rPr lang="en-US" sz="2400" dirty="0"/>
              <a:t>n</a:t>
            </a:r>
            <a:r>
              <a:rPr lang="en-US" sz="2400" dirty="0" smtClean="0"/>
              <a:t>atural gas</a:t>
            </a:r>
          </a:p>
          <a:p>
            <a:r>
              <a:rPr lang="en-US" dirty="0" smtClean="0"/>
              <a:t>These contribute to global warming.</a:t>
            </a:r>
            <a:endParaRPr lang="en-US" dirty="0"/>
          </a:p>
        </p:txBody>
      </p:sp>
    </p:spTree>
    <p:extLst>
      <p:ext uri="{BB962C8B-B14F-4D97-AF65-F5344CB8AC3E}">
        <p14:creationId xmlns="" xmlns:p14="http://schemas.microsoft.com/office/powerpoint/2010/main" val="195615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22023" y="1803344"/>
            <a:ext cx="5734066" cy="838102"/>
          </a:xfrm>
        </p:spPr>
        <p:txBody>
          <a:bodyPr/>
          <a:lstStyle/>
          <a:p>
            <a:r>
              <a:rPr lang="en-US" dirty="0" smtClean="0"/>
              <a:t>Step 2</a:t>
            </a:r>
            <a:endParaRPr lang="en-US" dirty="0"/>
          </a:p>
        </p:txBody>
      </p:sp>
      <p:sp>
        <p:nvSpPr>
          <p:cNvPr id="3" name="Subtitle 2"/>
          <p:cNvSpPr>
            <a:spLocks noGrp="1"/>
          </p:cNvSpPr>
          <p:nvPr>
            <p:ph type="subTitle" idx="1"/>
          </p:nvPr>
        </p:nvSpPr>
        <p:spPr>
          <a:xfrm rot="19140000">
            <a:off x="1421708" y="3031072"/>
            <a:ext cx="4803518" cy="329259"/>
          </a:xfrm>
        </p:spPr>
        <p:txBody>
          <a:bodyPr>
            <a:noAutofit/>
          </a:bodyPr>
          <a:lstStyle/>
          <a:p>
            <a:r>
              <a:rPr lang="en-US" sz="2400" b="1" dirty="0" smtClean="0">
                <a:solidFill>
                  <a:schemeClr val="accent3">
                    <a:lumMod val="75000"/>
                  </a:schemeClr>
                </a:solidFill>
              </a:rPr>
              <a:t>Gather the Evidence</a:t>
            </a:r>
            <a:endParaRPr lang="en-US" sz="2400" b="1" dirty="0">
              <a:solidFill>
                <a:schemeClr val="accent3">
                  <a:lumMod val="75000"/>
                </a:schemeClr>
              </a:solidFill>
            </a:endParaRPr>
          </a:p>
        </p:txBody>
      </p:sp>
    </p:spTree>
    <p:extLst>
      <p:ext uri="{BB962C8B-B14F-4D97-AF65-F5344CB8AC3E}">
        <p14:creationId xmlns="" xmlns:p14="http://schemas.microsoft.com/office/powerpoint/2010/main" val="91801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315200" cy="2492990"/>
          </a:xfrm>
          <a:prstGeom prst="rect">
            <a:avLst/>
          </a:prstGeom>
        </p:spPr>
        <p:txBody>
          <a:bodyPr wrap="square">
            <a:spAutoFit/>
          </a:bodyPr>
          <a:lstStyle/>
          <a:p>
            <a:r>
              <a:rPr lang="en-US" sz="2000" dirty="0" smtClean="0"/>
              <a:t>“If humanity wishes to preserve a planet similar to that on which civilization developed and to which life on Earth is adapted, </a:t>
            </a:r>
            <a:r>
              <a:rPr lang="en-US" sz="2000" dirty="0" err="1" smtClean="0"/>
              <a:t>paleoclimate</a:t>
            </a:r>
            <a:r>
              <a:rPr lang="en-US" sz="2000" dirty="0" smtClean="0"/>
              <a:t> evidence and ongoing climate change suggest that CO2 will need to be reduced from [current levels] to at most 350 ppm.”</a:t>
            </a:r>
          </a:p>
          <a:p>
            <a:endParaRPr lang="en-US" sz="2000" dirty="0" smtClean="0"/>
          </a:p>
          <a:p>
            <a:r>
              <a:rPr lang="en-US" sz="2000" dirty="0" smtClean="0"/>
              <a:t>Dr. James Hansen                                                  </a:t>
            </a:r>
          </a:p>
          <a:p>
            <a:endParaRPr lang="en-US" dirty="0"/>
          </a:p>
          <a:p>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2514600"/>
            <a:ext cx="5105400" cy="3124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3581400" y="5819388"/>
            <a:ext cx="2711450" cy="369332"/>
          </a:xfrm>
          <a:prstGeom prst="rect">
            <a:avLst/>
          </a:prstGeom>
        </p:spPr>
        <p:txBody>
          <a:bodyPr wrap="square">
            <a:spAutoFit/>
          </a:bodyPr>
          <a:lstStyle/>
          <a:p>
            <a:pPr lvl="0"/>
            <a:r>
              <a:rPr lang="en-US" dirty="0" smtClean="0">
                <a:solidFill>
                  <a:srgbClr val="FFC000"/>
                </a:solidFill>
                <a:hlinkClick r:id="rId4" action="ppaction://hlinkfile"/>
              </a:rPr>
              <a:t>350.org/about/science</a:t>
            </a:r>
            <a:endParaRPr lang="en-US" dirty="0">
              <a:solidFill>
                <a:srgbClr val="FFC000"/>
              </a:solidFill>
            </a:endParaRPr>
          </a:p>
        </p:txBody>
      </p:sp>
    </p:spTree>
    <p:extLst>
      <p:ext uri="{BB962C8B-B14F-4D97-AF65-F5344CB8AC3E}">
        <p14:creationId xmlns="" xmlns:p14="http://schemas.microsoft.com/office/powerpoint/2010/main" val="4170911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4400" y="5367338"/>
            <a:ext cx="7239000" cy="804862"/>
          </a:xfrm>
        </p:spPr>
        <p:txBody>
          <a:bodyPr>
            <a:noAutofit/>
          </a:bodyPr>
          <a:lstStyle/>
          <a:p>
            <a:r>
              <a:rPr lang="en-US" sz="2400" b="1" dirty="0" smtClean="0">
                <a:solidFill>
                  <a:srgbClr val="C00000"/>
                </a:solidFill>
              </a:rPr>
              <a:t>“New Yorkers are facing the risks of rising sea levels, …” </a:t>
            </a:r>
            <a:endParaRPr lang="en-US" sz="2400" b="1" dirty="0">
              <a:solidFill>
                <a:srgbClr val="C00000"/>
              </a:solidFill>
            </a:endParaRPr>
          </a:p>
        </p:txBody>
      </p:sp>
      <p:pic>
        <p:nvPicPr>
          <p:cNvPr id="3074" name="Picture 2" descr="http://static.wixstatic.com/media/500c1151bceb4b0aaf55d29c161a974d.jpg_srz_p_270_180_75_22_0.50_1.20_0.00_jpg_srz"/>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l="5556" r="5556"/>
          <a:stretch>
            <a:fillRect/>
          </a:stretch>
        </p:blipFill>
        <p:spPr bwMode="auto">
          <a:xfrm>
            <a:off x="1752600" y="914400"/>
            <a:ext cx="5486400"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9478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410200"/>
            <a:ext cx="6324600" cy="566738"/>
          </a:xfrm>
        </p:spPr>
        <p:txBody>
          <a:bodyPr>
            <a:noAutofit/>
          </a:bodyPr>
          <a:lstStyle/>
          <a:p>
            <a:r>
              <a:rPr lang="en-US" sz="2400" dirty="0" smtClean="0">
                <a:solidFill>
                  <a:srgbClr val="C00000"/>
                </a:solidFill>
              </a:rPr>
              <a:t>“…increased temperatures and heat waves, …”</a:t>
            </a:r>
            <a:endParaRPr lang="en-US" sz="2400" dirty="0">
              <a:solidFill>
                <a:srgbClr val="C00000"/>
              </a:solidFill>
            </a:endParaRPr>
          </a:p>
        </p:txBody>
      </p:sp>
      <p:pic>
        <p:nvPicPr>
          <p:cNvPr id="4100" name="Picture 4" descr="http://simpleclimate.files.wordpress.com/2010/07/warmingindicator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990600"/>
            <a:ext cx="7600950" cy="4448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89464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2280</TotalTime>
  <Words>485</Words>
  <Application>Microsoft Office PowerPoint</Application>
  <PresentationFormat>On-screen Show (4:3)</PresentationFormat>
  <Paragraphs>84</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Angles</vt:lpstr>
      <vt:lpstr>N.Y.C. and Climate Change    Luisa Padilla-Korber IS 52, M.  650 ACADEMY  New York, New York 10034  2014-2015        </vt:lpstr>
      <vt:lpstr>Public Policy Analyst (PPA)</vt:lpstr>
      <vt:lpstr>Step 1</vt:lpstr>
      <vt:lpstr>New Yorkers are not prepared for the effects of climate change.</vt:lpstr>
      <vt:lpstr>Slide 5</vt:lpstr>
      <vt:lpstr>Step 2</vt:lpstr>
      <vt:lpstr>Slide 7</vt:lpstr>
      <vt:lpstr>Slide 8</vt:lpstr>
      <vt:lpstr>“…increased temperatures and heat waves, …”</vt:lpstr>
      <vt:lpstr>flooded subway tunnels from Hurricane Sandy, in NYC in 2012</vt:lpstr>
      <vt:lpstr>Homes and neighborhoods destroyed, 18 deaths, emergency generators in hospitals flooded, schools &amp; transportation &amp; businesses closed – NYC 2012</vt:lpstr>
      <vt:lpstr>“The damage caused by Hurricane Sandy in 2012 provided tragic evidence of these risks. Almost 2 years later, we are still recovering. Globally, rising sea levels will flood coastlines, droughts will disrupt livelihoods, and storms and other extreme weather will threaten lives and economic development….  Inaction is not an option.”  Mayor Bill de Blasio at the U.N. Summit on September 21, 2014</vt:lpstr>
      <vt:lpstr>Step 3</vt:lpstr>
      <vt:lpstr>Slide 14</vt:lpstr>
      <vt:lpstr>Step 4</vt:lpstr>
      <vt:lpstr>“80 by 50”</vt:lpstr>
      <vt:lpstr>Step 5 </vt:lpstr>
      <vt:lpstr>List 3 ways to reduce greenhouse gases in New York City.</vt:lpstr>
      <vt:lpstr>Step 6</vt:lpstr>
      <vt:lpstr>Your Task:</vt:lpstr>
      <vt:lpstr>Introduction- Tell how you feel about climate change.  Body- Explain your Idea               How would you Implement it?               What are the Benefits?               Do you foresee any difficulties?  Closing         </vt:lpstr>
      <vt:lpstr>Slide 22</vt:lpstr>
      <vt:lpstr>Slide 23</vt:lpstr>
      <vt:lpstr>Slide 24</vt:lpstr>
      <vt:lpstr>Slide 25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dc:creator>
  <cp:lastModifiedBy>ann nigro</cp:lastModifiedBy>
  <cp:revision>80</cp:revision>
  <dcterms:created xsi:type="dcterms:W3CDTF">2014-09-27T13:44:53Z</dcterms:created>
  <dcterms:modified xsi:type="dcterms:W3CDTF">2014-10-01T01:32:17Z</dcterms:modified>
</cp:coreProperties>
</file>