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>
      <p:cViewPr varScale="1">
        <p:scale>
          <a:sx n="62" d="100"/>
          <a:sy n="62" d="100"/>
        </p:scale>
        <p:origin x="-90" y="-2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9/29/2014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s.nuevo@inwood52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gather.html" TargetMode="External"/><Relationship Id="rId7" Type="http://schemas.openxmlformats.org/officeDocument/2006/relationships/hyperlink" Target="http://flippedtips.com/plegal/tips/bestsol.html" TargetMode="External"/><Relationship Id="rId2" Type="http://schemas.openxmlformats.org/officeDocument/2006/relationships/hyperlink" Target="http://flippedtips.com/plegal/tips/sel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ippedtips.com/plegal/tips/solutions.html" TargetMode="External"/><Relationship Id="rId5" Type="http://schemas.openxmlformats.org/officeDocument/2006/relationships/hyperlink" Target="http://flippedtips.com/plegal/tips/existing.html" TargetMode="External"/><Relationship Id="rId4" Type="http://schemas.openxmlformats.org/officeDocument/2006/relationships/hyperlink" Target="http://flippedtips.com/plegal/tips/identif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ric.ed.gov/?q=absences+and+math+scores&amp;id=EJ866928" TargetMode="External"/><Relationship Id="rId3" Type="http://schemas.openxmlformats.org/officeDocument/2006/relationships/hyperlink" Target="http://www.childtrends.org/?indicators=student-absenteeism" TargetMode="External"/><Relationship Id="rId7" Type="http://schemas.openxmlformats.org/officeDocument/2006/relationships/hyperlink" Target="http://jeb.sagepub.com/content/28/3/269.short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://www.nytimes.com/2012/05/17/education/up-to-15-percent-of-students-chronically-skip-school-johns-hopkins-finds.html?_r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.com/reference/article/why-students-struggle-mathematics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epa.sagepub.com/content/31/4/392.short" TargetMode="External"/><Relationship Id="rId10" Type="http://schemas.openxmlformats.org/officeDocument/2006/relationships/hyperlink" Target="http://www.google.com/url?sa=i&amp;rct=j&amp;q=gathering%20evidence&amp;source=images&amp;cd=&amp;cad=rja&amp;uact=8&amp;docid=ra2W8vwIL4zp2M&amp;tbnid=GsHG_cFP6Rb1ZM:&amp;ved=0CAcQjRw&amp;url=http://www.fairtrials.org/publications/policy-and-campaigns/fair-trials-internationals-submission-on-the-european-investigation-order/&amp;ei=fXMhVILAI4TGggSCnoCIAg&amp;psig=AFQjCNGNy_nrIudF231-VureFhB_8rYa3A&amp;ust=1411564764656471" TargetMode="External"/><Relationship Id="rId4" Type="http://schemas.openxmlformats.org/officeDocument/2006/relationships/hyperlink" Target="http://nces.ed.gov/pubs2009/attendancedata/chapter1a.asp" TargetMode="External"/><Relationship Id="rId9" Type="http://schemas.openxmlformats.org/officeDocument/2006/relationships/hyperlink" Target="http://eric.ed.gov/?q=absences+and+math+scores&amp;id=EJ9882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Student </a:t>
            </a:r>
            <a:r>
              <a:rPr lang="en-US" dirty="0" smtClean="0"/>
              <a:t>M</a:t>
            </a:r>
            <a:r>
              <a:rPr lang="en-US" dirty="0" smtClean="0"/>
              <a:t>ath </a:t>
            </a:r>
            <a:r>
              <a:rPr lang="en-US" dirty="0" smtClean="0"/>
              <a:t>S</a:t>
            </a:r>
            <a:r>
              <a:rPr lang="en-US" dirty="0" smtClean="0"/>
              <a:t>cores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Cecilia Nuevo</a:t>
            </a:r>
          </a:p>
          <a:p>
            <a:r>
              <a:rPr lang="en-US" dirty="0" smtClean="0">
                <a:hlinkClick r:id="rId2"/>
              </a:rPr>
              <a:t>ms.nuevo@inwood52.org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08012" y="228600"/>
            <a:ext cx="10969943" cy="5867400"/>
          </a:xfrm>
        </p:spPr>
        <p:txBody>
          <a:bodyPr>
            <a:noAutofit/>
          </a:bodyPr>
          <a:lstStyle/>
          <a:p>
            <a:r>
              <a:rPr lang="en-US" sz="3600" dirty="0"/>
              <a:t>The Public Policy Analyst (PPA) is designed to help students to maximize their participation in government as responsible citizens. As a public policy analyst, you and your class will develop the following policy skills, learning how to:</a:t>
            </a:r>
          </a:p>
          <a:p>
            <a:pPr lvl="1"/>
            <a:r>
              <a:rPr lang="en-US" sz="3200" dirty="0"/>
              <a:t>Identify the nature of a social problem</a:t>
            </a:r>
          </a:p>
          <a:p>
            <a:pPr lvl="1"/>
            <a:r>
              <a:rPr lang="en-US" sz="3200" dirty="0"/>
              <a:t>Gather evidence to support the existence of the problem</a:t>
            </a:r>
          </a:p>
          <a:p>
            <a:pPr lvl="1"/>
            <a:r>
              <a:rPr lang="en-US" sz="3200" dirty="0"/>
              <a:t>Determine the causes and factors contributing to the problem</a:t>
            </a:r>
          </a:p>
          <a:p>
            <a:pPr lvl="1"/>
            <a:r>
              <a:rPr lang="en-US" sz="3200" dirty="0"/>
              <a:t>Evaluate the existing policy</a:t>
            </a:r>
          </a:p>
          <a:p>
            <a:pPr lvl="1"/>
            <a:r>
              <a:rPr lang="en-US" sz="3200" dirty="0"/>
              <a:t>Develop public policy alternatives</a:t>
            </a:r>
          </a:p>
          <a:p>
            <a:pPr lvl="1"/>
            <a:r>
              <a:rPr lang="en-US" sz="3200" dirty="0"/>
              <a:t>Determine the best public policy solution to the </a:t>
            </a:r>
            <a:r>
              <a:rPr lang="en-US" sz="3200" dirty="0" smtClean="0"/>
              <a:t>problem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10735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791200"/>
            <a:ext cx="10971372" cy="1066800"/>
          </a:xfrm>
        </p:spPr>
        <p:txBody>
          <a:bodyPr/>
          <a:lstStyle/>
          <a:p>
            <a:r>
              <a:rPr lang="en-US" dirty="0" smtClean="0"/>
              <a:t>Public Policy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52400"/>
            <a:ext cx="10287000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Define </a:t>
            </a:r>
            <a:r>
              <a:rPr lang="en-US" dirty="0">
                <a:hlinkClick r:id="rId2"/>
              </a:rPr>
              <a:t>the problem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Gather evidence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Identify causes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Evaluate a policy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Develop solutions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Select best solution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7395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will focus 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256212" cy="41909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Defining the problem</a:t>
            </a:r>
          </a:p>
          <a:p>
            <a:r>
              <a:rPr lang="en-US" sz="4800" dirty="0" smtClean="0"/>
              <a:t>Gathering evidence</a:t>
            </a:r>
          </a:p>
          <a:p>
            <a:r>
              <a:rPr lang="en-US" sz="4800" dirty="0" smtClean="0"/>
              <a:t>Identifying causes</a:t>
            </a:r>
          </a:p>
        </p:txBody>
      </p:sp>
      <p:pic>
        <p:nvPicPr>
          <p:cNvPr id="4100" name="Picture 4" descr="http://www.rockfordkingsley.org/portals/0/Questions%20To%20Ask%20When%20Solving%20A%20Pro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52400"/>
            <a:ext cx="5267325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athways.cu.edu.eg/subpages/training_courses/Problem%20Solving/images/PSB_Page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3048000"/>
            <a:ext cx="5638800" cy="245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120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" y="5791200"/>
            <a:ext cx="10971372" cy="1066800"/>
          </a:xfrm>
        </p:spPr>
        <p:txBody>
          <a:bodyPr>
            <a:normAutofit/>
          </a:bodyPr>
          <a:lstStyle/>
          <a:p>
            <a:r>
              <a:rPr lang="en-US" dirty="0"/>
              <a:t>Defining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11" y="685800"/>
            <a:ext cx="5638801" cy="4190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will work together to define the problem that we identified as why students’ scores math scores </a:t>
            </a:r>
            <a:r>
              <a:rPr lang="en-US" sz="3600" dirty="0" smtClean="0"/>
              <a:t>are low using </a:t>
            </a:r>
            <a:r>
              <a:rPr lang="en-US" sz="3600" dirty="0" smtClean="0"/>
              <a:t>worksheet 1.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" y="-29308"/>
            <a:ext cx="5724525" cy="61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3.bp.blogspot.com/-0Vn2hrbCWtk/T4F6zXhO8fI/AAAAAAAAVu8/6Ry7nLEfvbQ/s1600/%2540_ProblemSolvingProcess_350x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90" y="4343400"/>
            <a:ext cx="3333750" cy="233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972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24" y="5791200"/>
            <a:ext cx="10971372" cy="1066800"/>
          </a:xfrm>
        </p:spPr>
        <p:txBody>
          <a:bodyPr/>
          <a:lstStyle/>
          <a:p>
            <a:r>
              <a:rPr lang="en-US" dirty="0" smtClean="0"/>
              <a:t>Gathering evidence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413" y="685800"/>
            <a:ext cx="4724400" cy="4190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will then fill in worksheet 2 with their findings.</a:t>
            </a:r>
          </a:p>
          <a:p>
            <a:r>
              <a:rPr lang="en-US" sz="3600" dirty="0" smtClean="0"/>
              <a:t>This will help them become as specific as necessary.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0" y="76200"/>
            <a:ext cx="57912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dn.i-sight.com/uploads/Investigation-Evidenc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18" y="4000501"/>
            <a:ext cx="2790093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c.allpostersimages.com/images/P-473-488-90/64/6458/R8KH100Z/posters/ashley-cooper-crime-scene-investigator-gathering-evidence-at-a-murder-sce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800600"/>
            <a:ext cx="2590800" cy="1944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754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791200"/>
            <a:ext cx="1097137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989" y="0"/>
            <a:ext cx="10273223" cy="6172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Students will use the following articles to </a:t>
            </a:r>
            <a:r>
              <a:rPr lang="en-US" sz="3200" dirty="0" smtClean="0"/>
              <a:t>identify </a:t>
            </a:r>
            <a:r>
              <a:rPr lang="en-US" sz="3200" dirty="0" smtClean="0"/>
              <a:t>a major cause </a:t>
            </a:r>
            <a:r>
              <a:rPr lang="en-US" sz="3200" dirty="0" smtClean="0"/>
              <a:t>that affects students’ </a:t>
            </a:r>
            <a:r>
              <a:rPr lang="en-US" sz="3200" dirty="0" smtClean="0"/>
              <a:t>math </a:t>
            </a:r>
            <a:r>
              <a:rPr lang="en-US" sz="3200" dirty="0" smtClean="0"/>
              <a:t>scores.  </a:t>
            </a:r>
            <a:endParaRPr lang="en-US" sz="3200" dirty="0" smtClean="0"/>
          </a:p>
          <a:p>
            <a:pPr lvl="1"/>
            <a:r>
              <a:rPr lang="en-US" sz="2800" u="sng" dirty="0">
                <a:hlinkClick r:id="rId2"/>
              </a:rPr>
              <a:t>http://www.nytimes.com/2012/05/17/education/up-to-15-percent-of-students-chronically-skip-school-johns-hopkins-finds.html?_</a:t>
            </a:r>
            <a:r>
              <a:rPr lang="en-US" sz="2800" u="sng" dirty="0" smtClean="0">
                <a:hlinkClick r:id="rId2"/>
              </a:rPr>
              <a:t>r=0</a:t>
            </a:r>
            <a:endParaRPr lang="en-US" sz="2800" dirty="0"/>
          </a:p>
          <a:p>
            <a:pPr lvl="1"/>
            <a:r>
              <a:rPr lang="en-US" sz="2800" u="sng" dirty="0">
                <a:hlinkClick r:id="rId3"/>
              </a:rPr>
              <a:t>http://www.childtrends.org/?</a:t>
            </a:r>
            <a:r>
              <a:rPr lang="en-US" sz="2800" u="sng" dirty="0" smtClean="0">
                <a:hlinkClick r:id="rId3"/>
              </a:rPr>
              <a:t>indicators=student-absenteeism</a:t>
            </a:r>
            <a:endParaRPr lang="en-US" sz="2800" dirty="0"/>
          </a:p>
          <a:p>
            <a:pPr lvl="1"/>
            <a:r>
              <a:rPr lang="en-US" sz="2800" u="sng" dirty="0">
                <a:hlinkClick r:id="rId4"/>
              </a:rPr>
              <a:t>http://</a:t>
            </a:r>
            <a:r>
              <a:rPr lang="en-US" sz="2800" u="sng" dirty="0" smtClean="0">
                <a:hlinkClick r:id="rId4"/>
              </a:rPr>
              <a:t>nces.ed.gov/pubs2009/attendancedata/chapter1a.asp</a:t>
            </a:r>
            <a:endParaRPr lang="en-US" sz="2800" dirty="0"/>
          </a:p>
          <a:p>
            <a:pPr lvl="1"/>
            <a:r>
              <a:rPr lang="en-US" sz="2800" u="sng" dirty="0">
                <a:hlinkClick r:id="rId5"/>
              </a:rPr>
              <a:t>http://</a:t>
            </a:r>
            <a:r>
              <a:rPr lang="en-US" sz="2800" u="sng" dirty="0" smtClean="0">
                <a:hlinkClick r:id="rId5"/>
              </a:rPr>
              <a:t>epa.sagepub.com/content/31/4/392.short</a:t>
            </a:r>
            <a:endParaRPr lang="en-US" sz="2800" dirty="0"/>
          </a:p>
          <a:p>
            <a:pPr lvl="1"/>
            <a:r>
              <a:rPr lang="en-US" sz="2800" u="sng" dirty="0">
                <a:hlinkClick r:id="rId6"/>
              </a:rPr>
              <a:t>http://www.education.com/reference/article/why-students-struggle-mathematics</a:t>
            </a:r>
            <a:r>
              <a:rPr lang="en-US" sz="2800" u="sng" dirty="0" smtClean="0">
                <a:hlinkClick r:id="rId6"/>
              </a:rPr>
              <a:t>/</a:t>
            </a:r>
            <a:endParaRPr lang="en-US" sz="2800" dirty="0"/>
          </a:p>
          <a:p>
            <a:pPr lvl="1"/>
            <a:r>
              <a:rPr lang="en-US" sz="2800" u="sng" dirty="0">
                <a:hlinkClick r:id="rId7"/>
              </a:rPr>
              <a:t>http://</a:t>
            </a:r>
            <a:r>
              <a:rPr lang="en-US" sz="2800" u="sng" dirty="0" smtClean="0">
                <a:hlinkClick r:id="rId7"/>
              </a:rPr>
              <a:t>jeb.sagepub.com/content/28/3/269.short</a:t>
            </a:r>
            <a:endParaRPr lang="en-US" sz="2800" dirty="0"/>
          </a:p>
          <a:p>
            <a:pPr lvl="1"/>
            <a:r>
              <a:rPr lang="en-US" sz="2800" u="sng" dirty="0">
                <a:hlinkClick r:id="rId8"/>
              </a:rPr>
              <a:t>http://eric.ed.gov/?</a:t>
            </a:r>
            <a:r>
              <a:rPr lang="en-US" sz="2800" u="sng" dirty="0" smtClean="0">
                <a:hlinkClick r:id="rId8"/>
              </a:rPr>
              <a:t>q=absences+and+math+scores&amp;id=EJ866928</a:t>
            </a:r>
            <a:endParaRPr lang="en-US" sz="2800" dirty="0"/>
          </a:p>
          <a:p>
            <a:pPr lvl="1"/>
            <a:r>
              <a:rPr lang="en-US" sz="2800" u="sng" dirty="0">
                <a:hlinkClick r:id="rId9"/>
              </a:rPr>
              <a:t>http://eric.ed.gov/?</a:t>
            </a:r>
            <a:r>
              <a:rPr lang="en-US" sz="2800" u="sng" dirty="0" smtClean="0">
                <a:hlinkClick r:id="rId9"/>
              </a:rPr>
              <a:t>q=absences+and+math+scores&amp;id=EJ988295</a:t>
            </a:r>
            <a:endParaRPr lang="en-US" sz="2800" dirty="0"/>
          </a:p>
        </p:txBody>
      </p:sp>
      <p:pic>
        <p:nvPicPr>
          <p:cNvPr id="5122" name="Picture 2" descr="http://t3.gstatic.com/images?q=tbn:ANd9GcRyE1KfRh4x2diZtXc_hLLRImNp_q2wt7zh4n2-7Q6P3lJWdj1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169">
            <a:off x="299021" y="218124"/>
            <a:ext cx="883806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RyE1KfRh4x2diZtXc_hLLRImNp_q2wt7zh4n2-7Q6P3lJWdj1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4011">
            <a:off x="11049026" y="301391"/>
            <a:ext cx="883806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3.gstatic.com/images?q=tbn:ANd9GcRyE1KfRh4x2diZtXc_hLLRImNp_q2wt7zh4n2-7Q6P3lJWdj1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159">
            <a:off x="10994135" y="4104738"/>
            <a:ext cx="883806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ffectivepractitioner.nes.scot.nhs.uk/media/272768/gathering-evidence-we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" y="4495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275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Identifying </a:t>
            </a:r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099" y="0"/>
            <a:ext cx="49530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will find the causes to the problem of how absenteeism affects math scores by filling in worksheet 3.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studygs.net/problem/fishikaw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590800"/>
            <a:ext cx="4067175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089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causes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4495799" cy="4190999"/>
          </a:xfrm>
        </p:spPr>
        <p:txBody>
          <a:bodyPr/>
          <a:lstStyle/>
          <a:p>
            <a:r>
              <a:rPr lang="en-US" dirty="0" smtClean="0"/>
              <a:t>Students will try to find graphs from different schools that display reasons as well as if there is any correlation between absences and a drop in the math scores.</a:t>
            </a:r>
            <a:endParaRPr lang="en-US" dirty="0"/>
          </a:p>
        </p:txBody>
      </p:sp>
      <p:pic>
        <p:nvPicPr>
          <p:cNvPr id="4" name="Picture 6" descr="http://seattletimes.com/ABPub/2013/11/21/2022305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09600"/>
            <a:ext cx="2876549" cy="2119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ducationnext.org/files/20104_Rockoff_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66" y="2851912"/>
            <a:ext cx="6259512" cy="4006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6807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102801084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TS102801084</Template>
  <TotalTime>0</TotalTime>
  <Words>283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TS102801084</vt:lpstr>
      <vt:lpstr>Low Student Math Scores</vt:lpstr>
      <vt:lpstr>Slide 2</vt:lpstr>
      <vt:lpstr>Public Policy Steps</vt:lpstr>
      <vt:lpstr>Students will focus on:</vt:lpstr>
      <vt:lpstr>Defining the problem</vt:lpstr>
      <vt:lpstr>Gathering evidence (cont.)</vt:lpstr>
      <vt:lpstr>Identify Causes</vt:lpstr>
      <vt:lpstr> Identifying causes</vt:lpstr>
      <vt:lpstr>Identifying causes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2014-09-23T12:36:07Z</dcterms:created>
  <dcterms:modified xsi:type="dcterms:W3CDTF">2014-09-29T17:59:39Z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